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57" r:id="rId4"/>
    <p:sldId id="258" r:id="rId5"/>
    <p:sldId id="270" r:id="rId6"/>
    <p:sldId id="261" r:id="rId7"/>
    <p:sldId id="264" r:id="rId8"/>
    <p:sldId id="259" r:id="rId9"/>
    <p:sldId id="263" r:id="rId10"/>
    <p:sldId id="269" r:id="rId11"/>
    <p:sldId id="260" r:id="rId12"/>
    <p:sldId id="262" r:id="rId13"/>
    <p:sldId id="265" r:id="rId14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/>
    <p:restoredTop sz="94380"/>
  </p:normalViewPr>
  <p:slideViewPr>
    <p:cSldViewPr snapToGrid="0" snapToObjects="1">
      <p:cViewPr varScale="1">
        <p:scale>
          <a:sx n="111" d="100"/>
          <a:sy n="111" d="100"/>
        </p:scale>
        <p:origin x="270" y="108"/>
      </p:cViewPr>
      <p:guideLst/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9357C-7DDD-4BA5-98CD-6E141387836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C77D1D-7B1D-4D96-B5E7-B4A7E47D1F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Before 1948, people in Britain had to pay to see a doctor or for medical treatment</a:t>
          </a:r>
          <a:r>
            <a:rPr lang="en-US" sz="1200" dirty="0"/>
            <a:t>.</a:t>
          </a:r>
        </a:p>
      </dgm:t>
    </dgm:pt>
    <dgm:pt modelId="{F57D1911-4515-4586-9A1A-BC46590B67A0}" type="parTrans" cxnId="{7F319B88-FD11-406F-8615-78D9A65CAAE6}">
      <dgm:prSet/>
      <dgm:spPr/>
      <dgm:t>
        <a:bodyPr/>
        <a:lstStyle/>
        <a:p>
          <a:endParaRPr lang="en-US"/>
        </a:p>
      </dgm:t>
    </dgm:pt>
    <dgm:pt modelId="{FE795DF7-8E51-4746-9BE7-C0F2465F5570}" type="sibTrans" cxnId="{7F319B88-FD11-406F-8615-78D9A65CAA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DA4A4A-2FDE-4711-90AC-47DE1B24CB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Some people could afford to do this, but many more could not.</a:t>
          </a:r>
        </a:p>
      </dgm:t>
    </dgm:pt>
    <dgm:pt modelId="{00F788E4-5970-4BE8-BD3E-914ECAF2F922}" type="parTrans" cxnId="{A86D6DF9-615F-4D93-B34D-89BA04B3C49B}">
      <dgm:prSet/>
      <dgm:spPr/>
      <dgm:t>
        <a:bodyPr/>
        <a:lstStyle/>
        <a:p>
          <a:endParaRPr lang="en-US"/>
        </a:p>
      </dgm:t>
    </dgm:pt>
    <dgm:pt modelId="{589779E7-D398-48F2-A15A-4CD1E9E7C289}" type="sibTrans" cxnId="{A86D6DF9-615F-4D93-B34D-89BA04B3C4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7E2680-6073-45C8-9536-F9AAC7BEC6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Charitable hospitals did provide medical treatment free of charge or for less money than the treatment cost.</a:t>
          </a:r>
        </a:p>
      </dgm:t>
    </dgm:pt>
    <dgm:pt modelId="{45B779AD-E3B8-4D16-BCDF-2AC10F2D2BD2}" type="parTrans" cxnId="{DFD6CC34-9140-4D65-B830-D58C9AFCD605}">
      <dgm:prSet/>
      <dgm:spPr/>
      <dgm:t>
        <a:bodyPr/>
        <a:lstStyle/>
        <a:p>
          <a:endParaRPr lang="en-US"/>
        </a:p>
      </dgm:t>
    </dgm:pt>
    <dgm:pt modelId="{A410D5EF-568C-4157-B93B-70529BF61160}" type="sibTrans" cxnId="{DFD6CC34-9140-4D65-B830-D58C9AFCD60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BF0629-E8ED-4A3B-885D-AEFCD4419F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This changed when the National Health Service (NHS) was founded in 1948.</a:t>
          </a:r>
          <a:r>
            <a:rPr lang="en-GB" sz="1600" dirty="0"/>
            <a:t> NHS England provides healthcare to English residents, with most services for free. </a:t>
          </a:r>
          <a:endParaRPr lang="en-US" sz="1600" dirty="0"/>
        </a:p>
      </dgm:t>
    </dgm:pt>
    <dgm:pt modelId="{B1EDA534-45E1-44C6-8083-C4C87C3AA76F}" type="parTrans" cxnId="{278302B4-7278-4E23-B55E-0FDBEAD9CFC2}">
      <dgm:prSet/>
      <dgm:spPr/>
      <dgm:t>
        <a:bodyPr/>
        <a:lstStyle/>
        <a:p>
          <a:endParaRPr lang="en-US"/>
        </a:p>
      </dgm:t>
    </dgm:pt>
    <dgm:pt modelId="{934A19BD-5756-4F85-BE76-05C23A2B30EA}" type="sibTrans" cxnId="{278302B4-7278-4E23-B55E-0FDBEAD9CF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D8E7A-EDD0-43DE-9065-A7F60E9B81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The idea of free healthcare for all was born in the destruction of the Second World War.</a:t>
          </a:r>
        </a:p>
      </dgm:t>
    </dgm:pt>
    <dgm:pt modelId="{84F17F7A-7FA5-4C11-BEF3-FBB9EC5C8EAF}" type="parTrans" cxnId="{ED5FEF2A-7A40-4DC3-BA86-F08397DCD499}">
      <dgm:prSet/>
      <dgm:spPr/>
      <dgm:t>
        <a:bodyPr/>
        <a:lstStyle/>
        <a:p>
          <a:endParaRPr lang="en-US"/>
        </a:p>
      </dgm:t>
    </dgm:pt>
    <dgm:pt modelId="{69DD238E-D3A2-482C-BD01-D599C4674E6B}" type="sibTrans" cxnId="{ED5FEF2A-7A40-4DC3-BA86-F08397DCD4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78004E-80CE-45E1-B604-3469F17FD6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The social reformer William Beveridge looked at ways to improve life after the war. His report in 1942 changed the way we live and improved our welfare.</a:t>
          </a:r>
        </a:p>
      </dgm:t>
    </dgm:pt>
    <dgm:pt modelId="{27DCC6F9-059A-4AE5-BEBB-831565FFA08F}" type="parTrans" cxnId="{6827CDC2-6340-410B-B8F3-66D3971FBFF2}">
      <dgm:prSet/>
      <dgm:spPr/>
      <dgm:t>
        <a:bodyPr/>
        <a:lstStyle/>
        <a:p>
          <a:endParaRPr lang="en-US"/>
        </a:p>
      </dgm:t>
    </dgm:pt>
    <dgm:pt modelId="{4CEBC7C8-B7B5-455F-8609-03EE51998267}" type="sibTrans" cxnId="{6827CDC2-6340-410B-B8F3-66D3971FBFF2}">
      <dgm:prSet/>
      <dgm:spPr/>
      <dgm:t>
        <a:bodyPr/>
        <a:lstStyle/>
        <a:p>
          <a:endParaRPr lang="en-US"/>
        </a:p>
      </dgm:t>
    </dgm:pt>
    <dgm:pt modelId="{79EA7DF0-A909-414C-9686-2E9AB537BE39}" type="pres">
      <dgm:prSet presAssocID="{E089357C-7DDD-4BA5-98CD-6E141387836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668D06-C1C7-4D1E-A8A3-8A967477DA67}" type="pres">
      <dgm:prSet presAssocID="{E089357C-7DDD-4BA5-98CD-6E1413878368}" presName="container" presStyleCnt="0">
        <dgm:presLayoutVars>
          <dgm:dir/>
          <dgm:resizeHandles val="exact"/>
        </dgm:presLayoutVars>
      </dgm:prSet>
      <dgm:spPr/>
    </dgm:pt>
    <dgm:pt modelId="{27D6FDBE-5A56-425F-BC40-C7E36900680C}" type="pres">
      <dgm:prSet presAssocID="{60C77D1D-7B1D-4D96-B5E7-B4A7E47D1FD7}" presName="compNode" presStyleCnt="0"/>
      <dgm:spPr/>
    </dgm:pt>
    <dgm:pt modelId="{F43A8772-CDFD-49E5-996B-B92F1FB54EE1}" type="pres">
      <dgm:prSet presAssocID="{60C77D1D-7B1D-4D96-B5E7-B4A7E47D1FD7}" presName="iconBgRect" presStyleLbl="bgShp" presStyleIdx="0" presStyleCnt="6"/>
      <dgm:spPr/>
    </dgm:pt>
    <dgm:pt modelId="{DC7DF326-D544-4178-BE6E-F6EBCC1EA8D2}" type="pres">
      <dgm:prSet presAssocID="{60C77D1D-7B1D-4D96-B5E7-B4A7E47D1FD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4EDF206-B4C8-4BA3-8EE8-1317099B5B8F}" type="pres">
      <dgm:prSet presAssocID="{60C77D1D-7B1D-4D96-B5E7-B4A7E47D1FD7}" presName="spaceRect" presStyleCnt="0"/>
      <dgm:spPr/>
    </dgm:pt>
    <dgm:pt modelId="{739F1A13-ED6A-440B-8FB1-134D5FE70206}" type="pres">
      <dgm:prSet presAssocID="{60C77D1D-7B1D-4D96-B5E7-B4A7E47D1FD7}" presName="textRect" presStyleLbl="revTx" presStyleIdx="0" presStyleCnt="6" custScaleX="110158" custScaleY="17190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7DFEB0C-773D-4417-B337-A004C4F29BA0}" type="pres">
      <dgm:prSet presAssocID="{FE795DF7-8E51-4746-9BE7-C0F2465F557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4C4EE32-6075-4DC0-BBC4-7A81E7F6710D}" type="pres">
      <dgm:prSet presAssocID="{25DA4A4A-2FDE-4711-90AC-47DE1B24CB4C}" presName="compNode" presStyleCnt="0"/>
      <dgm:spPr/>
    </dgm:pt>
    <dgm:pt modelId="{BC8EE700-668D-4074-85F4-B04D2E12A2C2}" type="pres">
      <dgm:prSet presAssocID="{25DA4A4A-2FDE-4711-90AC-47DE1B24CB4C}" presName="iconBgRect" presStyleLbl="bgShp" presStyleIdx="1" presStyleCnt="6"/>
      <dgm:spPr/>
    </dgm:pt>
    <dgm:pt modelId="{F58C1425-01E4-4E6A-8868-88FACAFC0989}" type="pres">
      <dgm:prSet presAssocID="{25DA4A4A-2FDE-4711-90AC-47DE1B24CB4C}" presName="iconRect" presStyleLbl="node1" presStyleIdx="1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B9295021-B72F-4EA4-9B09-88A904891FEF}" type="pres">
      <dgm:prSet presAssocID="{25DA4A4A-2FDE-4711-90AC-47DE1B24CB4C}" presName="spaceRect" presStyleCnt="0"/>
      <dgm:spPr/>
    </dgm:pt>
    <dgm:pt modelId="{13821248-D29E-4114-BB29-83AE59160FD8}" type="pres">
      <dgm:prSet presAssocID="{25DA4A4A-2FDE-4711-90AC-47DE1B24CB4C}" presName="textRect" presStyleLbl="revTx" presStyleIdx="1" presStyleCnt="6" custLinFactNeighborX="-1333" custLinFactNeighborY="-1571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19A4303-584A-4835-9204-4DA5E5F4E492}" type="pres">
      <dgm:prSet presAssocID="{589779E7-D398-48F2-A15A-4CD1E9E7C28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FD462D3-C8A4-4286-8D43-86DE551E783D}" type="pres">
      <dgm:prSet presAssocID="{B97E2680-6073-45C8-9536-F9AAC7BEC6E0}" presName="compNode" presStyleCnt="0"/>
      <dgm:spPr/>
    </dgm:pt>
    <dgm:pt modelId="{F5661E1D-AF58-489C-B75C-A6C29524D55F}" type="pres">
      <dgm:prSet presAssocID="{B97E2680-6073-45C8-9536-F9AAC7BEC6E0}" presName="iconBgRect" presStyleLbl="bgShp" presStyleIdx="2" presStyleCnt="6"/>
      <dgm:spPr/>
    </dgm:pt>
    <dgm:pt modelId="{B69E0544-C10B-44BE-A3A4-233BC9088EC9}" type="pres">
      <dgm:prSet presAssocID="{B97E2680-6073-45C8-9536-F9AAC7BEC6E0}" presName="iconRect" presStyleLbl="node1" presStyleIdx="2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91BDCFE-8863-4A7D-9E02-D18F8AB24CCE}" type="pres">
      <dgm:prSet presAssocID="{B97E2680-6073-45C8-9536-F9AAC7BEC6E0}" presName="spaceRect" presStyleCnt="0"/>
      <dgm:spPr/>
    </dgm:pt>
    <dgm:pt modelId="{A6AE05AB-5761-4387-9813-22D45E4997D5}" type="pres">
      <dgm:prSet presAssocID="{B97E2680-6073-45C8-9536-F9AAC7BEC6E0}" presName="textRect" presStyleLbl="revTx" presStyleIdx="2" presStyleCnt="6" custScaleX="90338" custScaleY="30708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ED9F31C-E953-47EB-AB5A-CB483B749A0A}" type="pres">
      <dgm:prSet presAssocID="{A410D5EF-568C-4157-B93B-70529BF6116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9FBD5E3-BB37-4760-AC44-268229467486}" type="pres">
      <dgm:prSet presAssocID="{B6BF0629-E8ED-4A3B-885D-AEFCD4419FEA}" presName="compNode" presStyleCnt="0"/>
      <dgm:spPr/>
    </dgm:pt>
    <dgm:pt modelId="{FC3FBB4C-9064-44A0-8420-5EDCF7EE030E}" type="pres">
      <dgm:prSet presAssocID="{B6BF0629-E8ED-4A3B-885D-AEFCD4419FEA}" presName="iconBgRect" presStyleLbl="bgShp" presStyleIdx="3" presStyleCnt="6"/>
      <dgm:spPr/>
    </dgm:pt>
    <dgm:pt modelId="{513EC80F-F66D-455F-ACE4-BEAEEBCBA0EB}" type="pres">
      <dgm:prSet presAssocID="{B6BF0629-E8ED-4A3B-885D-AEFCD4419FEA}" presName="iconRect" presStyleLbl="nod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017A3BA-FFE2-451A-8846-F3EA25F1AD3C}" type="pres">
      <dgm:prSet presAssocID="{B6BF0629-E8ED-4A3B-885D-AEFCD4419FEA}" presName="spaceRect" presStyleCnt="0"/>
      <dgm:spPr/>
    </dgm:pt>
    <dgm:pt modelId="{A98FBE76-0711-4BA7-AD35-AA152D40F8FD}" type="pres">
      <dgm:prSet presAssocID="{B6BF0629-E8ED-4A3B-885D-AEFCD4419FEA}" presName="textRect" presStyleLbl="revTx" presStyleIdx="3" presStyleCnt="6" custLinFactNeighborX="-2167" custLinFactNeighborY="-340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1699FCCA-19D2-4BF3-8B94-141028D44A46}" type="pres">
      <dgm:prSet presAssocID="{934A19BD-5756-4F85-BE76-05C23A2B30E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9799FB5-D3B2-4416-8DA8-357BBE43DD93}" type="pres">
      <dgm:prSet presAssocID="{207D8E7A-EDD0-43DE-9065-A7F60E9B81CC}" presName="compNode" presStyleCnt="0"/>
      <dgm:spPr/>
    </dgm:pt>
    <dgm:pt modelId="{93E036CC-08C3-4651-A775-7C0348A1328C}" type="pres">
      <dgm:prSet presAssocID="{207D8E7A-EDD0-43DE-9065-A7F60E9B81CC}" presName="iconBgRect" presStyleLbl="bgShp" presStyleIdx="4" presStyleCnt="6"/>
      <dgm:spPr/>
    </dgm:pt>
    <dgm:pt modelId="{9883C589-6A40-4E03-8C45-0DA8AC71502D}" type="pres">
      <dgm:prSet presAssocID="{207D8E7A-EDD0-43DE-9065-A7F60E9B81CC}" presName="iconRect" presStyleLbl="node1" presStyleIdx="4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EAD0D08C-49A1-4AFE-B4A6-F612334E5442}" type="pres">
      <dgm:prSet presAssocID="{207D8E7A-EDD0-43DE-9065-A7F60E9B81CC}" presName="spaceRect" presStyleCnt="0"/>
      <dgm:spPr/>
    </dgm:pt>
    <dgm:pt modelId="{083113ED-F41A-427C-8E99-A874604B871C}" type="pres">
      <dgm:prSet presAssocID="{207D8E7A-EDD0-43DE-9065-A7F60E9B81C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21281D0-884F-482D-98E4-3967B9D129F4}" type="pres">
      <dgm:prSet presAssocID="{69DD238E-D3A2-482C-BD01-D599C4674E6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0054E83-DFB5-4ABD-ADB0-78FAB8F4F431}" type="pres">
      <dgm:prSet presAssocID="{E378004E-80CE-45E1-B604-3469F17FD626}" presName="compNode" presStyleCnt="0"/>
      <dgm:spPr/>
    </dgm:pt>
    <dgm:pt modelId="{CF986521-B645-4AB1-A504-C6478766D758}" type="pres">
      <dgm:prSet presAssocID="{E378004E-80CE-45E1-B604-3469F17FD626}" presName="iconBgRect" presStyleLbl="bgShp" presStyleIdx="5" presStyleCnt="6"/>
      <dgm:spPr/>
    </dgm:pt>
    <dgm:pt modelId="{61FA382D-5688-4D52-95B2-5FDB335CFECF}" type="pres">
      <dgm:prSet presAssocID="{E378004E-80CE-45E1-B604-3469F17FD626}" presName="iconRect" presStyleLbl="node1" presStyleIdx="5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22596554-3936-4822-934C-B2571098E2AF}" type="pres">
      <dgm:prSet presAssocID="{E378004E-80CE-45E1-B604-3469F17FD626}" presName="spaceRect" presStyleCnt="0"/>
      <dgm:spPr/>
    </dgm:pt>
    <dgm:pt modelId="{BF3AD0E8-C5F2-494F-AFA0-004030792463}" type="pres">
      <dgm:prSet presAssocID="{E378004E-80CE-45E1-B604-3469F17FD626}" presName="textRect" presStyleLbl="revTx" presStyleIdx="5" presStyleCnt="6" custScaleX="117657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FD98C8-88A8-4242-BCB3-8B1FBB83ED9D}" type="presOf" srcId="{B97E2680-6073-45C8-9536-F9AAC7BEC6E0}" destId="{A6AE05AB-5761-4387-9813-22D45E4997D5}" srcOrd="0" destOrd="0" presId="urn:microsoft.com/office/officeart/2018/2/layout/IconCircleList"/>
    <dgm:cxn modelId="{D4031004-5652-4DA8-BDAE-20AB2146E03F}" type="presOf" srcId="{FE795DF7-8E51-4746-9BE7-C0F2465F5570}" destId="{07DFEB0C-773D-4417-B337-A004C4F29BA0}" srcOrd="0" destOrd="0" presId="urn:microsoft.com/office/officeart/2018/2/layout/IconCircleList"/>
    <dgm:cxn modelId="{278302B4-7278-4E23-B55E-0FDBEAD9CFC2}" srcId="{E089357C-7DDD-4BA5-98CD-6E1413878368}" destId="{B6BF0629-E8ED-4A3B-885D-AEFCD4419FEA}" srcOrd="3" destOrd="0" parTransId="{B1EDA534-45E1-44C6-8083-C4C87C3AA76F}" sibTransId="{934A19BD-5756-4F85-BE76-05C23A2B30EA}"/>
    <dgm:cxn modelId="{A587CAEC-4242-4783-9400-D8AAC67E3523}" type="presOf" srcId="{25DA4A4A-2FDE-4711-90AC-47DE1B24CB4C}" destId="{13821248-D29E-4114-BB29-83AE59160FD8}" srcOrd="0" destOrd="0" presId="urn:microsoft.com/office/officeart/2018/2/layout/IconCircleList"/>
    <dgm:cxn modelId="{6A5EC448-8D47-4617-82FE-866444284B64}" type="presOf" srcId="{589779E7-D398-48F2-A15A-4CD1E9E7C289}" destId="{F19A4303-584A-4835-9204-4DA5E5F4E492}" srcOrd="0" destOrd="0" presId="urn:microsoft.com/office/officeart/2018/2/layout/IconCircleList"/>
    <dgm:cxn modelId="{55196FB9-D340-421D-9883-A680ECCB7F04}" type="presOf" srcId="{E089357C-7DDD-4BA5-98CD-6E1413878368}" destId="{79EA7DF0-A909-414C-9686-2E9AB537BE39}" srcOrd="0" destOrd="0" presId="urn:microsoft.com/office/officeart/2018/2/layout/IconCircleList"/>
    <dgm:cxn modelId="{0E2268F7-1523-4A46-B3C4-8213FBE5737D}" type="presOf" srcId="{A410D5EF-568C-4157-B93B-70529BF61160}" destId="{0ED9F31C-E953-47EB-AB5A-CB483B749A0A}" srcOrd="0" destOrd="0" presId="urn:microsoft.com/office/officeart/2018/2/layout/IconCircleList"/>
    <dgm:cxn modelId="{0893EA3F-46E1-4A43-91D9-884A130C5292}" type="presOf" srcId="{E378004E-80CE-45E1-B604-3469F17FD626}" destId="{BF3AD0E8-C5F2-494F-AFA0-004030792463}" srcOrd="0" destOrd="0" presId="urn:microsoft.com/office/officeart/2018/2/layout/IconCircleList"/>
    <dgm:cxn modelId="{A86D6DF9-615F-4D93-B34D-89BA04B3C49B}" srcId="{E089357C-7DDD-4BA5-98CD-6E1413878368}" destId="{25DA4A4A-2FDE-4711-90AC-47DE1B24CB4C}" srcOrd="1" destOrd="0" parTransId="{00F788E4-5970-4BE8-BD3E-914ECAF2F922}" sibTransId="{589779E7-D398-48F2-A15A-4CD1E9E7C289}"/>
    <dgm:cxn modelId="{DFD6CC34-9140-4D65-B830-D58C9AFCD605}" srcId="{E089357C-7DDD-4BA5-98CD-6E1413878368}" destId="{B97E2680-6073-45C8-9536-F9AAC7BEC6E0}" srcOrd="2" destOrd="0" parTransId="{45B779AD-E3B8-4D16-BCDF-2AC10F2D2BD2}" sibTransId="{A410D5EF-568C-4157-B93B-70529BF61160}"/>
    <dgm:cxn modelId="{6827CDC2-6340-410B-B8F3-66D3971FBFF2}" srcId="{E089357C-7DDD-4BA5-98CD-6E1413878368}" destId="{E378004E-80CE-45E1-B604-3469F17FD626}" srcOrd="5" destOrd="0" parTransId="{27DCC6F9-059A-4AE5-BEBB-831565FFA08F}" sibTransId="{4CEBC7C8-B7B5-455F-8609-03EE51998267}"/>
    <dgm:cxn modelId="{72FC982F-51E7-4778-A21D-7195D375C601}" type="presOf" srcId="{207D8E7A-EDD0-43DE-9065-A7F60E9B81CC}" destId="{083113ED-F41A-427C-8E99-A874604B871C}" srcOrd="0" destOrd="0" presId="urn:microsoft.com/office/officeart/2018/2/layout/IconCircleList"/>
    <dgm:cxn modelId="{5437EFC8-0D88-4A17-B3EC-2AE11D331F30}" type="presOf" srcId="{B6BF0629-E8ED-4A3B-885D-AEFCD4419FEA}" destId="{A98FBE76-0711-4BA7-AD35-AA152D40F8FD}" srcOrd="0" destOrd="0" presId="urn:microsoft.com/office/officeart/2018/2/layout/IconCircleList"/>
    <dgm:cxn modelId="{9649197F-3125-4D93-802D-B63D0EB70762}" type="presOf" srcId="{60C77D1D-7B1D-4D96-B5E7-B4A7E47D1FD7}" destId="{739F1A13-ED6A-440B-8FB1-134D5FE70206}" srcOrd="0" destOrd="0" presId="urn:microsoft.com/office/officeart/2018/2/layout/IconCircleList"/>
    <dgm:cxn modelId="{7F319B88-FD11-406F-8615-78D9A65CAAE6}" srcId="{E089357C-7DDD-4BA5-98CD-6E1413878368}" destId="{60C77D1D-7B1D-4D96-B5E7-B4A7E47D1FD7}" srcOrd="0" destOrd="0" parTransId="{F57D1911-4515-4586-9A1A-BC46590B67A0}" sibTransId="{FE795DF7-8E51-4746-9BE7-C0F2465F5570}"/>
    <dgm:cxn modelId="{379FD7CB-093C-4BFA-8BD3-A2C697D392C3}" type="presOf" srcId="{69DD238E-D3A2-482C-BD01-D599C4674E6B}" destId="{721281D0-884F-482D-98E4-3967B9D129F4}" srcOrd="0" destOrd="0" presId="urn:microsoft.com/office/officeart/2018/2/layout/IconCircleList"/>
    <dgm:cxn modelId="{E7AB750A-DFB2-4768-A66F-34745D46FFCD}" type="presOf" srcId="{934A19BD-5756-4F85-BE76-05C23A2B30EA}" destId="{1699FCCA-19D2-4BF3-8B94-141028D44A46}" srcOrd="0" destOrd="0" presId="urn:microsoft.com/office/officeart/2018/2/layout/IconCircleList"/>
    <dgm:cxn modelId="{ED5FEF2A-7A40-4DC3-BA86-F08397DCD499}" srcId="{E089357C-7DDD-4BA5-98CD-6E1413878368}" destId="{207D8E7A-EDD0-43DE-9065-A7F60E9B81CC}" srcOrd="4" destOrd="0" parTransId="{84F17F7A-7FA5-4C11-BEF3-FBB9EC5C8EAF}" sibTransId="{69DD238E-D3A2-482C-BD01-D599C4674E6B}"/>
    <dgm:cxn modelId="{E9F0C9C9-8244-4F30-81DB-508695ABFB7B}" type="presParOf" srcId="{79EA7DF0-A909-414C-9686-2E9AB537BE39}" destId="{27668D06-C1C7-4D1E-A8A3-8A967477DA67}" srcOrd="0" destOrd="0" presId="urn:microsoft.com/office/officeart/2018/2/layout/IconCircleList"/>
    <dgm:cxn modelId="{8B9282AF-463F-4448-8371-CADF6084903C}" type="presParOf" srcId="{27668D06-C1C7-4D1E-A8A3-8A967477DA67}" destId="{27D6FDBE-5A56-425F-BC40-C7E36900680C}" srcOrd="0" destOrd="0" presId="urn:microsoft.com/office/officeart/2018/2/layout/IconCircleList"/>
    <dgm:cxn modelId="{7170D63A-24EE-46AE-9B54-515742BBFF0F}" type="presParOf" srcId="{27D6FDBE-5A56-425F-BC40-C7E36900680C}" destId="{F43A8772-CDFD-49E5-996B-B92F1FB54EE1}" srcOrd="0" destOrd="0" presId="urn:microsoft.com/office/officeart/2018/2/layout/IconCircleList"/>
    <dgm:cxn modelId="{BE01D987-C7A6-400D-AFAC-B81ABF4CDC0C}" type="presParOf" srcId="{27D6FDBE-5A56-425F-BC40-C7E36900680C}" destId="{DC7DF326-D544-4178-BE6E-F6EBCC1EA8D2}" srcOrd="1" destOrd="0" presId="urn:microsoft.com/office/officeart/2018/2/layout/IconCircleList"/>
    <dgm:cxn modelId="{BA08D186-1058-4EC0-8DB4-DAFC860C8E1F}" type="presParOf" srcId="{27D6FDBE-5A56-425F-BC40-C7E36900680C}" destId="{94EDF206-B4C8-4BA3-8EE8-1317099B5B8F}" srcOrd="2" destOrd="0" presId="urn:microsoft.com/office/officeart/2018/2/layout/IconCircleList"/>
    <dgm:cxn modelId="{95602416-F690-4A54-AF4F-515947D24D83}" type="presParOf" srcId="{27D6FDBE-5A56-425F-BC40-C7E36900680C}" destId="{739F1A13-ED6A-440B-8FB1-134D5FE70206}" srcOrd="3" destOrd="0" presId="urn:microsoft.com/office/officeart/2018/2/layout/IconCircleList"/>
    <dgm:cxn modelId="{A1CE4456-67CB-4BE0-A4A3-9FEF3A46D711}" type="presParOf" srcId="{27668D06-C1C7-4D1E-A8A3-8A967477DA67}" destId="{07DFEB0C-773D-4417-B337-A004C4F29BA0}" srcOrd="1" destOrd="0" presId="urn:microsoft.com/office/officeart/2018/2/layout/IconCircleList"/>
    <dgm:cxn modelId="{3E90283B-A46A-4E81-B2FD-E6AA10CB4797}" type="presParOf" srcId="{27668D06-C1C7-4D1E-A8A3-8A967477DA67}" destId="{F4C4EE32-6075-4DC0-BBC4-7A81E7F6710D}" srcOrd="2" destOrd="0" presId="urn:microsoft.com/office/officeart/2018/2/layout/IconCircleList"/>
    <dgm:cxn modelId="{12E466C4-C1BC-4645-B759-1CBA36DC7FB8}" type="presParOf" srcId="{F4C4EE32-6075-4DC0-BBC4-7A81E7F6710D}" destId="{BC8EE700-668D-4074-85F4-B04D2E12A2C2}" srcOrd="0" destOrd="0" presId="urn:microsoft.com/office/officeart/2018/2/layout/IconCircleList"/>
    <dgm:cxn modelId="{F341BC75-9B54-4EDD-9F42-2CE92A935016}" type="presParOf" srcId="{F4C4EE32-6075-4DC0-BBC4-7A81E7F6710D}" destId="{F58C1425-01E4-4E6A-8868-88FACAFC0989}" srcOrd="1" destOrd="0" presId="urn:microsoft.com/office/officeart/2018/2/layout/IconCircleList"/>
    <dgm:cxn modelId="{BF2E462A-D821-4479-8138-0E3BB81AC782}" type="presParOf" srcId="{F4C4EE32-6075-4DC0-BBC4-7A81E7F6710D}" destId="{B9295021-B72F-4EA4-9B09-88A904891FEF}" srcOrd="2" destOrd="0" presId="urn:microsoft.com/office/officeart/2018/2/layout/IconCircleList"/>
    <dgm:cxn modelId="{E3B66F62-1552-4717-9AD0-8A89D8EA786D}" type="presParOf" srcId="{F4C4EE32-6075-4DC0-BBC4-7A81E7F6710D}" destId="{13821248-D29E-4114-BB29-83AE59160FD8}" srcOrd="3" destOrd="0" presId="urn:microsoft.com/office/officeart/2018/2/layout/IconCircleList"/>
    <dgm:cxn modelId="{2072AE40-0564-409E-9B90-F6DA7F9326DF}" type="presParOf" srcId="{27668D06-C1C7-4D1E-A8A3-8A967477DA67}" destId="{F19A4303-584A-4835-9204-4DA5E5F4E492}" srcOrd="3" destOrd="0" presId="urn:microsoft.com/office/officeart/2018/2/layout/IconCircleList"/>
    <dgm:cxn modelId="{E54AD08F-A578-4DDA-9E8F-7BA80C367858}" type="presParOf" srcId="{27668D06-C1C7-4D1E-A8A3-8A967477DA67}" destId="{FFD462D3-C8A4-4286-8D43-86DE551E783D}" srcOrd="4" destOrd="0" presId="urn:microsoft.com/office/officeart/2018/2/layout/IconCircleList"/>
    <dgm:cxn modelId="{D1911B51-8C14-4246-B317-0204EC3F58EB}" type="presParOf" srcId="{FFD462D3-C8A4-4286-8D43-86DE551E783D}" destId="{F5661E1D-AF58-489C-B75C-A6C29524D55F}" srcOrd="0" destOrd="0" presId="urn:microsoft.com/office/officeart/2018/2/layout/IconCircleList"/>
    <dgm:cxn modelId="{F028E8A3-ED53-4927-97EE-0E3D953A9657}" type="presParOf" srcId="{FFD462D3-C8A4-4286-8D43-86DE551E783D}" destId="{B69E0544-C10B-44BE-A3A4-233BC9088EC9}" srcOrd="1" destOrd="0" presId="urn:microsoft.com/office/officeart/2018/2/layout/IconCircleList"/>
    <dgm:cxn modelId="{2D3A4BBC-5C84-4902-9C98-F40900DF8026}" type="presParOf" srcId="{FFD462D3-C8A4-4286-8D43-86DE551E783D}" destId="{291BDCFE-8863-4A7D-9E02-D18F8AB24CCE}" srcOrd="2" destOrd="0" presId="urn:microsoft.com/office/officeart/2018/2/layout/IconCircleList"/>
    <dgm:cxn modelId="{FAA729B5-1184-4EBB-A86E-B6833B595D03}" type="presParOf" srcId="{FFD462D3-C8A4-4286-8D43-86DE551E783D}" destId="{A6AE05AB-5761-4387-9813-22D45E4997D5}" srcOrd="3" destOrd="0" presId="urn:microsoft.com/office/officeart/2018/2/layout/IconCircleList"/>
    <dgm:cxn modelId="{A00D2F80-DBC8-49D7-9ABA-76249C30B67B}" type="presParOf" srcId="{27668D06-C1C7-4D1E-A8A3-8A967477DA67}" destId="{0ED9F31C-E953-47EB-AB5A-CB483B749A0A}" srcOrd="5" destOrd="0" presId="urn:microsoft.com/office/officeart/2018/2/layout/IconCircleList"/>
    <dgm:cxn modelId="{53577312-E71C-4A28-9110-EAF20F3FC106}" type="presParOf" srcId="{27668D06-C1C7-4D1E-A8A3-8A967477DA67}" destId="{C9FBD5E3-BB37-4760-AC44-268229467486}" srcOrd="6" destOrd="0" presId="urn:microsoft.com/office/officeart/2018/2/layout/IconCircleList"/>
    <dgm:cxn modelId="{C1AD157F-B77A-4777-B351-C4A2051615DB}" type="presParOf" srcId="{C9FBD5E3-BB37-4760-AC44-268229467486}" destId="{FC3FBB4C-9064-44A0-8420-5EDCF7EE030E}" srcOrd="0" destOrd="0" presId="urn:microsoft.com/office/officeart/2018/2/layout/IconCircleList"/>
    <dgm:cxn modelId="{85A980FF-FD45-4989-921C-D6D41CE3680A}" type="presParOf" srcId="{C9FBD5E3-BB37-4760-AC44-268229467486}" destId="{513EC80F-F66D-455F-ACE4-BEAEEBCBA0EB}" srcOrd="1" destOrd="0" presId="urn:microsoft.com/office/officeart/2018/2/layout/IconCircleList"/>
    <dgm:cxn modelId="{947B8835-5BDB-49D5-B478-872C6FD4E5E8}" type="presParOf" srcId="{C9FBD5E3-BB37-4760-AC44-268229467486}" destId="{0017A3BA-FFE2-451A-8846-F3EA25F1AD3C}" srcOrd="2" destOrd="0" presId="urn:microsoft.com/office/officeart/2018/2/layout/IconCircleList"/>
    <dgm:cxn modelId="{DF3D25B4-5F6D-4AE2-A25B-4C446B4290B9}" type="presParOf" srcId="{C9FBD5E3-BB37-4760-AC44-268229467486}" destId="{A98FBE76-0711-4BA7-AD35-AA152D40F8FD}" srcOrd="3" destOrd="0" presId="urn:microsoft.com/office/officeart/2018/2/layout/IconCircleList"/>
    <dgm:cxn modelId="{2297C63E-495C-4608-B986-68A7B91ACFCF}" type="presParOf" srcId="{27668D06-C1C7-4D1E-A8A3-8A967477DA67}" destId="{1699FCCA-19D2-4BF3-8B94-141028D44A46}" srcOrd="7" destOrd="0" presId="urn:microsoft.com/office/officeart/2018/2/layout/IconCircleList"/>
    <dgm:cxn modelId="{44632BE7-5471-4A65-AA2E-DB60CBA47033}" type="presParOf" srcId="{27668D06-C1C7-4D1E-A8A3-8A967477DA67}" destId="{99799FB5-D3B2-4416-8DA8-357BBE43DD93}" srcOrd="8" destOrd="0" presId="urn:microsoft.com/office/officeart/2018/2/layout/IconCircleList"/>
    <dgm:cxn modelId="{AD5BC950-C1BA-4EA2-8F5D-C8925888542F}" type="presParOf" srcId="{99799FB5-D3B2-4416-8DA8-357BBE43DD93}" destId="{93E036CC-08C3-4651-A775-7C0348A1328C}" srcOrd="0" destOrd="0" presId="urn:microsoft.com/office/officeart/2018/2/layout/IconCircleList"/>
    <dgm:cxn modelId="{F79BC6F5-9582-48BD-BF6D-D6E9B9F4E32A}" type="presParOf" srcId="{99799FB5-D3B2-4416-8DA8-357BBE43DD93}" destId="{9883C589-6A40-4E03-8C45-0DA8AC71502D}" srcOrd="1" destOrd="0" presId="urn:microsoft.com/office/officeart/2018/2/layout/IconCircleList"/>
    <dgm:cxn modelId="{810979DB-14C9-419C-AD35-4D8DAF247891}" type="presParOf" srcId="{99799FB5-D3B2-4416-8DA8-357BBE43DD93}" destId="{EAD0D08C-49A1-4AFE-B4A6-F612334E5442}" srcOrd="2" destOrd="0" presId="urn:microsoft.com/office/officeart/2018/2/layout/IconCircleList"/>
    <dgm:cxn modelId="{9FD3F9FF-5A24-4351-A057-27767C6BD446}" type="presParOf" srcId="{99799FB5-D3B2-4416-8DA8-357BBE43DD93}" destId="{083113ED-F41A-427C-8E99-A874604B871C}" srcOrd="3" destOrd="0" presId="urn:microsoft.com/office/officeart/2018/2/layout/IconCircleList"/>
    <dgm:cxn modelId="{EE6CBB7D-A18E-4C0D-AED4-4AF2496DC26B}" type="presParOf" srcId="{27668D06-C1C7-4D1E-A8A3-8A967477DA67}" destId="{721281D0-884F-482D-98E4-3967B9D129F4}" srcOrd="9" destOrd="0" presId="urn:microsoft.com/office/officeart/2018/2/layout/IconCircleList"/>
    <dgm:cxn modelId="{FEA91361-7071-47B3-AC35-C36EFC669E57}" type="presParOf" srcId="{27668D06-C1C7-4D1E-A8A3-8A967477DA67}" destId="{00054E83-DFB5-4ABD-ADB0-78FAB8F4F431}" srcOrd="10" destOrd="0" presId="urn:microsoft.com/office/officeart/2018/2/layout/IconCircleList"/>
    <dgm:cxn modelId="{49C4FB01-531C-48A0-8102-9A8BCF417238}" type="presParOf" srcId="{00054E83-DFB5-4ABD-ADB0-78FAB8F4F431}" destId="{CF986521-B645-4AB1-A504-C6478766D758}" srcOrd="0" destOrd="0" presId="urn:microsoft.com/office/officeart/2018/2/layout/IconCircleList"/>
    <dgm:cxn modelId="{5163B31F-1EDC-4CE4-BF45-0110E98E02C2}" type="presParOf" srcId="{00054E83-DFB5-4ABD-ADB0-78FAB8F4F431}" destId="{61FA382D-5688-4D52-95B2-5FDB335CFECF}" srcOrd="1" destOrd="0" presId="urn:microsoft.com/office/officeart/2018/2/layout/IconCircleList"/>
    <dgm:cxn modelId="{06DB1B31-F7D3-4C5D-9C74-95EA177C864C}" type="presParOf" srcId="{00054E83-DFB5-4ABD-ADB0-78FAB8F4F431}" destId="{22596554-3936-4822-934C-B2571098E2AF}" srcOrd="2" destOrd="0" presId="urn:microsoft.com/office/officeart/2018/2/layout/IconCircleList"/>
    <dgm:cxn modelId="{8C8800A7-3489-4EA7-9DE1-59D171E094FF}" type="presParOf" srcId="{00054E83-DFB5-4ABD-ADB0-78FAB8F4F431}" destId="{BF3AD0E8-C5F2-494F-AFA0-00403079246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EC5AC-8A3D-4BE9-84EE-B8BCA728CB9D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7B01-8B4B-40EA-8CF5-458B008C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3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656A-6EC4-544F-B39F-9760716185D9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D4E05-6A9D-3E4C-BF58-E0E7DFED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9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D4E05-6A9D-3E4C-BF58-E0E7DFED3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CC4F6-FE6A-0B4C-8D7B-E41F41A77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64EA81-68AB-344E-8CD6-9CE616151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0DD6A-B32C-804F-A217-149684C1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36922-D293-7849-96B4-E29A738F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42489-1BF7-1847-9674-292BA432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84FF5D-291D-F146-BE7C-FFDF517D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180E9F-33FD-1042-9570-82E320225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B94118-C103-EB48-8675-A815BCFC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107FD4-589F-D740-97AC-2DEF9612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564FA-5C51-F941-B2A4-54E1354F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061E69-76BD-A846-BBFB-E5FD72B0E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46980-6E39-5B4D-A67D-170D4890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8A74F-D625-F74E-8190-E53F1AF7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B7C82E-2A27-5B47-9348-62D4AE75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B6426B-8C80-3946-8F47-8FF04FC9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5CC0F-C6C4-F84F-A96F-313780E2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4C357-E4D2-F841-B903-577811FA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7A16C-5122-1540-AC7A-265E8291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4D7AC-3EDF-2E49-88DF-21CC8C03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AF7651-F58C-5841-9B89-8D378974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1BEF9-42ED-8C4F-BEC0-051CB3C2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5B7540-7815-1E4C-B45A-0CFB1A4E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1ECD66-B3F6-5346-8555-0F4FEE46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FDFF5-6383-554D-A09E-A155E270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52650-F975-E046-B0A8-AD5AC849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F05CB-F74F-B84F-BBED-DC96B2CD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678E9D-BEBE-B949-B37E-EDF255E8D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B55F8F-763D-4F47-8178-C958A9C8E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26DD48-C1AA-1549-B2A2-B4E2123F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76E5E0-2DE2-FA44-8A47-6F80692A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249ADC-D55D-C54A-AFF3-A86FAE10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85E6F-1570-FA4C-8E76-3B29E623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404DF-83D9-0545-9647-CC54905E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1577EB-4F25-0746-8139-4E5C82B7F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867347-8CBB-F24D-8617-CE006F27B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E7734F-90FD-0E4E-B866-0F6A46704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A1DF60-A9BD-9A49-8B00-13FE0442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DA7BD9-2281-314E-A369-B865383B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DC8916-E687-1741-8941-081D4B73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30854-72C8-5542-AEAC-CC6E84CF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96B117-0527-A74F-9A8B-D36B475D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0A9062-2732-8442-84F4-7F5BE40D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ABBB7E-6EB5-5740-A7FB-8DF8474D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A0B80F-9F10-3A41-8E69-9778EB21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966710-089F-144B-9A3A-2B176888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0C54EF-7BF6-A54F-8057-AB0E6FEE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12E3B-9A1C-2D46-97EE-19BFBF20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5FAA2-3E3F-774B-8E20-D46504C5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9F384E-D28E-7E44-8F9C-80D43B398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83F610-8005-B24F-96DA-0E2734A0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C1A1B2-EE51-D74C-BF02-4AD54671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37375F-B57A-BB4F-BC5F-47B393F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66487-8D7F-1A47-8371-D5E54F2C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D8BC05-B88F-5B43-B21D-EB43AF5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2E4BD7-0A18-EC4A-86B2-0419D25F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92F7FD-49D2-4547-840A-2224DD45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84261B-57B2-D44D-92B8-217AF3E7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6CE9EC-ED1B-324E-8BC1-6EF08C95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09EE56-BDC5-0B4E-B8D9-AE4BBE8F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62318-63AD-EF4A-94CF-01754F21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0B0682-132D-554B-A6E9-2BDE25698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D4C7-0DC1-464F-81F7-E8E0CEE30AE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501F0-9DE2-E14D-A7CF-2BD2893E3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9A434-DE9B-CB4F-ABF9-75F1694D8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AD18-B490-0944-A5E2-01102982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2DhvTCuK_s" TargetMode="External"/><Relationship Id="rId5" Type="http://schemas.openxmlformats.org/officeDocument/2006/relationships/hyperlink" Target="https://www.britishpathe.com/video/sir-william-beveridge-talks-to-pathe-gazette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968AD-452D-DD48-BC01-C41C86CE6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People: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William Beveridge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DAB63D-7A71-DA45-B8F8-2D7DDD0C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Why don’t we pay to see a doctor?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0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How would you draw the ‘Five Giants’? Choose a giant and draw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24593" cy="46672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12" y="2170919"/>
            <a:ext cx="5181600" cy="3125912"/>
          </a:xfrm>
        </p:spPr>
      </p:pic>
    </p:spTree>
    <p:extLst>
      <p:ext uri="{BB962C8B-B14F-4D97-AF65-F5344CB8AC3E}">
        <p14:creationId xmlns:p14="http://schemas.microsoft.com/office/powerpoint/2010/main" val="385554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879490-B523-6849-BC11-FCCD3D7B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86966" cy="1325563"/>
          </a:xfrm>
        </p:spPr>
        <p:txBody>
          <a:bodyPr/>
          <a:lstStyle/>
          <a:p>
            <a:r>
              <a:rPr lang="en-US" dirty="0"/>
              <a:t>Telegram from the King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F4C41418-D42B-0747-997B-E4CAD12F6A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2683" y="1690688"/>
            <a:ext cx="6825272" cy="44862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83E12C-C92A-E043-9CC3-678717BA6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105" y="1690688"/>
            <a:ext cx="3301139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1942 even King George VI, the current Queen’s father, wanted to read the report and speak to Beveridge.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is a telegram from the King inviting Beveridge to Buckingham Palace for a private conversation just after the report is published.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Write a telegram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2" y="1415316"/>
            <a:ext cx="8177841" cy="5190203"/>
          </a:xfrm>
        </p:spPr>
      </p:pic>
    </p:spTree>
    <p:extLst>
      <p:ext uri="{BB962C8B-B14F-4D97-AF65-F5344CB8AC3E}">
        <p14:creationId xmlns:p14="http://schemas.microsoft.com/office/powerpoint/2010/main" val="417881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724"/>
          </a:xfrm>
        </p:spPr>
        <p:txBody>
          <a:bodyPr/>
          <a:lstStyle/>
          <a:p>
            <a:r>
              <a:rPr lang="en-GB" dirty="0"/>
              <a:t>Activity: Flash Cards – what do they mean?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959" y="1138849"/>
            <a:ext cx="7870081" cy="55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4CC35-4FEB-0B47-B609-F83B9139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11704"/>
          </a:xfrm>
        </p:spPr>
        <p:txBody>
          <a:bodyPr>
            <a:normAutofit/>
          </a:bodyPr>
          <a:lstStyle/>
          <a:p>
            <a:r>
              <a:rPr lang="en-US" dirty="0"/>
              <a:t>Why don’t we pay to see a doctor?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603B523-8543-41A3-AAFE-B23989396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142927"/>
              </p:ext>
            </p:extLst>
          </p:nvPr>
        </p:nvGraphicFramePr>
        <p:xfrm>
          <a:off x="201478" y="946484"/>
          <a:ext cx="11809707" cy="591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194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D432E2-5066-7B40-9395-80B9CB3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30255"/>
            <a:ext cx="6857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Who was William Beveridge?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11D62BDD-E9FD-0441-95AD-175E220FC4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131401-0C37-9B49-8795-93793C311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1906858"/>
            <a:ext cx="6697180" cy="456044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/>
              <a:t>William Henry Beveridge was born on 5 March 1879 in India.</a:t>
            </a:r>
          </a:p>
          <a:p>
            <a:r>
              <a:rPr lang="en-US" sz="2400" dirty="0"/>
              <a:t>Beveridge was sent to school in England and then went to the University of Oxford to study mathematics.</a:t>
            </a:r>
          </a:p>
          <a:p>
            <a:r>
              <a:rPr lang="en-US" sz="2400" dirty="0"/>
              <a:t>Beveridge became interested in social reform, or looking at ways to improve how people lived and worked.</a:t>
            </a:r>
          </a:p>
          <a:p>
            <a:r>
              <a:rPr lang="en-US" sz="2400" dirty="0"/>
              <a:t>In 1902 he began working at Toynbee Hall in the East End of London on ways to improve the lives of poor people.</a:t>
            </a:r>
          </a:p>
          <a:p>
            <a:r>
              <a:rPr lang="en-US" sz="2400" dirty="0"/>
              <a:t>From 1908 to 1916 he worked for the British government to introduce social reforms, such as an unemployment benefit to help people if they could not find a job.</a:t>
            </a:r>
          </a:p>
        </p:txBody>
      </p:sp>
    </p:spTree>
    <p:extLst>
      <p:ext uri="{BB962C8B-B14F-4D97-AF65-F5344CB8AC3E}">
        <p14:creationId xmlns:p14="http://schemas.microsoft.com/office/powerpoint/2010/main" val="30638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FD5196-DE31-3942-9B48-94B8685C0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2897" y="241082"/>
            <a:ext cx="7379103" cy="6616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 the First World War (1914-1918) Beveridge worked for the government to get the right people into the right jobs for the war.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From 1919 to 1937 he was Director of the London School of Economics (LSE), a university in London.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 the 1930s Beveridge helped other academics (experts) escape from Nazi Germany and continued to campaign for social reforms.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When the Second World War broke out in 1939, Beveridge worked for the government again.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 1941 he was appointed to look at how things like housing and health could be improved for all people after the war.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 1942 Beveridge produced a report, known as the Beveridge Report, which introduced the idea of free healthcare and other ways to help people with housing and finding work.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This report detailed how people could pay for this support or benefits through their earnings from work.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ideas in the report were made possible by the new government after the war.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B2E22DDA-EEAE-9F4B-B1F7-2DDBEF660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5508"/>
          <a:stretch/>
        </p:blipFill>
        <p:spPr>
          <a:xfrm>
            <a:off x="0" y="0"/>
            <a:ext cx="4596766" cy="68005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92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E7F15-7B93-954E-9AAD-F41E2FFA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US" dirty="0"/>
              <a:t>Portraits: William Beveridge in 1908 and 1942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2855A2B9-7E34-9749-B1F3-406706B66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5508"/>
          <a:stretch/>
        </p:blipFill>
        <p:spPr>
          <a:xfrm>
            <a:off x="7232073" y="1202925"/>
            <a:ext cx="3822468" cy="5655075"/>
          </a:xfrm>
          <a:prstGeom prst="rect">
            <a:avLst/>
          </a:prstGeom>
          <a:effectLst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8D33E850-26BA-2B45-A844-DB535B719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>
          <a:xfrm>
            <a:off x="1137459" y="1197034"/>
            <a:ext cx="3694385" cy="54673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490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392" y="204296"/>
            <a:ext cx="10880996" cy="1236446"/>
          </a:xfrm>
        </p:spPr>
        <p:txBody>
          <a:bodyPr/>
          <a:lstStyle/>
          <a:p>
            <a:r>
              <a:rPr lang="en-GB" dirty="0"/>
              <a:t>The Blitz: World War Two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74392" y="5917721"/>
            <a:ext cx="5081019" cy="612475"/>
          </a:xfrm>
        </p:spPr>
        <p:txBody>
          <a:bodyPr>
            <a:normAutofit fontScale="77500" lnSpcReduction="20000"/>
          </a:bodyPr>
          <a:lstStyle/>
          <a:p>
            <a:r>
              <a:rPr lang="en-GB" sz="1400" b="0" dirty="0"/>
              <a:t> September 1940. New Times Paris Bureau Collection. (USIA)</a:t>
            </a:r>
          </a:p>
          <a:p>
            <a:r>
              <a:rPr lang="en-GB" sz="1400" b="0" dirty="0"/>
              <a:t>Wikimedia Commons: https://commons.wikimedia.org/wiki/File:WWII_London_Blitz_East_London.jpg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2" y="1440742"/>
            <a:ext cx="5389413" cy="423655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28196" y="1007390"/>
            <a:ext cx="5636495" cy="89890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image shows a house in East London, which had been home to these children, hit by a bomb in September </a:t>
            </a:r>
            <a:r>
              <a:rPr lang="en-GB" dirty="0" smtClean="0"/>
              <a:t>1940.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96000" y="1906292"/>
            <a:ext cx="5868692" cy="46239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200" dirty="0"/>
              <a:t>During World War Two towns and cities across Europe were bombed.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The intense period of bombing of Britain by Germany in 1940 to 1941 is known as the Blitz.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The government encouraged bomb shelters to be built in gardens and built large communal ones.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Bombing affected all people, rich or poor, though people living in poorer areas near factories, like in the East End of London, were </a:t>
            </a:r>
            <a:r>
              <a:rPr lang="en-GB" sz="3200" dirty="0" smtClean="0"/>
              <a:t>bombed more.</a:t>
            </a:r>
            <a:endParaRPr lang="en-GB" sz="3200" dirty="0"/>
          </a:p>
          <a:p>
            <a:pPr>
              <a:lnSpc>
                <a:spcPct val="120000"/>
              </a:lnSpc>
            </a:pPr>
            <a:r>
              <a:rPr lang="en-GB" sz="3200" dirty="0"/>
              <a:t>Wartime defences, like the evacuation of children and community bomb shelters, encouraged people to work together.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5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36" y="185981"/>
            <a:ext cx="10764864" cy="1385644"/>
          </a:xfrm>
        </p:spPr>
        <p:txBody>
          <a:bodyPr/>
          <a:lstStyle/>
          <a:p>
            <a:r>
              <a:rPr lang="en-GB" dirty="0"/>
              <a:t>William Beveridge explaining his plan</a:t>
            </a:r>
          </a:p>
        </p:txBody>
      </p:sp>
      <p:pic>
        <p:nvPicPr>
          <p:cNvPr id="5" name="l2DhvTCuK_s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8936" y="3269052"/>
            <a:ext cx="4572000" cy="2571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1899" y="1410346"/>
            <a:ext cx="6385302" cy="50059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When the Beveridge Report was published in December 1942, thousands of people queued to read it.</a:t>
            </a:r>
          </a:p>
          <a:p>
            <a:pPr>
              <a:lnSpc>
                <a:spcPct val="110000"/>
              </a:lnSpc>
            </a:pPr>
            <a:r>
              <a:rPr lang="en-GB" dirty="0"/>
              <a:t>Beveridge appeared on radio and in cinemas on news reels like this one to explain his proposals.</a:t>
            </a:r>
          </a:p>
          <a:p>
            <a:pPr>
              <a:lnSpc>
                <a:spcPct val="110000"/>
              </a:lnSpc>
            </a:pPr>
            <a:r>
              <a:rPr lang="en-GB" dirty="0"/>
              <a:t>Beveridge identified ‘Five Giants’ that affected people’s lives in bad ways.</a:t>
            </a:r>
          </a:p>
          <a:p>
            <a:pPr>
              <a:lnSpc>
                <a:spcPct val="110000"/>
              </a:lnSpc>
            </a:pPr>
            <a:r>
              <a:rPr lang="en-GB" dirty="0"/>
              <a:t>He suggested ideas to get rid of these giants.</a:t>
            </a:r>
          </a:p>
          <a:p>
            <a:pPr>
              <a:lnSpc>
                <a:spcPct val="110000"/>
              </a:lnSpc>
            </a:pPr>
            <a:r>
              <a:rPr lang="en-GB" dirty="0"/>
              <a:t>The ideas included free healthcare ‘from cradle to grave’ for all people that everyone would pay into via taxes on their wages.</a:t>
            </a:r>
          </a:p>
          <a:p>
            <a:pPr>
              <a:lnSpc>
                <a:spcPct val="110000"/>
              </a:lnSpc>
            </a:pPr>
            <a:r>
              <a:rPr lang="en-GB" dirty="0"/>
              <a:t>This led to the creation of the National Health Service (NHS) and Welfare State in 1948.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294" y="168215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hlinkClick r:id="rId5"/>
              </a:rPr>
              <a:t>Pathe</a:t>
            </a:r>
            <a:r>
              <a:rPr lang="en-GB" u="sng" dirty="0" smtClean="0">
                <a:hlinkClick r:id="rId5"/>
              </a:rPr>
              <a:t> News Reel Sir William Beveridge, 1942: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://www.britishpathe.com/video/sir-william-beveridge-talks-to-pathe-gazette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60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2B2D4B12-9289-D34E-98DE-B727CF5B7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Beveridge’s Five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78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Idleness:</a:t>
            </a:r>
          </a:p>
          <a:p>
            <a:pPr marL="0" indent="0">
              <a:buNone/>
            </a:pPr>
            <a:r>
              <a:rPr lang="en-GB" dirty="0"/>
              <a:t>caused by lack of jobs or unemployment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Want:</a:t>
            </a:r>
          </a:p>
          <a:p>
            <a:pPr marL="0" indent="0">
              <a:buNone/>
            </a:pPr>
            <a:r>
              <a:rPr lang="en-GB" dirty="0"/>
              <a:t>caused by poverty or being poor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12044" cy="4544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Ignorance:</a:t>
            </a:r>
          </a:p>
          <a:p>
            <a:pPr marL="0" indent="0">
              <a:buNone/>
            </a:pPr>
            <a:r>
              <a:rPr lang="en-GB" dirty="0"/>
              <a:t>caused by lack of education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Squalor:</a:t>
            </a:r>
          </a:p>
          <a:p>
            <a:pPr marL="0" indent="0">
              <a:buNone/>
            </a:pPr>
            <a:r>
              <a:rPr lang="en-GB" dirty="0"/>
              <a:t>caused by crowded and unhealthy housing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Disease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caused by not being able to afford healthcare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68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847</Words>
  <Application>Microsoft Office PowerPoint</Application>
  <PresentationFormat>Widescreen</PresentationFormat>
  <Paragraphs>74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Significant People: William Beveridge</vt:lpstr>
      <vt:lpstr>Why don’t we pay to see a doctor?</vt:lpstr>
      <vt:lpstr>Who was William Beveridge?</vt:lpstr>
      <vt:lpstr>PowerPoint Presentation</vt:lpstr>
      <vt:lpstr>Portraits: William Beveridge in 1908 and 1942</vt:lpstr>
      <vt:lpstr>The Blitz: World War Two</vt:lpstr>
      <vt:lpstr>William Beveridge explaining his plan</vt:lpstr>
      <vt:lpstr>PowerPoint Presentation</vt:lpstr>
      <vt:lpstr>Beveridge’s Five Giants</vt:lpstr>
      <vt:lpstr>Activity: How would you draw the ‘Five Giants’? Choose a giant and draw it.</vt:lpstr>
      <vt:lpstr>Telegram from the King</vt:lpstr>
      <vt:lpstr>Activity: Write a telegram</vt:lpstr>
      <vt:lpstr>Activity: Flash Cards – what do they mean?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People: William Beveridge</dc:title>
  <dc:creator>Debbie Challis</dc:creator>
  <cp:lastModifiedBy>Challis,D</cp:lastModifiedBy>
  <cp:revision>7</cp:revision>
  <dcterms:created xsi:type="dcterms:W3CDTF">2019-07-25T10:37:47Z</dcterms:created>
  <dcterms:modified xsi:type="dcterms:W3CDTF">2019-08-09T11:39:40Z</dcterms:modified>
</cp:coreProperties>
</file>