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41D54-29B5-4C86-B842-25E33CD87456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D7732-E516-44CE-9DFE-FA61BFD82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675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rgbClr val="660066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400">
                <a:solidFill>
                  <a:srgbClr val="660066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400">
                <a:solidFill>
                  <a:srgbClr val="660066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400">
                <a:solidFill>
                  <a:srgbClr val="660066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400">
                <a:solidFill>
                  <a:srgbClr val="660066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66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66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66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660066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fld id="{B1059375-7684-40C1-B48E-478ACA512D49}" type="slidenum">
              <a:rPr lang="en-GB" sz="1200" smtClean="0">
                <a:solidFill>
                  <a:schemeClr val="tx1"/>
                </a:solidFill>
              </a:rPr>
              <a:pPr eaLnBrk="1" hangingPunct="1"/>
              <a:t>1</a:t>
            </a:fld>
            <a:endParaRPr lang="en-GB" sz="1200" smtClean="0">
              <a:solidFill>
                <a:schemeClr val="tx1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6752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897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79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291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62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403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72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590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55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312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337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34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D8E29-6BBC-4A27-B626-288811954FD2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4E4DF-08C9-4F4A-B03B-6D2CEC7FD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901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2590799"/>
            <a:ext cx="8763000" cy="2093167"/>
          </a:xfrm>
        </p:spPr>
        <p:txBody>
          <a:bodyPr/>
          <a:lstStyle/>
          <a:p>
            <a:pPr eaLnBrk="1" hangingPunct="1"/>
            <a:r>
              <a:rPr lang="en-GB" sz="4400" b="1" dirty="0">
                <a:latin typeface="Century Gothic" panose="020B0502020202020204" pitchFamily="34" charset="0"/>
              </a:rPr>
              <a:t>Overview of Language </a:t>
            </a:r>
            <a:r>
              <a:rPr lang="en-GB" sz="4400" b="1" dirty="0" smtClean="0">
                <a:latin typeface="Century Gothic" panose="020B0502020202020204" pitchFamily="34" charset="0"/>
              </a:rPr>
              <a:t>Centre</a:t>
            </a:r>
            <a:r>
              <a:rPr lang="en-GB" sz="2800" dirty="0">
                <a:latin typeface="Century Gothic" panose="020B0502020202020204" pitchFamily="34" charset="0"/>
              </a:rPr>
              <a:t/>
            </a:r>
            <a:br>
              <a:rPr lang="en-GB" sz="2800" dirty="0">
                <a:latin typeface="Century Gothic" panose="020B0502020202020204" pitchFamily="34" charset="0"/>
              </a:rPr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endParaRPr lang="en-GB" sz="2000" dirty="0"/>
          </a:p>
        </p:txBody>
      </p:sp>
      <p:pic>
        <p:nvPicPr>
          <p:cNvPr id="2051" name="Picture 13" descr="2009LanguageCentre_WebLogo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0" y="620714"/>
            <a:ext cx="25336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29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2377"/>
          </a:xfrm>
        </p:spPr>
        <p:txBody>
          <a:bodyPr>
            <a:normAutofit/>
          </a:bodyPr>
          <a:lstStyle/>
          <a:p>
            <a:pPr lvl="0"/>
            <a:r>
              <a:rPr lang="en-GB" sz="3600" b="1" dirty="0" smtClean="0">
                <a:latin typeface="Century Gothic" panose="020B0502020202020204" pitchFamily="34" charset="0"/>
              </a:rPr>
              <a:t>Additional Services</a:t>
            </a:r>
            <a:endParaRPr lang="en-GB" sz="3600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3400" dirty="0" smtClean="0">
                <a:latin typeface="Century Gothic" panose="020B0502020202020204" pitchFamily="34" charset="0"/>
              </a:rPr>
              <a:t>The </a:t>
            </a:r>
            <a:r>
              <a:rPr lang="en-GB" sz="3400" dirty="0">
                <a:latin typeface="Century Gothic" panose="020B0502020202020204" pitchFamily="34" charset="0"/>
              </a:rPr>
              <a:t>Language Centre offers tailored 1-2-1 and small private group tuition to LSE staff and students and external </a:t>
            </a:r>
            <a:r>
              <a:rPr lang="en-GB" sz="3400" dirty="0" smtClean="0">
                <a:latin typeface="Century Gothic" panose="020B0502020202020204" pitchFamily="34" charset="0"/>
              </a:rPr>
              <a:t>organisations.</a:t>
            </a:r>
          </a:p>
          <a:p>
            <a:pPr marL="0" indent="0">
              <a:buNone/>
            </a:pPr>
            <a:endParaRPr lang="en-GB" sz="34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sz="3400" dirty="0" smtClean="0">
                <a:latin typeface="Century Gothic" panose="020B0502020202020204" pitchFamily="34" charset="0"/>
              </a:rPr>
              <a:t>Recent </a:t>
            </a:r>
            <a:r>
              <a:rPr lang="en-GB" sz="3400" dirty="0">
                <a:latin typeface="Century Gothic" panose="020B0502020202020204" pitchFamily="34" charset="0"/>
              </a:rPr>
              <a:t>clients include the </a:t>
            </a:r>
            <a:r>
              <a:rPr lang="en-GB" sz="3400" b="1" dirty="0">
                <a:latin typeface="Century Gothic" panose="020B0502020202020204" pitchFamily="34" charset="0"/>
              </a:rPr>
              <a:t>German Diplomatic Service</a:t>
            </a:r>
            <a:r>
              <a:rPr lang="en-GB" sz="3400" dirty="0">
                <a:latin typeface="Century Gothic" panose="020B0502020202020204" pitchFamily="34" charset="0"/>
              </a:rPr>
              <a:t> and the </a:t>
            </a:r>
            <a:r>
              <a:rPr lang="en-GB" sz="3400" b="1" dirty="0">
                <a:latin typeface="Century Gothic" panose="020B0502020202020204" pitchFamily="34" charset="0"/>
              </a:rPr>
              <a:t>Metropolitan Police</a:t>
            </a:r>
            <a:r>
              <a:rPr lang="en-GB" sz="3400" dirty="0"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en-GB" sz="34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sz="3400" dirty="0">
                <a:latin typeface="Century Gothic" panose="020B0502020202020204" pitchFamily="34" charset="0"/>
              </a:rPr>
              <a:t>We also provide a proofreading and translation/document authentication </a:t>
            </a:r>
            <a:r>
              <a:rPr lang="en-GB" sz="3400" dirty="0" smtClean="0">
                <a:latin typeface="Century Gothic" panose="020B0502020202020204" pitchFamily="34" charset="0"/>
              </a:rPr>
              <a:t>service.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54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2377"/>
          </a:xfrm>
        </p:spPr>
        <p:txBody>
          <a:bodyPr>
            <a:normAutofit/>
          </a:bodyPr>
          <a:lstStyle/>
          <a:p>
            <a:pPr lvl="0"/>
            <a:r>
              <a:rPr lang="en-GB" sz="3600" b="1" dirty="0" smtClean="0">
                <a:latin typeface="Century Gothic" panose="020B0502020202020204" pitchFamily="34" charset="0"/>
              </a:rPr>
              <a:t>Summer Languages &amp; Teaching English for Academic Purposes (TEAP)</a:t>
            </a:r>
            <a:endParaRPr lang="en-GB" sz="3600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3400" dirty="0" smtClean="0">
                <a:latin typeface="Century Gothic" panose="020B0502020202020204" pitchFamily="34" charset="0"/>
              </a:rPr>
              <a:t>During </a:t>
            </a:r>
            <a:r>
              <a:rPr lang="en-GB" sz="3400" dirty="0">
                <a:latin typeface="Century Gothic" panose="020B0502020202020204" pitchFamily="34" charset="0"/>
              </a:rPr>
              <a:t>June, July and August we offer a range of short, taster courses in </a:t>
            </a:r>
            <a:r>
              <a:rPr lang="en-GB" sz="3400" b="1" dirty="0">
                <a:latin typeface="Century Gothic" panose="020B0502020202020204" pitchFamily="34" charset="0"/>
              </a:rPr>
              <a:t>9 </a:t>
            </a:r>
            <a:r>
              <a:rPr lang="en-GB" sz="3400" dirty="0" smtClean="0">
                <a:latin typeface="Century Gothic" panose="020B0502020202020204" pitchFamily="34" charset="0"/>
              </a:rPr>
              <a:t>languages.</a:t>
            </a:r>
          </a:p>
          <a:p>
            <a:pPr marL="0" indent="0">
              <a:buNone/>
            </a:pPr>
            <a:endParaRPr lang="en-GB" sz="34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sz="3400" dirty="0" smtClean="0">
                <a:latin typeface="Century Gothic" panose="020B0502020202020204" pitchFamily="34" charset="0"/>
              </a:rPr>
              <a:t>In </a:t>
            </a:r>
            <a:r>
              <a:rPr lang="en-GB" sz="3400" dirty="0">
                <a:latin typeface="Century Gothic" panose="020B0502020202020204" pitchFamily="34" charset="0"/>
              </a:rPr>
              <a:t>summer 2016 we ran </a:t>
            </a:r>
            <a:r>
              <a:rPr lang="en-GB" sz="3400" b="1" dirty="0">
                <a:latin typeface="Century Gothic" panose="020B0502020202020204" pitchFamily="34" charset="0"/>
              </a:rPr>
              <a:t>14</a:t>
            </a:r>
            <a:r>
              <a:rPr lang="en-GB" sz="3400" dirty="0">
                <a:latin typeface="Century Gothic" panose="020B0502020202020204" pitchFamily="34" charset="0"/>
              </a:rPr>
              <a:t> courses and </a:t>
            </a:r>
            <a:r>
              <a:rPr lang="en-GB" sz="3400" b="1" dirty="0">
                <a:latin typeface="Century Gothic" panose="020B0502020202020204" pitchFamily="34" charset="0"/>
              </a:rPr>
              <a:t>74 people registered</a:t>
            </a:r>
            <a:r>
              <a:rPr lang="en-GB" sz="3400" dirty="0">
                <a:latin typeface="Century Gothic" panose="020B0502020202020204" pitchFamily="34" charset="0"/>
              </a:rPr>
              <a:t> to take a course</a:t>
            </a:r>
            <a:r>
              <a:rPr lang="en-GB" sz="3400" dirty="0" smtClean="0"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en-GB" sz="34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sz="3600" dirty="0">
                <a:latin typeface="Century Gothic" panose="020B0502020202020204" pitchFamily="34" charset="0"/>
              </a:rPr>
              <a:t>Each year we run two </a:t>
            </a:r>
            <a:r>
              <a:rPr lang="en-GB" sz="3600" b="1" dirty="0">
                <a:latin typeface="Century Gothic" panose="020B0502020202020204" pitchFamily="34" charset="0"/>
              </a:rPr>
              <a:t>Teaching English for Academic Purposes</a:t>
            </a:r>
            <a:r>
              <a:rPr lang="en-GB" sz="3600" dirty="0">
                <a:latin typeface="Century Gothic" panose="020B0502020202020204" pitchFamily="34" charset="0"/>
              </a:rPr>
              <a:t> programmes which are growing in popularity.</a:t>
            </a:r>
          </a:p>
          <a:p>
            <a:pPr marL="0" indent="0">
              <a:buNone/>
            </a:pPr>
            <a:endParaRPr lang="en-GB" sz="3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32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6449" y="823788"/>
            <a:ext cx="11103429" cy="4998520"/>
          </a:xfrm>
        </p:spPr>
        <p:txBody>
          <a:bodyPr anchor="ctr">
            <a:noAutofit/>
          </a:bodyPr>
          <a:lstStyle/>
          <a:p>
            <a:pPr lvl="0"/>
            <a:r>
              <a:rPr lang="en-GB" sz="4000" dirty="0" smtClean="0"/>
              <a:t>We have </a:t>
            </a:r>
            <a:r>
              <a:rPr lang="en-GB" sz="4000" dirty="0"/>
              <a:t>scheduled over </a:t>
            </a:r>
            <a:r>
              <a:rPr lang="en-GB" sz="4000" b="1" dirty="0"/>
              <a:t>12000</a:t>
            </a:r>
            <a:r>
              <a:rPr lang="en-GB" sz="4000" i="1" dirty="0"/>
              <a:t> </a:t>
            </a:r>
            <a:r>
              <a:rPr lang="en-GB" sz="4000" dirty="0"/>
              <a:t>classroom </a:t>
            </a:r>
            <a:r>
              <a:rPr lang="en-GB" sz="4000" dirty="0" smtClean="0"/>
              <a:t>hours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Over </a:t>
            </a:r>
            <a:r>
              <a:rPr lang="en-GB" sz="4000" b="1" dirty="0" smtClean="0"/>
              <a:t>5000</a:t>
            </a:r>
            <a:r>
              <a:rPr lang="en-GB" sz="4000" dirty="0" smtClean="0"/>
              <a:t> </a:t>
            </a:r>
            <a:r>
              <a:rPr lang="en-GB" sz="4000" dirty="0"/>
              <a:t>places on our </a:t>
            </a:r>
            <a:r>
              <a:rPr lang="en-GB" sz="4000" dirty="0" smtClean="0"/>
              <a:t>programmes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Budget </a:t>
            </a:r>
            <a:r>
              <a:rPr lang="en-GB" sz="4000" dirty="0"/>
              <a:t>(staffing and non-staffing) </a:t>
            </a:r>
            <a:r>
              <a:rPr lang="en-GB" sz="4000" dirty="0" smtClean="0"/>
              <a:t>is </a:t>
            </a:r>
            <a:r>
              <a:rPr lang="en-GB" sz="4000" b="1" dirty="0"/>
              <a:t>£</a:t>
            </a:r>
            <a:r>
              <a:rPr lang="en-GB" sz="4000" b="1" dirty="0" smtClean="0"/>
              <a:t>1,666,419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>Forecasted income 2016-17 is </a:t>
            </a:r>
            <a:r>
              <a:rPr lang="en-GB" sz="4000" b="1" dirty="0" smtClean="0"/>
              <a:t>£1,609,532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04082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dirty="0" smtClean="0">
                <a:latin typeface="Century Gothic" panose="020B0502020202020204" pitchFamily="34" charset="0"/>
              </a:rPr>
              <a:t>130 </a:t>
            </a: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en-GB" dirty="0" smtClean="0">
                <a:latin typeface="Century Gothic" panose="020B0502020202020204" pitchFamily="34" charset="0"/>
              </a:rPr>
              <a:t>On the sessional timetable</a:t>
            </a:r>
          </a:p>
          <a:p>
            <a:pPr marL="0" indent="0" algn="ctr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en-GB" sz="2500" dirty="0" smtClean="0">
                <a:latin typeface="Century Gothic" panose="020B0502020202020204" pitchFamily="34" charset="0"/>
              </a:rPr>
              <a:t>We run the highest number of modules of any teaching unit at LSE</a:t>
            </a:r>
          </a:p>
        </p:txBody>
      </p:sp>
    </p:spTree>
    <p:extLst>
      <p:ext uri="{BB962C8B-B14F-4D97-AF65-F5344CB8AC3E}">
        <p14:creationId xmlns:p14="http://schemas.microsoft.com/office/powerpoint/2010/main" val="113272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6449" y="823788"/>
            <a:ext cx="11103429" cy="4998520"/>
          </a:xfrm>
        </p:spPr>
        <p:txBody>
          <a:bodyPr anchor="ctr">
            <a:noAutofit/>
          </a:bodyPr>
          <a:lstStyle/>
          <a:p>
            <a:pPr lvl="0"/>
            <a:r>
              <a:rPr lang="en-GB" sz="4000" dirty="0" smtClean="0"/>
              <a:t>We have </a:t>
            </a:r>
            <a:r>
              <a:rPr lang="en-GB" sz="4000" dirty="0"/>
              <a:t>scheduled over </a:t>
            </a:r>
            <a:r>
              <a:rPr lang="en-GB" sz="4000" b="1" dirty="0"/>
              <a:t>12000</a:t>
            </a:r>
            <a:r>
              <a:rPr lang="en-GB" sz="4000" i="1" dirty="0"/>
              <a:t> </a:t>
            </a:r>
            <a:r>
              <a:rPr lang="en-GB" sz="4000" dirty="0"/>
              <a:t>classroom </a:t>
            </a:r>
            <a:r>
              <a:rPr lang="en-GB" sz="4000" dirty="0" smtClean="0"/>
              <a:t>hours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Over </a:t>
            </a:r>
            <a:r>
              <a:rPr lang="en-GB" sz="4000" b="1" dirty="0" smtClean="0"/>
              <a:t>5000</a:t>
            </a:r>
            <a:r>
              <a:rPr lang="en-GB" sz="4000" dirty="0" smtClean="0"/>
              <a:t> </a:t>
            </a:r>
            <a:r>
              <a:rPr lang="en-GB" sz="4000" dirty="0"/>
              <a:t>places on our </a:t>
            </a:r>
            <a:r>
              <a:rPr lang="en-GB" sz="4000" dirty="0" smtClean="0"/>
              <a:t>programmes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Budget for 2016-17 is </a:t>
            </a:r>
            <a:r>
              <a:rPr lang="en-GB" sz="4000" b="1" dirty="0"/>
              <a:t>£</a:t>
            </a:r>
            <a:r>
              <a:rPr lang="en-GB" sz="4000" b="1" dirty="0" smtClean="0"/>
              <a:t>1,666,419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>Income forecast </a:t>
            </a:r>
            <a:r>
              <a:rPr lang="en-GB" sz="4000" dirty="0"/>
              <a:t>2016-17 </a:t>
            </a:r>
            <a:r>
              <a:rPr lang="en-GB" sz="4000" dirty="0" smtClean="0"/>
              <a:t>is </a:t>
            </a:r>
            <a:r>
              <a:rPr lang="en-GB" sz="4000" b="1" dirty="0" smtClean="0"/>
              <a:t>£1,609,532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67051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642987"/>
              </p:ext>
            </p:extLst>
          </p:nvPr>
        </p:nvGraphicFramePr>
        <p:xfrm>
          <a:off x="961052" y="886408"/>
          <a:ext cx="10450286" cy="51318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42806"/>
                <a:gridCol w="2253740"/>
                <a:gridCol w="2253740"/>
              </a:tblGrid>
              <a:tr h="725561">
                <a:tc gridSpan="3"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en-GB" sz="3200" dirty="0">
                          <a:solidFill>
                            <a:schemeClr val="tx1"/>
                          </a:solidFill>
                          <a:effectLst/>
                        </a:rPr>
                        <a:t>2016-17 </a:t>
                      </a:r>
                      <a:r>
                        <a:rPr lang="en-GB" sz="3200" dirty="0" smtClean="0">
                          <a:solidFill>
                            <a:schemeClr val="tx1"/>
                          </a:solidFill>
                          <a:effectLst/>
                        </a:rPr>
                        <a:t>classroom </a:t>
                      </a:r>
                      <a:r>
                        <a:rPr lang="en-GB" sz="3200" dirty="0">
                          <a:solidFill>
                            <a:schemeClr val="tx1"/>
                          </a:solidFill>
                          <a:effectLst/>
                        </a:rPr>
                        <a:t>hours timetabled</a:t>
                      </a:r>
                      <a:endParaRPr lang="en-GB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985050">
                <a:tc>
                  <a:txBody>
                    <a:bodyPr/>
                    <a:lstStyle/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en-GB" sz="3200">
                          <a:solidFill>
                            <a:schemeClr val="tx1"/>
                          </a:solidFill>
                          <a:effectLst/>
                        </a:rPr>
                        <a:t>English</a:t>
                      </a:r>
                      <a:endParaRPr lang="en-GB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en-GB" sz="3200">
                          <a:solidFill>
                            <a:schemeClr val="tx1"/>
                          </a:solidFill>
                          <a:effectLst/>
                        </a:rPr>
                        <a:t>2942</a:t>
                      </a:r>
                      <a:endParaRPr lang="en-GB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en-GB" sz="3200">
                          <a:solidFill>
                            <a:schemeClr val="tx1"/>
                          </a:solidFill>
                          <a:effectLst/>
                        </a:rPr>
                        <a:t>24%</a:t>
                      </a:r>
                      <a:endParaRPr lang="en-GB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985050">
                <a:tc>
                  <a:txBody>
                    <a:bodyPr/>
                    <a:lstStyle/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en-GB" sz="3200" dirty="0">
                          <a:solidFill>
                            <a:schemeClr val="tx1"/>
                          </a:solidFill>
                          <a:effectLst/>
                        </a:rPr>
                        <a:t>Degree Courses</a:t>
                      </a:r>
                      <a:endParaRPr lang="en-GB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en-GB" sz="3200">
                          <a:solidFill>
                            <a:schemeClr val="tx1"/>
                          </a:solidFill>
                          <a:effectLst/>
                        </a:rPr>
                        <a:t>4128</a:t>
                      </a:r>
                      <a:endParaRPr lang="en-GB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en-GB" sz="3200">
                          <a:solidFill>
                            <a:schemeClr val="tx1"/>
                          </a:solidFill>
                          <a:effectLst/>
                        </a:rPr>
                        <a:t>34%</a:t>
                      </a:r>
                      <a:endParaRPr lang="en-GB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985050">
                <a:tc>
                  <a:txBody>
                    <a:bodyPr/>
                    <a:lstStyle/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en-GB" sz="3200">
                          <a:solidFill>
                            <a:schemeClr val="tx1"/>
                          </a:solidFill>
                          <a:effectLst/>
                        </a:rPr>
                        <a:t>MFL Certificate Courses</a:t>
                      </a:r>
                      <a:endParaRPr lang="en-GB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en-GB" sz="3200">
                          <a:solidFill>
                            <a:schemeClr val="tx1"/>
                          </a:solidFill>
                          <a:effectLst/>
                        </a:rPr>
                        <a:t>5038</a:t>
                      </a:r>
                      <a:endParaRPr lang="en-GB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en-GB" sz="3200">
                          <a:solidFill>
                            <a:schemeClr val="tx1"/>
                          </a:solidFill>
                          <a:effectLst/>
                        </a:rPr>
                        <a:t>42%</a:t>
                      </a:r>
                      <a:endParaRPr lang="en-GB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1125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en-GB" sz="3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en-GB" sz="3200" dirty="0">
                          <a:solidFill>
                            <a:schemeClr val="tx1"/>
                          </a:solidFill>
                          <a:effectLst/>
                        </a:rPr>
                        <a:t>12108</a:t>
                      </a:r>
                      <a:endParaRPr lang="en-GB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457200" algn="r">
                        <a:spcAft>
                          <a:spcPts val="0"/>
                        </a:spcAft>
                      </a:pPr>
                      <a:r>
                        <a:rPr lang="en-GB" sz="3200" dirty="0">
                          <a:solidFill>
                            <a:schemeClr val="tx1"/>
                          </a:solidFill>
                          <a:effectLst/>
                        </a:rPr>
                        <a:t>100.00%</a:t>
                      </a:r>
                      <a:endParaRPr lang="en-GB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73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2377"/>
          </a:xfrm>
        </p:spPr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GB" sz="4400" b="1" dirty="0" smtClean="0">
                <a:latin typeface="Century Gothic" panose="020B0502020202020204" pitchFamily="34" charset="0"/>
              </a:rPr>
              <a:t>Linguistics and Literature</a:t>
            </a:r>
            <a:endParaRPr lang="en-GB" sz="4400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400" b="1" dirty="0" smtClean="0">
                <a:latin typeface="Century Gothic" panose="020B0502020202020204" pitchFamily="34" charset="0"/>
              </a:rPr>
              <a:t>6 </a:t>
            </a:r>
            <a:r>
              <a:rPr lang="en-GB" sz="2400" b="1" dirty="0">
                <a:latin typeface="Century Gothic" panose="020B0502020202020204" pitchFamily="34" charset="0"/>
              </a:rPr>
              <a:t>degree options</a:t>
            </a:r>
            <a:r>
              <a:rPr lang="en-GB" sz="2400" dirty="0">
                <a:latin typeface="Century Gothic" panose="020B0502020202020204" pitchFamily="34" charset="0"/>
              </a:rPr>
              <a:t>, available on any undergraduate degree programme, subject to regulations.</a:t>
            </a:r>
          </a:p>
          <a:p>
            <a:pPr marL="0" indent="0">
              <a:buNone/>
            </a:pPr>
            <a:r>
              <a:rPr lang="en-GB" sz="2400" dirty="0">
                <a:latin typeface="Century Gothic" panose="020B0502020202020204" pitchFamily="34" charset="0"/>
              </a:rPr>
              <a:t> 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LN250 English Literature and Society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LN251 Comparative Literature and 20</a:t>
            </a:r>
            <a:r>
              <a:rPr lang="en-GB" sz="2400" baseline="30000" dirty="0">
                <a:latin typeface="Century Gothic" panose="020B0502020202020204" pitchFamily="34" charset="0"/>
              </a:rPr>
              <a:t>th</a:t>
            </a:r>
            <a:r>
              <a:rPr lang="en-GB" sz="2400" dirty="0">
                <a:latin typeface="Century Gothic" panose="020B0502020202020204" pitchFamily="34" charset="0"/>
              </a:rPr>
              <a:t> Century Political History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LN252 Global Literature and Society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LN253 European Literature and Philosophy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LN254 Literature and Aspects of Ethics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LN270 Society and Language: Linguistics for Social Scientists</a:t>
            </a:r>
          </a:p>
          <a:p>
            <a:pPr marL="0" indent="0">
              <a:buNone/>
            </a:pPr>
            <a:endParaRPr lang="en-GB" sz="24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Century Gothic" panose="020B0502020202020204" pitchFamily="34" charset="0"/>
              </a:rPr>
              <a:t>For </a:t>
            </a:r>
            <a:r>
              <a:rPr lang="en-GB" sz="2400" dirty="0">
                <a:latin typeface="Century Gothic" panose="020B0502020202020204" pitchFamily="34" charset="0"/>
              </a:rPr>
              <a:t>2016-17 we have timetabled </a:t>
            </a:r>
            <a:r>
              <a:rPr lang="en-GB" sz="2400" b="1" dirty="0">
                <a:latin typeface="Century Gothic" panose="020B0502020202020204" pitchFamily="34" charset="0"/>
              </a:rPr>
              <a:t>504</a:t>
            </a:r>
            <a:r>
              <a:rPr lang="en-GB" sz="2400" dirty="0">
                <a:latin typeface="Century Gothic" panose="020B0502020202020204" pitchFamily="34" charset="0"/>
              </a:rPr>
              <a:t> classroom hours</a:t>
            </a:r>
            <a:r>
              <a:rPr lang="en-GB" sz="2400" dirty="0" smtClean="0"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en-GB" sz="24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Century Gothic" panose="020B0502020202020204" pitchFamily="34" charset="0"/>
              </a:rPr>
              <a:t>In </a:t>
            </a:r>
            <a:r>
              <a:rPr lang="en-GB" sz="2400" dirty="0">
                <a:latin typeface="Century Gothic" panose="020B0502020202020204" pitchFamily="34" charset="0"/>
              </a:rPr>
              <a:t>2015-16 </a:t>
            </a:r>
            <a:r>
              <a:rPr lang="en-GB" sz="2400" b="1" dirty="0">
                <a:latin typeface="Century Gothic" panose="020B0502020202020204" pitchFamily="34" charset="0"/>
              </a:rPr>
              <a:t>106 LSE undergraduates</a:t>
            </a:r>
            <a:r>
              <a:rPr lang="en-GB" sz="2400" dirty="0">
                <a:latin typeface="Century Gothic" panose="020B0502020202020204" pitchFamily="34" charset="0"/>
              </a:rPr>
              <a:t> took these courses as part of their degree.</a:t>
            </a:r>
          </a:p>
          <a:p>
            <a:pPr marL="0" indent="0">
              <a:buNone/>
            </a:pPr>
            <a:endParaRPr lang="en-GB" sz="2400" dirty="0">
              <a:latin typeface="Century Gothic" panose="020B0502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41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2377"/>
          </a:xfrm>
        </p:spPr>
        <p:txBody>
          <a:bodyPr/>
          <a:lstStyle/>
          <a:p>
            <a:pPr lvl="1"/>
            <a:r>
              <a:rPr lang="en-GB" sz="4400" b="1" dirty="0"/>
              <a:t>Modern Foreign Languages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200" b="1" dirty="0" smtClean="0">
                <a:latin typeface="Century Gothic" panose="020B0502020202020204" pitchFamily="34" charset="0"/>
              </a:rPr>
              <a:t>22 </a:t>
            </a:r>
            <a:r>
              <a:rPr lang="en-GB" sz="2200" b="1" dirty="0">
                <a:latin typeface="Century Gothic" panose="020B0502020202020204" pitchFamily="34" charset="0"/>
              </a:rPr>
              <a:t>degree options</a:t>
            </a:r>
            <a:r>
              <a:rPr lang="en-GB" sz="2200" dirty="0">
                <a:latin typeface="Century Gothic" panose="020B0502020202020204" pitchFamily="34" charset="0"/>
              </a:rPr>
              <a:t>, available on any undergraduate degree programme subject to regulations, </a:t>
            </a:r>
            <a:r>
              <a:rPr lang="en-GB" sz="2200" b="1" dirty="0">
                <a:latin typeface="Century Gothic" panose="020B0502020202020204" pitchFamily="34" charset="0"/>
              </a:rPr>
              <a:t>in 5 languages</a:t>
            </a:r>
            <a:r>
              <a:rPr lang="en-GB" sz="2200" dirty="0">
                <a:latin typeface="Century Gothic" panose="020B0502020202020204" pitchFamily="34" charset="0"/>
              </a:rPr>
              <a:t>. </a:t>
            </a:r>
          </a:p>
          <a:p>
            <a:pPr marL="0" indent="0">
              <a:buNone/>
            </a:pPr>
            <a:endParaRPr lang="en-GB" sz="2200" dirty="0">
              <a:latin typeface="Century Gothic" panose="020B0502020202020204" pitchFamily="34" charset="0"/>
            </a:endParaRPr>
          </a:p>
          <a:p>
            <a:r>
              <a:rPr lang="en-GB" sz="2200" dirty="0" smtClean="0">
                <a:latin typeface="Century Gothic" panose="020B0502020202020204" pitchFamily="34" charset="0"/>
              </a:rPr>
              <a:t>Russian</a:t>
            </a:r>
          </a:p>
          <a:p>
            <a:r>
              <a:rPr lang="en-GB" sz="2200" dirty="0" smtClean="0">
                <a:latin typeface="Century Gothic" panose="020B0502020202020204" pitchFamily="34" charset="0"/>
              </a:rPr>
              <a:t>German</a:t>
            </a:r>
          </a:p>
          <a:p>
            <a:r>
              <a:rPr lang="en-GB" sz="2200" dirty="0" smtClean="0">
                <a:latin typeface="Century Gothic" panose="020B0502020202020204" pitchFamily="34" charset="0"/>
              </a:rPr>
              <a:t>Spanish</a:t>
            </a:r>
          </a:p>
          <a:p>
            <a:r>
              <a:rPr lang="en-GB" sz="2200" dirty="0" smtClean="0">
                <a:latin typeface="Century Gothic" panose="020B0502020202020204" pitchFamily="34" charset="0"/>
              </a:rPr>
              <a:t>French</a:t>
            </a:r>
          </a:p>
          <a:p>
            <a:r>
              <a:rPr lang="en-GB" sz="2200" dirty="0" smtClean="0">
                <a:latin typeface="Century Gothic" panose="020B0502020202020204" pitchFamily="34" charset="0"/>
              </a:rPr>
              <a:t>Mandarin</a:t>
            </a:r>
            <a:endParaRPr lang="en-GB" sz="22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sz="2200" dirty="0">
                <a:latin typeface="Century Gothic" panose="020B0502020202020204" pitchFamily="34" charset="0"/>
              </a:rPr>
              <a:t> </a:t>
            </a:r>
          </a:p>
          <a:p>
            <a:pPr marL="0" indent="0">
              <a:buNone/>
            </a:pPr>
            <a:r>
              <a:rPr lang="en-GB" sz="2200" dirty="0">
                <a:latin typeface="Century Gothic" panose="020B0502020202020204" pitchFamily="34" charset="0"/>
              </a:rPr>
              <a:t>For 2016-17 we have timetabled </a:t>
            </a:r>
            <a:r>
              <a:rPr lang="en-GB" sz="2200" b="1" dirty="0">
                <a:latin typeface="Century Gothic" panose="020B0502020202020204" pitchFamily="34" charset="0"/>
              </a:rPr>
              <a:t>3672</a:t>
            </a:r>
            <a:r>
              <a:rPr lang="en-GB" sz="2200" dirty="0">
                <a:latin typeface="Century Gothic" panose="020B0502020202020204" pitchFamily="34" charset="0"/>
              </a:rPr>
              <a:t> classroom hours.</a:t>
            </a:r>
          </a:p>
          <a:p>
            <a:pPr marL="0" indent="0">
              <a:buNone/>
            </a:pPr>
            <a:endParaRPr lang="en-GB" sz="22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sz="2200" dirty="0" smtClean="0">
                <a:latin typeface="Century Gothic" panose="020B0502020202020204" pitchFamily="34" charset="0"/>
              </a:rPr>
              <a:t>In </a:t>
            </a:r>
            <a:r>
              <a:rPr lang="en-GB" sz="2200" dirty="0">
                <a:latin typeface="Century Gothic" panose="020B0502020202020204" pitchFamily="34" charset="0"/>
              </a:rPr>
              <a:t>2015-16 </a:t>
            </a:r>
            <a:r>
              <a:rPr lang="en-GB" sz="2200" b="1" dirty="0">
                <a:latin typeface="Century Gothic" panose="020B0502020202020204" pitchFamily="34" charset="0"/>
              </a:rPr>
              <a:t>201 LSE undergraduates</a:t>
            </a:r>
            <a:r>
              <a:rPr lang="en-GB" sz="2200" dirty="0">
                <a:latin typeface="Century Gothic" panose="020B0502020202020204" pitchFamily="34" charset="0"/>
              </a:rPr>
              <a:t> took these courses as part of their </a:t>
            </a:r>
            <a:r>
              <a:rPr lang="en-GB" sz="2200" dirty="0" smtClean="0">
                <a:latin typeface="Century Gothic" panose="020B0502020202020204" pitchFamily="34" charset="0"/>
              </a:rPr>
              <a:t>degree.</a:t>
            </a:r>
            <a:endParaRPr lang="en-GB" sz="2200" dirty="0">
              <a:latin typeface="Century Gothic" panose="020B0502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5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2377"/>
          </a:xfrm>
        </p:spPr>
        <p:txBody>
          <a:bodyPr>
            <a:normAutofit/>
          </a:bodyPr>
          <a:lstStyle/>
          <a:p>
            <a:pPr lvl="0"/>
            <a:r>
              <a:rPr lang="en-GB" sz="3600" b="1" dirty="0">
                <a:latin typeface="Century Gothic" panose="020B0502020202020204" pitchFamily="34" charset="0"/>
              </a:rPr>
              <a:t>English for Academic Purposes Programmes</a:t>
            </a:r>
            <a:endParaRPr lang="en-GB" sz="3600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latin typeface="Century Gothic" panose="020B0502020202020204" pitchFamily="34" charset="0"/>
              </a:rPr>
              <a:t>Pre-sessional Courses</a:t>
            </a: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Century Gothic" panose="020B0502020202020204" pitchFamily="34" charset="0"/>
              </a:rPr>
              <a:t>During </a:t>
            </a:r>
            <a:r>
              <a:rPr lang="en-GB" dirty="0">
                <a:latin typeface="Century Gothic" panose="020B0502020202020204" pitchFamily="34" charset="0"/>
              </a:rPr>
              <a:t>July, August and September each year, including a Summer Course for students from </a:t>
            </a:r>
            <a:r>
              <a:rPr lang="en-GB" dirty="0" err="1">
                <a:latin typeface="Century Gothic" panose="020B0502020202020204" pitchFamily="34" charset="0"/>
              </a:rPr>
              <a:t>Fudan</a:t>
            </a:r>
            <a:r>
              <a:rPr lang="en-GB" dirty="0">
                <a:latin typeface="Century Gothic" panose="020B0502020202020204" pitchFamily="34" charset="0"/>
              </a:rPr>
              <a:t> University. </a:t>
            </a:r>
            <a:endParaRPr lang="en-GB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entury Gothic" panose="020B0502020202020204" pitchFamily="34" charset="0"/>
              </a:rPr>
              <a:t>In summer 2016 </a:t>
            </a:r>
            <a:r>
              <a:rPr lang="en-GB" b="1" dirty="0">
                <a:latin typeface="Century Gothic" panose="020B0502020202020204" pitchFamily="34" charset="0"/>
              </a:rPr>
              <a:t>94 students</a:t>
            </a:r>
            <a:r>
              <a:rPr lang="en-GB" dirty="0">
                <a:latin typeface="Century Gothic" panose="020B0502020202020204" pitchFamily="34" charset="0"/>
              </a:rPr>
              <a:t> took a Pre-sessional course.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entury Gothic" panose="020B0502020202020204" pitchFamily="34" charset="0"/>
              </a:rPr>
              <a:t>Across the programme we timetabled </a:t>
            </a:r>
            <a:r>
              <a:rPr lang="en-GB" b="1" dirty="0">
                <a:latin typeface="Century Gothic" panose="020B0502020202020204" pitchFamily="34" charset="0"/>
              </a:rPr>
              <a:t>840</a:t>
            </a:r>
            <a:r>
              <a:rPr lang="en-GB" dirty="0">
                <a:latin typeface="Century Gothic" panose="020B0502020202020204" pitchFamily="34" charset="0"/>
              </a:rPr>
              <a:t> classroom hours.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5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2377"/>
          </a:xfrm>
        </p:spPr>
        <p:txBody>
          <a:bodyPr>
            <a:normAutofit/>
          </a:bodyPr>
          <a:lstStyle/>
          <a:p>
            <a:pPr lvl="0"/>
            <a:r>
              <a:rPr lang="en-GB" sz="3600" b="1" dirty="0">
                <a:latin typeface="Century Gothic" panose="020B0502020202020204" pitchFamily="34" charset="0"/>
              </a:rPr>
              <a:t>English for Academic Purposes Programmes</a:t>
            </a:r>
            <a:endParaRPr lang="en-GB" sz="3600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latin typeface="Century Gothic" panose="020B0502020202020204" pitchFamily="34" charset="0"/>
              </a:rPr>
              <a:t>In-sessional Support</a:t>
            </a: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Century Gothic" panose="020B0502020202020204" pitchFamily="34" charset="0"/>
              </a:rPr>
              <a:t>Grouped </a:t>
            </a:r>
            <a:r>
              <a:rPr lang="en-GB" dirty="0">
                <a:latin typeface="Century Gothic" panose="020B0502020202020204" pitchFamily="34" charset="0"/>
              </a:rPr>
              <a:t>in academic discipline clusters made up of </a:t>
            </a:r>
            <a:r>
              <a:rPr lang="en-GB" b="1" dirty="0">
                <a:latin typeface="Century Gothic" panose="020B0502020202020204" pitchFamily="34" charset="0"/>
              </a:rPr>
              <a:t>17</a:t>
            </a:r>
            <a:r>
              <a:rPr lang="en-GB" dirty="0">
                <a:latin typeface="Century Gothic" panose="020B0502020202020204" pitchFamily="34" charset="0"/>
              </a:rPr>
              <a:t> individual courses.</a:t>
            </a:r>
          </a:p>
          <a:p>
            <a:pPr marL="0" indent="0">
              <a:buNone/>
            </a:pPr>
            <a:endParaRPr lang="en-GB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Century Gothic" panose="020B0502020202020204" pitchFamily="34" charset="0"/>
              </a:rPr>
              <a:t>In </a:t>
            </a:r>
            <a:r>
              <a:rPr lang="en-GB" dirty="0">
                <a:latin typeface="Century Gothic" panose="020B0502020202020204" pitchFamily="34" charset="0"/>
              </a:rPr>
              <a:t>addition to 1-2-1 support, for 2016-17, we have timetabled </a:t>
            </a:r>
            <a:r>
              <a:rPr lang="en-GB" b="1" dirty="0">
                <a:latin typeface="Century Gothic" panose="020B0502020202020204" pitchFamily="34" charset="0"/>
              </a:rPr>
              <a:t>3672</a:t>
            </a:r>
            <a:r>
              <a:rPr lang="en-GB" dirty="0">
                <a:latin typeface="Century Gothic" panose="020B0502020202020204" pitchFamily="34" charset="0"/>
              </a:rPr>
              <a:t> classroom hours.</a:t>
            </a:r>
          </a:p>
          <a:p>
            <a:pPr marL="0" indent="0">
              <a:buNone/>
            </a:pPr>
            <a:endParaRPr lang="en-GB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Century Gothic" panose="020B0502020202020204" pitchFamily="34" charset="0"/>
              </a:rPr>
              <a:t>In 2015-16 </a:t>
            </a:r>
            <a:r>
              <a:rPr lang="en-GB" b="1" dirty="0">
                <a:latin typeface="Century Gothic" panose="020B0502020202020204" pitchFamily="34" charset="0"/>
              </a:rPr>
              <a:t>918 students</a:t>
            </a:r>
            <a:r>
              <a:rPr lang="en-GB" dirty="0">
                <a:latin typeface="Century Gothic" panose="020B0502020202020204" pitchFamily="34" charset="0"/>
              </a:rPr>
              <a:t> registered for this support.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184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2377"/>
          </a:xfrm>
        </p:spPr>
        <p:txBody>
          <a:bodyPr>
            <a:normAutofit/>
          </a:bodyPr>
          <a:lstStyle/>
          <a:p>
            <a:pPr lvl="0"/>
            <a:r>
              <a:rPr lang="en-GB" sz="3600" b="1" dirty="0">
                <a:latin typeface="Century Gothic" panose="020B0502020202020204" pitchFamily="34" charset="0"/>
              </a:rPr>
              <a:t>English for Academic Purposes Programmes</a:t>
            </a:r>
            <a:endParaRPr lang="en-GB" sz="3600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latin typeface="Century Gothic" panose="020B0502020202020204" pitchFamily="34" charset="0"/>
              </a:rPr>
              <a:t>Foundation Course </a:t>
            </a: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entury Gothic" panose="020B0502020202020204" pitchFamily="34" charset="0"/>
              </a:rPr>
              <a:t>The Language Centre offers a full time course for those hoping to study Social Sciences at the LSE or another UK </a:t>
            </a:r>
            <a:r>
              <a:rPr lang="en-GB" dirty="0" smtClean="0">
                <a:latin typeface="Century Gothic" panose="020B0502020202020204" pitchFamily="34" charset="0"/>
              </a:rPr>
              <a:t>University.</a:t>
            </a: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Century Gothic" panose="020B0502020202020204" pitchFamily="34" charset="0"/>
              </a:rPr>
              <a:t>The </a:t>
            </a:r>
            <a:r>
              <a:rPr lang="en-GB" dirty="0">
                <a:latin typeface="Century Gothic" panose="020B0502020202020204" pitchFamily="34" charset="0"/>
              </a:rPr>
              <a:t>course runs during the academic year and for 2016-17 we have scheduled </a:t>
            </a:r>
            <a:r>
              <a:rPr lang="en-GB" b="1" dirty="0">
                <a:latin typeface="Century Gothic" panose="020B0502020202020204" pitchFamily="34" charset="0"/>
              </a:rPr>
              <a:t>5 classes </a:t>
            </a:r>
            <a:r>
              <a:rPr lang="en-GB" dirty="0">
                <a:latin typeface="Century Gothic" panose="020B0502020202020204" pitchFamily="34" charset="0"/>
              </a:rPr>
              <a:t>with a total of</a:t>
            </a:r>
            <a:r>
              <a:rPr lang="en-GB" b="1" dirty="0">
                <a:latin typeface="Century Gothic" panose="020B0502020202020204" pitchFamily="34" charset="0"/>
              </a:rPr>
              <a:t> </a:t>
            </a:r>
            <a:r>
              <a:rPr lang="en-GB" b="1" dirty="0" smtClean="0">
                <a:latin typeface="Century Gothic" panose="020B0502020202020204" pitchFamily="34" charset="0"/>
              </a:rPr>
              <a:t>820 </a:t>
            </a:r>
            <a:r>
              <a:rPr lang="en-GB" dirty="0">
                <a:latin typeface="Century Gothic" panose="020B0502020202020204" pitchFamily="34" charset="0"/>
              </a:rPr>
              <a:t>classroom hours.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58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2377"/>
          </a:xfrm>
        </p:spPr>
        <p:txBody>
          <a:bodyPr>
            <a:normAutofit/>
          </a:bodyPr>
          <a:lstStyle/>
          <a:p>
            <a:pPr lvl="0"/>
            <a:r>
              <a:rPr lang="en-GB" sz="3600" b="1" dirty="0">
                <a:latin typeface="Century Gothic" panose="020B0502020202020204" pitchFamily="34" charset="0"/>
              </a:rPr>
              <a:t>Modern Foreign Language Certificate </a:t>
            </a:r>
            <a:r>
              <a:rPr lang="en-GB" sz="3600" b="1" dirty="0" smtClean="0">
                <a:latin typeface="Century Gothic" panose="020B0502020202020204" pitchFamily="34" charset="0"/>
              </a:rPr>
              <a:t>Courses</a:t>
            </a:r>
            <a:endParaRPr lang="en-GB" sz="3600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 smtClean="0">
                <a:latin typeface="Century Gothic" panose="020B0502020202020204" pitchFamily="34" charset="0"/>
              </a:rPr>
              <a:t>Certificate </a:t>
            </a:r>
            <a:r>
              <a:rPr lang="en-GB" b="1" dirty="0">
                <a:latin typeface="Century Gothic" panose="020B0502020202020204" pitchFamily="34" charset="0"/>
              </a:rPr>
              <a:t>Courses</a:t>
            </a: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entury Gothic" panose="020B0502020202020204" pitchFamily="34" charset="0"/>
              </a:rPr>
              <a:t>The Language Centre provides an extra-curricular programme of language courses in </a:t>
            </a:r>
            <a:r>
              <a:rPr lang="en-GB" b="1" dirty="0">
                <a:latin typeface="Century Gothic" panose="020B0502020202020204" pitchFamily="34" charset="0"/>
              </a:rPr>
              <a:t>11 </a:t>
            </a:r>
            <a:r>
              <a:rPr lang="en-GB" b="1" dirty="0" smtClean="0">
                <a:latin typeface="Century Gothic" panose="020B0502020202020204" pitchFamily="34" charset="0"/>
              </a:rPr>
              <a:t>languages.</a:t>
            </a:r>
          </a:p>
          <a:p>
            <a:pPr marL="0" indent="0">
              <a:buNone/>
            </a:pPr>
            <a:endParaRPr lang="en-GB" b="1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Century Gothic" panose="020B0502020202020204" pitchFamily="34" charset="0"/>
              </a:rPr>
              <a:t>The </a:t>
            </a:r>
            <a:r>
              <a:rPr lang="en-GB" dirty="0">
                <a:latin typeface="Century Gothic" panose="020B0502020202020204" pitchFamily="34" charset="0"/>
              </a:rPr>
              <a:t>courses are available to LSE students and staff, University of London students and members of the public. </a:t>
            </a:r>
          </a:p>
          <a:p>
            <a:pPr marL="0" indent="0">
              <a:buNone/>
            </a:pP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entury Gothic" panose="020B0502020202020204" pitchFamily="34" charset="0"/>
              </a:rPr>
              <a:t>For 2016-17 we have </a:t>
            </a:r>
            <a:r>
              <a:rPr lang="en-GB" b="1" dirty="0">
                <a:latin typeface="Century Gothic" panose="020B0502020202020204" pitchFamily="34" charset="0"/>
              </a:rPr>
              <a:t>134</a:t>
            </a:r>
            <a:r>
              <a:rPr lang="en-GB" dirty="0">
                <a:latin typeface="Century Gothic" panose="020B0502020202020204" pitchFamily="34" charset="0"/>
              </a:rPr>
              <a:t> classes over </a:t>
            </a:r>
            <a:r>
              <a:rPr lang="en-GB" b="1" dirty="0">
                <a:latin typeface="Century Gothic" panose="020B0502020202020204" pitchFamily="34" charset="0"/>
              </a:rPr>
              <a:t>85</a:t>
            </a:r>
            <a:r>
              <a:rPr lang="en-GB" dirty="0">
                <a:latin typeface="Century Gothic" panose="020B0502020202020204" pitchFamily="34" charset="0"/>
              </a:rPr>
              <a:t> individual modules involving </a:t>
            </a:r>
            <a:r>
              <a:rPr lang="en-GB" b="1" dirty="0">
                <a:latin typeface="Century Gothic" panose="020B0502020202020204" pitchFamily="34" charset="0"/>
              </a:rPr>
              <a:t>5038 </a:t>
            </a:r>
            <a:r>
              <a:rPr lang="en-GB" dirty="0">
                <a:latin typeface="Century Gothic" panose="020B0502020202020204" pitchFamily="34" charset="0"/>
              </a:rPr>
              <a:t>timetabled classroom hours.</a:t>
            </a:r>
          </a:p>
          <a:p>
            <a:pPr marL="0" indent="0">
              <a:buNone/>
            </a:pPr>
            <a:endParaRPr lang="en-GB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Century Gothic" panose="020B0502020202020204" pitchFamily="34" charset="0"/>
              </a:rPr>
              <a:t>In </a:t>
            </a:r>
            <a:r>
              <a:rPr lang="en-GB" dirty="0">
                <a:latin typeface="Century Gothic" panose="020B0502020202020204" pitchFamily="34" charset="0"/>
              </a:rPr>
              <a:t>2015-16 </a:t>
            </a:r>
            <a:r>
              <a:rPr lang="en-GB" b="1" dirty="0">
                <a:latin typeface="Century Gothic" panose="020B0502020202020204" pitchFamily="34" charset="0"/>
              </a:rPr>
              <a:t>1294 people </a:t>
            </a:r>
            <a:r>
              <a:rPr lang="en-GB" dirty="0">
                <a:latin typeface="Century Gothic" panose="020B0502020202020204" pitchFamily="34" charset="0"/>
              </a:rPr>
              <a:t>registered to take a course.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746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383</Words>
  <Application>Microsoft Office PowerPoint</Application>
  <PresentationFormat>Widescreen</PresentationFormat>
  <Paragraphs>91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 Unicode MS</vt:lpstr>
      <vt:lpstr>Arial</vt:lpstr>
      <vt:lpstr>Calibri</vt:lpstr>
      <vt:lpstr>Calibri Light</vt:lpstr>
      <vt:lpstr>Century Gothic</vt:lpstr>
      <vt:lpstr>Times New Roman</vt:lpstr>
      <vt:lpstr>Office Theme</vt:lpstr>
      <vt:lpstr>Overview of Language Centre   </vt:lpstr>
      <vt:lpstr>We have scheduled over 12000 classroom hours  Over 5000 places on our programmes  Budget for 2016-17 is £1,666,419  Income forecast 2016-17 is £1,609,532</vt:lpstr>
      <vt:lpstr>PowerPoint Presentation</vt:lpstr>
      <vt:lpstr>Linguistics and Literature</vt:lpstr>
      <vt:lpstr>Modern Foreign Languages</vt:lpstr>
      <vt:lpstr>English for Academic Purposes Programmes</vt:lpstr>
      <vt:lpstr>English for Academic Purposes Programmes</vt:lpstr>
      <vt:lpstr>English for Academic Purposes Programmes</vt:lpstr>
      <vt:lpstr>Modern Foreign Language Certificate Courses</vt:lpstr>
      <vt:lpstr>Additional Services</vt:lpstr>
      <vt:lpstr>Summer Languages &amp; Teaching English for Academic Purposes (TEAP)</vt:lpstr>
      <vt:lpstr>We have scheduled over 12000 classroom hours  Over 5000 places on our programmes  Budget (staffing and non-staffing) is £1,666,419  Forecasted income 2016-17 is £1,609,532</vt:lpstr>
      <vt:lpstr>PowerPoint Presentation</vt:lpstr>
    </vt:vector>
  </TitlesOfParts>
  <Company>London School of Economics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Language Centre Activities   </dc:title>
  <dc:creator>Heyworth,J</dc:creator>
  <cp:lastModifiedBy>Heyworth,J</cp:lastModifiedBy>
  <cp:revision>18</cp:revision>
  <dcterms:created xsi:type="dcterms:W3CDTF">2016-09-14T11:15:32Z</dcterms:created>
  <dcterms:modified xsi:type="dcterms:W3CDTF">2016-11-09T15:11:32Z</dcterms:modified>
</cp:coreProperties>
</file>