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notesMasterIdLst>
    <p:notesMasterId r:id="rId44"/>
  </p:notesMasterIdLst>
  <p:handoutMasterIdLst>
    <p:handoutMasterId r:id="rId45"/>
  </p:handoutMasterIdLst>
  <p:sldIdLst>
    <p:sldId id="257" r:id="rId2"/>
    <p:sldId id="415" r:id="rId3"/>
    <p:sldId id="417" r:id="rId4"/>
    <p:sldId id="438" r:id="rId5"/>
    <p:sldId id="418" r:id="rId6"/>
    <p:sldId id="419" r:id="rId7"/>
    <p:sldId id="420" r:id="rId8"/>
    <p:sldId id="443" r:id="rId9"/>
    <p:sldId id="444" r:id="rId10"/>
    <p:sldId id="439" r:id="rId11"/>
    <p:sldId id="426" r:id="rId12"/>
    <p:sldId id="427" r:id="rId13"/>
    <p:sldId id="428" r:id="rId14"/>
    <p:sldId id="429" r:id="rId15"/>
    <p:sldId id="430" r:id="rId16"/>
    <p:sldId id="431" r:id="rId17"/>
    <p:sldId id="432" r:id="rId18"/>
    <p:sldId id="433" r:id="rId19"/>
    <p:sldId id="434" r:id="rId20"/>
    <p:sldId id="435" r:id="rId21"/>
    <p:sldId id="436" r:id="rId22"/>
    <p:sldId id="445" r:id="rId23"/>
    <p:sldId id="440" r:id="rId24"/>
    <p:sldId id="441" r:id="rId25"/>
    <p:sldId id="413" r:id="rId26"/>
    <p:sldId id="442" r:id="rId27"/>
    <p:sldId id="389" r:id="rId28"/>
    <p:sldId id="390" r:id="rId29"/>
    <p:sldId id="391" r:id="rId30"/>
    <p:sldId id="392" r:id="rId31"/>
    <p:sldId id="393" r:id="rId32"/>
    <p:sldId id="394" r:id="rId33"/>
    <p:sldId id="395" r:id="rId34"/>
    <p:sldId id="396" r:id="rId35"/>
    <p:sldId id="397" r:id="rId36"/>
    <p:sldId id="398" r:id="rId37"/>
    <p:sldId id="399" r:id="rId38"/>
    <p:sldId id="400" r:id="rId39"/>
    <p:sldId id="401" r:id="rId40"/>
    <p:sldId id="402" r:id="rId41"/>
    <p:sldId id="404" r:id="rId42"/>
    <p:sldId id="405" r:id="rId43"/>
  </p:sldIdLst>
  <p:sldSz cx="9144000" cy="6858000" type="screen4x3"/>
  <p:notesSz cx="6669088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71B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80700" autoAdjust="0"/>
  </p:normalViewPr>
  <p:slideViewPr>
    <p:cSldViewPr>
      <p:cViewPr varScale="1">
        <p:scale>
          <a:sx n="71" d="100"/>
          <a:sy n="71" d="100"/>
        </p:scale>
        <p:origin x="1695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ADA922-DBFB-4ECC-BC9B-72C46C13E5CD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/>
      <dgm:spPr/>
    </dgm:pt>
    <dgm:pt modelId="{96B98E1D-75C5-473A-ACD4-5E66883F653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Past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relationships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F973B90-C560-424D-82C7-5AD3126FE1AB}" type="parTrans" cxnId="{5287BEAD-CDA2-489E-922A-95B11AA6BD58}">
      <dgm:prSet/>
      <dgm:spPr/>
    </dgm:pt>
    <dgm:pt modelId="{0B9D9946-17E2-427C-93F8-5582F2D643DC}" type="sibTrans" cxnId="{5287BEAD-CDA2-489E-922A-95B11AA6BD58}">
      <dgm:prSet/>
      <dgm:spPr/>
    </dgm:pt>
    <dgm:pt modelId="{46DFADEA-EA11-47A1-A8A8-B7601EFD899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GB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Relationship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with LSE or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exams or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or work or …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6621BF7-3777-4305-8D2B-C7F65F9FDDE7}" type="parTrans" cxnId="{9051BDDF-AC4F-4138-8635-6161F9E236E6}">
      <dgm:prSet/>
      <dgm:spPr/>
    </dgm:pt>
    <dgm:pt modelId="{CF4B102B-C481-43E5-B54C-1DB26C7ED2DA}" type="sibTrans" cxnId="{9051BDDF-AC4F-4138-8635-6161F9E236E6}">
      <dgm:prSet/>
      <dgm:spPr/>
    </dgm:pt>
    <dgm:pt modelId="{A2606913-6533-4E5D-AA63-245CB844486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Current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relationships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E311449-BB0F-47D8-8742-BC5C7C9D7D4A}" type="parTrans" cxnId="{77873AC1-640E-41B5-918C-10554202269F}">
      <dgm:prSet/>
      <dgm:spPr/>
    </dgm:pt>
    <dgm:pt modelId="{0907AAB0-AA4E-4B46-9044-93E67AF35DB5}" type="sibTrans" cxnId="{77873AC1-640E-41B5-918C-10554202269F}">
      <dgm:prSet/>
      <dgm:spPr/>
    </dgm:pt>
    <dgm:pt modelId="{86A6CA19-088F-4187-BF9D-4428F6233F3D}" type="pres">
      <dgm:prSet presAssocID="{48ADA922-DBFB-4ECC-BC9B-72C46C13E5CD}" presName="cycle" presStyleCnt="0">
        <dgm:presLayoutVars>
          <dgm:dir val="rev"/>
          <dgm:resizeHandles val="exact"/>
        </dgm:presLayoutVars>
      </dgm:prSet>
      <dgm:spPr/>
    </dgm:pt>
    <dgm:pt modelId="{B7BD11C2-F88A-4623-BBBD-0F8AB4467658}" type="pres">
      <dgm:prSet presAssocID="{96B98E1D-75C5-473A-ACD4-5E66883F653B}" presName="dummy" presStyleCnt="0"/>
      <dgm:spPr/>
    </dgm:pt>
    <dgm:pt modelId="{C6FFC88A-BE3F-4976-B85D-F4E41B4C8D6A}" type="pres">
      <dgm:prSet presAssocID="{96B98E1D-75C5-473A-ACD4-5E66883F653B}" presName="node" presStyleLbl="revTx" presStyleIdx="0" presStyleCnt="3">
        <dgm:presLayoutVars>
          <dgm:bulletEnabled val="1"/>
        </dgm:presLayoutVars>
      </dgm:prSet>
      <dgm:spPr/>
    </dgm:pt>
    <dgm:pt modelId="{CAA55EDA-6B2E-4627-A08E-037792EC3270}" type="pres">
      <dgm:prSet presAssocID="{0B9D9946-17E2-427C-93F8-5582F2D643DC}" presName="sibTrans" presStyleLbl="node1" presStyleIdx="0" presStyleCnt="3"/>
      <dgm:spPr/>
    </dgm:pt>
    <dgm:pt modelId="{02DCD34B-B132-4215-8177-642773B6AF67}" type="pres">
      <dgm:prSet presAssocID="{46DFADEA-EA11-47A1-A8A8-B7601EFD899C}" presName="dummy" presStyleCnt="0"/>
      <dgm:spPr/>
    </dgm:pt>
    <dgm:pt modelId="{98F6A8E1-D0FB-4927-9696-BA304082F25C}" type="pres">
      <dgm:prSet presAssocID="{46DFADEA-EA11-47A1-A8A8-B7601EFD899C}" presName="node" presStyleLbl="revTx" presStyleIdx="1" presStyleCnt="3">
        <dgm:presLayoutVars>
          <dgm:bulletEnabled val="1"/>
        </dgm:presLayoutVars>
      </dgm:prSet>
      <dgm:spPr/>
    </dgm:pt>
    <dgm:pt modelId="{EB7BE087-F22C-41D9-BBA3-158662DFAF46}" type="pres">
      <dgm:prSet presAssocID="{CF4B102B-C481-43E5-B54C-1DB26C7ED2DA}" presName="sibTrans" presStyleLbl="node1" presStyleIdx="1" presStyleCnt="3"/>
      <dgm:spPr/>
    </dgm:pt>
    <dgm:pt modelId="{E7AC41C8-82AA-463D-8CE4-87A027D85ED9}" type="pres">
      <dgm:prSet presAssocID="{A2606913-6533-4E5D-AA63-245CB8444863}" presName="dummy" presStyleCnt="0"/>
      <dgm:spPr/>
    </dgm:pt>
    <dgm:pt modelId="{EAEF2DA2-811C-4412-8861-A5738F3412EF}" type="pres">
      <dgm:prSet presAssocID="{A2606913-6533-4E5D-AA63-245CB8444863}" presName="node" presStyleLbl="revTx" presStyleIdx="2" presStyleCnt="3">
        <dgm:presLayoutVars>
          <dgm:bulletEnabled val="1"/>
        </dgm:presLayoutVars>
      </dgm:prSet>
      <dgm:spPr/>
    </dgm:pt>
    <dgm:pt modelId="{43409C96-6429-4EDE-A822-2CFE431419F2}" type="pres">
      <dgm:prSet presAssocID="{0907AAB0-AA4E-4B46-9044-93E67AF35DB5}" presName="sibTrans" presStyleLbl="node1" presStyleIdx="2" presStyleCnt="3"/>
      <dgm:spPr/>
    </dgm:pt>
  </dgm:ptLst>
  <dgm:cxnLst>
    <dgm:cxn modelId="{9F209D8C-036D-4862-A12E-E77A64F70361}" type="presOf" srcId="{A2606913-6533-4E5D-AA63-245CB8444863}" destId="{EAEF2DA2-811C-4412-8861-A5738F3412EF}" srcOrd="0" destOrd="0" presId="urn:microsoft.com/office/officeart/2005/8/layout/cycle1"/>
    <dgm:cxn modelId="{77873AC1-640E-41B5-918C-10554202269F}" srcId="{48ADA922-DBFB-4ECC-BC9B-72C46C13E5CD}" destId="{A2606913-6533-4E5D-AA63-245CB8444863}" srcOrd="2" destOrd="0" parTransId="{5E311449-BB0F-47D8-8742-BC5C7C9D7D4A}" sibTransId="{0907AAB0-AA4E-4B46-9044-93E67AF35DB5}"/>
    <dgm:cxn modelId="{5287BEAD-CDA2-489E-922A-95B11AA6BD58}" srcId="{48ADA922-DBFB-4ECC-BC9B-72C46C13E5CD}" destId="{96B98E1D-75C5-473A-ACD4-5E66883F653B}" srcOrd="0" destOrd="0" parTransId="{0F973B90-C560-424D-82C7-5AD3126FE1AB}" sibTransId="{0B9D9946-17E2-427C-93F8-5582F2D643DC}"/>
    <dgm:cxn modelId="{E41A54E7-E2F0-4897-8D67-E006D09324CB}" type="presOf" srcId="{CF4B102B-C481-43E5-B54C-1DB26C7ED2DA}" destId="{EB7BE087-F22C-41D9-BBA3-158662DFAF46}" srcOrd="0" destOrd="0" presId="urn:microsoft.com/office/officeart/2005/8/layout/cycle1"/>
    <dgm:cxn modelId="{9051BDDF-AC4F-4138-8635-6161F9E236E6}" srcId="{48ADA922-DBFB-4ECC-BC9B-72C46C13E5CD}" destId="{46DFADEA-EA11-47A1-A8A8-B7601EFD899C}" srcOrd="1" destOrd="0" parTransId="{06621BF7-3777-4305-8D2B-C7F65F9FDDE7}" sibTransId="{CF4B102B-C481-43E5-B54C-1DB26C7ED2DA}"/>
    <dgm:cxn modelId="{587D8F86-0782-4167-917F-F69ADF5E3A73}" type="presOf" srcId="{48ADA922-DBFB-4ECC-BC9B-72C46C13E5CD}" destId="{86A6CA19-088F-4187-BF9D-4428F6233F3D}" srcOrd="0" destOrd="0" presId="urn:microsoft.com/office/officeart/2005/8/layout/cycle1"/>
    <dgm:cxn modelId="{79993441-C00A-4519-A375-CE986E36CFE5}" type="presOf" srcId="{0907AAB0-AA4E-4B46-9044-93E67AF35DB5}" destId="{43409C96-6429-4EDE-A822-2CFE431419F2}" srcOrd="0" destOrd="0" presId="urn:microsoft.com/office/officeart/2005/8/layout/cycle1"/>
    <dgm:cxn modelId="{E70263E0-01CD-4257-849F-6C57F4E11951}" type="presOf" srcId="{46DFADEA-EA11-47A1-A8A8-B7601EFD899C}" destId="{98F6A8E1-D0FB-4927-9696-BA304082F25C}" srcOrd="0" destOrd="0" presId="urn:microsoft.com/office/officeart/2005/8/layout/cycle1"/>
    <dgm:cxn modelId="{9725F331-C9B3-4DB0-9F6B-7E2E76969F06}" type="presOf" srcId="{96B98E1D-75C5-473A-ACD4-5E66883F653B}" destId="{C6FFC88A-BE3F-4976-B85D-F4E41B4C8D6A}" srcOrd="0" destOrd="0" presId="urn:microsoft.com/office/officeart/2005/8/layout/cycle1"/>
    <dgm:cxn modelId="{2E84E093-DA64-4E8E-9304-9B5441758F25}" type="presOf" srcId="{0B9D9946-17E2-427C-93F8-5582F2D643DC}" destId="{CAA55EDA-6B2E-4627-A08E-037792EC3270}" srcOrd="0" destOrd="0" presId="urn:microsoft.com/office/officeart/2005/8/layout/cycle1"/>
    <dgm:cxn modelId="{487A97AD-C80D-489A-8EB4-F6A275D5B285}" type="presParOf" srcId="{86A6CA19-088F-4187-BF9D-4428F6233F3D}" destId="{B7BD11C2-F88A-4623-BBBD-0F8AB4467658}" srcOrd="0" destOrd="0" presId="urn:microsoft.com/office/officeart/2005/8/layout/cycle1"/>
    <dgm:cxn modelId="{15A51F0A-1771-4B65-A7D9-C71A321BE5C9}" type="presParOf" srcId="{86A6CA19-088F-4187-BF9D-4428F6233F3D}" destId="{C6FFC88A-BE3F-4976-B85D-F4E41B4C8D6A}" srcOrd="1" destOrd="0" presId="urn:microsoft.com/office/officeart/2005/8/layout/cycle1"/>
    <dgm:cxn modelId="{9022BD7E-11B2-467D-BE16-099522FF41A3}" type="presParOf" srcId="{86A6CA19-088F-4187-BF9D-4428F6233F3D}" destId="{CAA55EDA-6B2E-4627-A08E-037792EC3270}" srcOrd="2" destOrd="0" presId="urn:microsoft.com/office/officeart/2005/8/layout/cycle1"/>
    <dgm:cxn modelId="{D99D8A64-2733-492B-9640-6C988D11A923}" type="presParOf" srcId="{86A6CA19-088F-4187-BF9D-4428F6233F3D}" destId="{02DCD34B-B132-4215-8177-642773B6AF67}" srcOrd="3" destOrd="0" presId="urn:microsoft.com/office/officeart/2005/8/layout/cycle1"/>
    <dgm:cxn modelId="{FB8889F4-6219-4502-A91D-9DBB8358BF42}" type="presParOf" srcId="{86A6CA19-088F-4187-BF9D-4428F6233F3D}" destId="{98F6A8E1-D0FB-4927-9696-BA304082F25C}" srcOrd="4" destOrd="0" presId="urn:microsoft.com/office/officeart/2005/8/layout/cycle1"/>
    <dgm:cxn modelId="{116296F9-5D12-436E-B499-03195AC23503}" type="presParOf" srcId="{86A6CA19-088F-4187-BF9D-4428F6233F3D}" destId="{EB7BE087-F22C-41D9-BBA3-158662DFAF46}" srcOrd="5" destOrd="0" presId="urn:microsoft.com/office/officeart/2005/8/layout/cycle1"/>
    <dgm:cxn modelId="{8E026601-135F-4315-8B75-7F0122B8DD40}" type="presParOf" srcId="{86A6CA19-088F-4187-BF9D-4428F6233F3D}" destId="{E7AC41C8-82AA-463D-8CE4-87A027D85ED9}" srcOrd="6" destOrd="0" presId="urn:microsoft.com/office/officeart/2005/8/layout/cycle1"/>
    <dgm:cxn modelId="{CCBDF2BA-83B5-45BA-804F-BF73A5740036}" type="presParOf" srcId="{86A6CA19-088F-4187-BF9D-4428F6233F3D}" destId="{EAEF2DA2-811C-4412-8861-A5738F3412EF}" srcOrd="7" destOrd="0" presId="urn:microsoft.com/office/officeart/2005/8/layout/cycle1"/>
    <dgm:cxn modelId="{FD8F34CB-510C-422E-BF97-7BB5822DF194}" type="presParOf" srcId="{86A6CA19-088F-4187-BF9D-4428F6233F3D}" destId="{43409C96-6429-4EDE-A822-2CFE431419F2}" srcOrd="8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42975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06659CE3-D748-4E86-9A04-ED1800CAD6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33790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710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854075" y="744538"/>
            <a:ext cx="496093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9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716463"/>
            <a:ext cx="5335588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89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9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42975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5C32F8ED-8070-49F8-BAD8-EA4B67D10E7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04165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B69DF79-0826-4D1A-AEA8-057A0D965CF5}" type="slidenum">
              <a:rPr lang="en-GB" altLang="en-US"/>
              <a:pPr eaLnBrk="1" hangingPunct="1">
                <a:spcBef>
                  <a:spcPct val="0"/>
                </a:spcBef>
              </a:pPr>
              <a:t>1</a:t>
            </a:fld>
            <a:endParaRPr lang="en-GB" altLang="en-US"/>
          </a:p>
        </p:txBody>
      </p:sp>
      <p:sp>
        <p:nvSpPr>
          <p:cNvPr id="481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945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6FD6017-7A5A-4853-91C9-8E52BD12B9A3}" type="slidenum">
              <a:rPr lang="en-GB" altLang="en-US" sz="1300">
                <a:ea typeface="ＭＳ Ｐゴシック" panose="020B0600070205080204" pitchFamily="34" charset="-128"/>
              </a:rPr>
              <a:pPr>
                <a:spcBef>
                  <a:spcPct val="0"/>
                </a:spcBef>
              </a:pPr>
              <a:t>26</a:t>
            </a:fld>
            <a:endParaRPr lang="en-GB" altLang="en-US" sz="130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13299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5BBDDC1-CD22-4DE0-B488-60C634400B37}" type="slidenum">
              <a:rPr lang="en-GB" altLang="en-US"/>
              <a:pPr eaLnBrk="1" hangingPunct="1">
                <a:spcBef>
                  <a:spcPct val="0"/>
                </a:spcBef>
              </a:pPr>
              <a:t>36</a:t>
            </a:fld>
            <a:endParaRPr lang="en-GB" altLang="en-US"/>
          </a:p>
        </p:txBody>
      </p:sp>
      <p:sp>
        <p:nvSpPr>
          <p:cNvPr id="58371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855663" y="744538"/>
            <a:ext cx="4960937" cy="3722687"/>
          </a:xfrm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911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615BFBB-D9B7-44DD-A62F-487A906351B2}" type="slidenum">
              <a:rPr lang="en-GB" altLang="en-US" sz="1300">
                <a:ea typeface="ＭＳ Ｐゴシック" panose="020B0600070205080204" pitchFamily="34" charset="-128"/>
              </a:rPr>
              <a:pPr>
                <a:spcBef>
                  <a:spcPct val="0"/>
                </a:spcBef>
              </a:pPr>
              <a:t>5</a:t>
            </a:fld>
            <a:endParaRPr lang="en-GB" altLang="en-US" sz="130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16669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972733B-F77D-4391-93BE-2C68AD7BED6C}" type="slidenum">
              <a:rPr lang="en-GB" altLang="en-US" sz="1300">
                <a:ea typeface="ＭＳ Ｐゴシック" panose="020B0600070205080204" pitchFamily="34" charset="-128"/>
              </a:rPr>
              <a:pPr>
                <a:spcBef>
                  <a:spcPct val="0"/>
                </a:spcBef>
              </a:pPr>
              <a:t>8</a:t>
            </a:fld>
            <a:endParaRPr lang="en-GB" altLang="en-US" sz="130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075335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2051336-1835-4583-99F1-7F14125A8783}" type="slidenum">
              <a:rPr lang="en-GB" altLang="en-US" sz="1300">
                <a:ea typeface="ＭＳ Ｐゴシック" panose="020B0600070205080204" pitchFamily="34" charset="-128"/>
              </a:rPr>
              <a:pPr>
                <a:spcBef>
                  <a:spcPct val="0"/>
                </a:spcBef>
              </a:pPr>
              <a:t>9</a:t>
            </a:fld>
            <a:endParaRPr lang="en-GB" altLang="en-US" sz="130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79579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BA75D4B-F3F8-4D15-9E09-44CC0D5C81E3}" type="slidenum">
              <a:rPr lang="en-GB" altLang="en-US">
                <a:ea typeface="ＭＳ Ｐゴシック" panose="020B0600070205080204" pitchFamily="34" charset="-128"/>
              </a:rPr>
              <a:pPr>
                <a:spcBef>
                  <a:spcPct val="0"/>
                </a:spcBef>
              </a:pPr>
              <a:t>11</a:t>
            </a:fld>
            <a:endParaRPr lang="en-GB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73185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F4969D6-ACFF-4A47-A011-6BE53B38780F}" type="slidenum">
              <a:rPr lang="en-US" altLang="en-US" sz="1300">
                <a:ea typeface="ＭＳ Ｐゴシック" panose="020B0600070205080204" pitchFamily="34" charset="-128"/>
              </a:rPr>
              <a:pPr>
                <a:spcBef>
                  <a:spcPct val="0"/>
                </a:spcBef>
              </a:pPr>
              <a:t>16</a:t>
            </a:fld>
            <a:endParaRPr lang="en-US" altLang="en-US" sz="130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078187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9F1CFEF-2B09-4A58-B2ED-4D75D6189448}" type="slidenum">
              <a:rPr lang="en-US" altLang="en-US" sz="1300">
                <a:ea typeface="ＭＳ Ｐゴシック" panose="020B0600070205080204" pitchFamily="34" charset="-128"/>
              </a:rPr>
              <a:pPr>
                <a:spcBef>
                  <a:spcPct val="0"/>
                </a:spcBef>
              </a:pPr>
              <a:t>17</a:t>
            </a:fld>
            <a:endParaRPr lang="en-US" altLang="en-US" sz="130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218182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B912A7D-B778-4611-BBA1-4DCC67CE49FA}" type="slidenum">
              <a:rPr lang="en-GB" altLang="en-US" sz="1300">
                <a:ea typeface="ＭＳ Ｐゴシック" panose="020B0600070205080204" pitchFamily="34" charset="-128"/>
              </a:rPr>
              <a:pPr>
                <a:spcBef>
                  <a:spcPct val="0"/>
                </a:spcBef>
              </a:pPr>
              <a:t>24</a:t>
            </a:fld>
            <a:endParaRPr lang="en-GB" altLang="en-US" sz="130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113191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ED79664-9260-4AC0-9D93-EE8E6CAD79B5}" type="slidenum">
              <a:rPr lang="en-GB" altLang="en-US" sz="1300">
                <a:ea typeface="ＭＳ Ｐゴシック" panose="020B0600070205080204" pitchFamily="34" charset="-128"/>
              </a:rPr>
              <a:pPr>
                <a:spcBef>
                  <a:spcPct val="0"/>
                </a:spcBef>
              </a:pPr>
              <a:t>25</a:t>
            </a:fld>
            <a:endParaRPr lang="en-GB" altLang="en-US" sz="130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002270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en-GB" altLang="en-US" smtClean="0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en-GB" altLang="en-US" smtClean="0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en-GB" altLang="en-US" smtClean="0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9" y="2640"/>
                <a:ext cx="335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en-GB" altLang="en-US" smtClean="0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mtClean="0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mtClean="0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mtClean="0"/>
            </a:p>
          </p:txBody>
        </p:sp>
      </p:grpSp>
      <p:sp>
        <p:nvSpPr>
          <p:cNvPr id="163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163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F36EE5-C7D4-4172-8C88-1E8BE20520F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56907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BE2E31-8140-46BD-8D0D-1A702AC3222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27153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657687-75AA-4793-8BB0-8FE25CC3A7F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33267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48E698-A221-4FE5-BBF1-1908B0D35E1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80761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F928D7-D23D-468E-B4E5-BE313D5781B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34480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EA4C70-5579-4F98-BCF8-74193E0DDE7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19790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E07B85-6612-4BD4-A75B-1309E2CEC3D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74207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2E9D03-502C-410A-800C-DCE97EDFFA9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1015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3DB334-250B-4C01-B4DB-E6BDB4BF3BD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80999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A724CD-7A50-4D7A-A9C9-2CAE6CD9D35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43994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687216-75BE-44BF-B3D6-2E4F46E22B6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31137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BFBD48-D81F-41D0-B3CF-8CA34A6F24C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62585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62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2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2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B0D702B-8A5D-4ACF-B4DC-3E4AB5470CCD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  <p:sldLayoutId id="2147483818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6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6143CE1-81EB-49B0-BA12-2F8CF5FC96D3}" type="slidenum">
              <a:rPr lang="en-GB" altLang="en-US" sz="14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</a:t>
            </a:fld>
            <a:endParaRPr lang="en-GB" altLang="en-US" sz="140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4000" smtClean="0"/>
              <a:t>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017713"/>
            <a:ext cx="8486775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n-US" sz="2900" b="1" i="1" dirty="0" smtClean="0"/>
              <a:t>	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n-GB" dirty="0" smtClean="0"/>
              <a:t>Exam Workshop – Revise and De-stress</a:t>
            </a:r>
            <a:r>
              <a:rPr lang="en-GB" sz="2900" i="1" dirty="0" smtClean="0"/>
              <a:t>	</a:t>
            </a:r>
            <a:endParaRPr lang="en-GB" sz="2900" b="1" i="1" dirty="0" smtClean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n-GB" sz="2900" dirty="0" smtClean="0"/>
              <a:t>4 May 2016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n-GB" sz="2900" dirty="0" smtClean="0"/>
              <a:t>	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en-GB" sz="2900" dirty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en-GB" sz="2900" dirty="0" smtClean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n-GB" sz="2400" dirty="0" smtClean="0"/>
              <a:t>Helen Green			Adam Sandelson 		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n-GB" sz="2400" dirty="0" smtClean="0"/>
              <a:t>Teaching and Learning	LSE </a:t>
            </a:r>
            <a:r>
              <a:rPr lang="en-GB" sz="2400" dirty="0"/>
              <a:t>Student Counselling Service</a:t>
            </a:r>
            <a:endParaRPr lang="en-GB" sz="2400" dirty="0" smtClean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n-GB" sz="2400" dirty="0" smtClean="0"/>
              <a:t> Centre		  		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en-GB" sz="2900" dirty="0" smtClean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n-GB" sz="2900" dirty="0" smtClean="0"/>
              <a:t>	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en-GB" sz="29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3175" y="214313"/>
            <a:ext cx="9140825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altLang="en-US" b="1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Practice exam skills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85800" y="1484313"/>
            <a:ext cx="7772400" cy="4230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defRPr/>
            </a:pPr>
            <a:endParaRPr lang="en-GB" altLang="en-US" sz="2800" kern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en-GB" altLang="en-US" sz="28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Write legibly. </a:t>
            </a:r>
          </a:p>
          <a:p>
            <a:pPr>
              <a:defRPr/>
            </a:pPr>
            <a:r>
              <a:rPr lang="en-GB" altLang="en-US" sz="28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Answer the question in the time available.</a:t>
            </a:r>
          </a:p>
          <a:p>
            <a:pPr>
              <a:defRPr/>
            </a:pPr>
            <a:r>
              <a:rPr lang="en-GB" altLang="en-US" sz="28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Organise your writing to flow logically.</a:t>
            </a:r>
          </a:p>
          <a:p>
            <a:pPr>
              <a:defRPr/>
            </a:pPr>
            <a:r>
              <a:rPr lang="en-GB" altLang="en-US" sz="28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Demonstrate the skills / techniques / knowledge of the course and the discipline. </a:t>
            </a:r>
          </a:p>
          <a:p>
            <a:pPr>
              <a:defRPr/>
            </a:pPr>
            <a:r>
              <a:rPr lang="en-GB" altLang="en-US" sz="28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GOOD NEWS: writing essays, making a point in seminar discussions, recognising arguments and evidence in texts are all part of exam skills! </a:t>
            </a:r>
          </a:p>
          <a:p>
            <a:pPr>
              <a:defRPr/>
            </a:pPr>
            <a:endParaRPr lang="en-GB" altLang="en-US" sz="2800" kern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196975"/>
            <a:ext cx="8208962" cy="4446588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altLang="en-US" sz="2400" smtClean="0">
                <a:latin typeface="Calibri" panose="020F0502020204030204" pitchFamily="34" charset="0"/>
              </a:rPr>
              <a:t>For one-hour essays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altLang="en-US" sz="2400" smtClean="0">
                <a:latin typeface="Calibri" panose="020F0502020204030204" pitchFamily="34" charset="0"/>
              </a:rPr>
              <a:t>Contains around 800-1000 words: an introduction, 4 or 5 paragraphs, and a conclusion (BUT, quality over quantity!).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altLang="en-US" sz="2400" smtClean="0">
                <a:latin typeface="Calibri" panose="020F0502020204030204" pitchFamily="34" charset="0"/>
              </a:rPr>
              <a:t>The </a:t>
            </a:r>
            <a:r>
              <a:rPr lang="en-GB" altLang="en-US" sz="2400" smtClean="0">
                <a:solidFill>
                  <a:srgbClr val="C00000"/>
                </a:solidFill>
                <a:latin typeface="Calibri" panose="020F0502020204030204" pitchFamily="34" charset="0"/>
              </a:rPr>
              <a:t>introduction</a:t>
            </a:r>
            <a:r>
              <a:rPr lang="en-GB" altLang="en-US" sz="2400" smtClean="0">
                <a:solidFill>
                  <a:srgbClr val="6B6BCF"/>
                </a:solidFill>
                <a:latin typeface="Calibri" panose="020F0502020204030204" pitchFamily="34" charset="0"/>
              </a:rPr>
              <a:t> </a:t>
            </a:r>
            <a:r>
              <a:rPr lang="en-GB" altLang="en-US" sz="2400" smtClean="0">
                <a:latin typeface="Calibri" panose="020F0502020204030204" pitchFamily="34" charset="0"/>
              </a:rPr>
              <a:t>answers the question and outlines the argument in support of this answer.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altLang="en-US" sz="2400" smtClean="0">
                <a:latin typeface="Calibri" panose="020F0502020204030204" pitchFamily="34" charset="0"/>
              </a:rPr>
              <a:t>Each</a:t>
            </a:r>
            <a:r>
              <a:rPr lang="en-GB" altLang="en-US" sz="2400" smtClean="0">
                <a:solidFill>
                  <a:srgbClr val="6B6BCF"/>
                </a:solidFill>
                <a:latin typeface="Calibri" panose="020F0502020204030204" pitchFamily="34" charset="0"/>
              </a:rPr>
              <a:t> </a:t>
            </a:r>
            <a:r>
              <a:rPr lang="en-GB" altLang="en-US" sz="2400" smtClean="0">
                <a:solidFill>
                  <a:srgbClr val="C00000"/>
                </a:solidFill>
                <a:latin typeface="Calibri" panose="020F0502020204030204" pitchFamily="34" charset="0"/>
              </a:rPr>
              <a:t>paragraph</a:t>
            </a:r>
            <a:r>
              <a:rPr lang="en-GB" altLang="en-US" sz="2400" smtClean="0">
                <a:latin typeface="Calibri" panose="020F0502020204030204" pitchFamily="34" charset="0"/>
              </a:rPr>
              <a:t> begins with a clear statement that helps answer the question;  and combines reference to the literature and other sources to justify and support the main idea of the paragraph in a detailed and convincing manner.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altLang="en-US" sz="2400" smtClean="0">
                <a:latin typeface="Calibri" panose="020F0502020204030204" pitchFamily="34" charset="0"/>
              </a:rPr>
              <a:t>The </a:t>
            </a:r>
            <a:r>
              <a:rPr lang="en-GB" altLang="en-US" sz="2400" smtClean="0">
                <a:solidFill>
                  <a:srgbClr val="C00000"/>
                </a:solidFill>
                <a:latin typeface="Calibri" panose="020F0502020204030204" pitchFamily="34" charset="0"/>
              </a:rPr>
              <a:t>conclusion</a:t>
            </a:r>
            <a:r>
              <a:rPr lang="en-GB" altLang="en-US" sz="2400" smtClean="0">
                <a:latin typeface="Calibri" panose="020F0502020204030204" pitchFamily="34" charset="0"/>
              </a:rPr>
              <a:t> summarises the argument and discusses the </a:t>
            </a:r>
            <a:r>
              <a:rPr lang="ja-JP" altLang="en-GB" sz="240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‘</a:t>
            </a:r>
            <a:r>
              <a:rPr lang="en-GB" altLang="ja-JP" sz="240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so what</a:t>
            </a:r>
            <a:r>
              <a:rPr lang="ja-JP" altLang="en-GB" sz="240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’</a:t>
            </a:r>
            <a:r>
              <a:rPr lang="en-GB" altLang="ja-JP" sz="240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(wider perspective).</a:t>
            </a:r>
            <a:endParaRPr lang="en-GB" altLang="en-US" sz="2400" smtClean="0">
              <a:latin typeface="Calibri" panose="020F0502020204030204" pitchFamily="34" charset="0"/>
            </a:endParaRPr>
          </a:p>
        </p:txBody>
      </p:sp>
      <p:sp>
        <p:nvSpPr>
          <p:cNvPr id="14339" name="Rectangle 2"/>
          <p:cNvSpPr txBox="1">
            <a:spLocks noChangeArrowheads="1"/>
          </p:cNvSpPr>
          <p:nvPr/>
        </p:nvSpPr>
        <p:spPr bwMode="auto">
          <a:xfrm>
            <a:off x="0" y="333375"/>
            <a:ext cx="9144000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4400">
                <a:solidFill>
                  <a:schemeClr val="tx2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Qualitative topic exams &amp; timing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484438" y="1268413"/>
            <a:ext cx="3816350" cy="3744912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9pPr>
          </a:lstStyle>
          <a:p>
            <a:pPr algn="ctr" eaLnBrk="0" hangingPunct="0">
              <a:defRPr/>
            </a:pPr>
            <a:endParaRPr lang="en-US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08438" y="1484313"/>
            <a:ext cx="766762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latin typeface="+mj-lt"/>
                <a:ea typeface="ＭＳ Ｐゴシック" charset="-128"/>
                <a:cs typeface="+mn-cs"/>
              </a:rPr>
              <a:t>12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34025" y="2909888"/>
            <a:ext cx="766763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latin typeface="+mj-lt"/>
                <a:ea typeface="ＭＳ Ｐゴシック" charset="-128"/>
                <a:cs typeface="+mn-cs"/>
              </a:rPr>
              <a:t>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08438" y="4406900"/>
            <a:ext cx="76676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latin typeface="+mj-lt"/>
                <a:ea typeface="ＭＳ Ｐゴシック" charset="-128"/>
                <a:cs typeface="+mn-cs"/>
              </a:rPr>
              <a:t>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84438" y="2909888"/>
            <a:ext cx="76517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latin typeface="+mj-lt"/>
                <a:ea typeface="ＭＳ Ｐゴシック" charset="-128"/>
                <a:cs typeface="+mn-cs"/>
              </a:rPr>
              <a:t>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484438" y="1268413"/>
            <a:ext cx="3816350" cy="3744912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9pPr>
          </a:lstStyle>
          <a:p>
            <a:pPr algn="ctr" eaLnBrk="0" hangingPunct="0">
              <a:defRPr/>
            </a:pPr>
            <a:endParaRPr lang="en-US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08438" y="1484313"/>
            <a:ext cx="766762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latin typeface="+mj-lt"/>
                <a:ea typeface="ＭＳ Ｐゴシック" charset="-128"/>
                <a:cs typeface="+mn-cs"/>
              </a:rPr>
              <a:t>12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34025" y="2909888"/>
            <a:ext cx="766763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latin typeface="+mj-lt"/>
                <a:ea typeface="ＭＳ Ｐゴシック" charset="-128"/>
                <a:cs typeface="+mn-cs"/>
              </a:rPr>
              <a:t>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08438" y="4406900"/>
            <a:ext cx="76676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latin typeface="+mj-lt"/>
                <a:ea typeface="ＭＳ Ｐゴシック" charset="-128"/>
                <a:cs typeface="+mn-cs"/>
              </a:rPr>
              <a:t>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84438" y="2909888"/>
            <a:ext cx="76517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latin typeface="+mj-lt"/>
                <a:ea typeface="ＭＳ Ｐゴシック" charset="-128"/>
                <a:cs typeface="+mn-cs"/>
              </a:rPr>
              <a:t>9</a:t>
            </a:r>
          </a:p>
        </p:txBody>
      </p:sp>
      <p:sp>
        <p:nvSpPr>
          <p:cNvPr id="9" name="Pie 8"/>
          <p:cNvSpPr/>
          <p:nvPr/>
        </p:nvSpPr>
        <p:spPr>
          <a:xfrm rot="17077179">
            <a:off x="2697163" y="1341438"/>
            <a:ext cx="3578225" cy="3559175"/>
          </a:xfrm>
          <a:prstGeom prst="pie">
            <a:avLst>
              <a:gd name="adj1" fmla="val 20554888"/>
              <a:gd name="adj2" fmla="val 21065737"/>
            </a:avLst>
          </a:prstGeom>
          <a:solidFill>
            <a:schemeClr val="bg2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4775" y="260350"/>
            <a:ext cx="4035425" cy="41544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9pPr>
          </a:lstStyle>
          <a:p>
            <a:pPr eaLnBrk="0" hangingPunct="0">
              <a:defRPr/>
            </a:pPr>
            <a:r>
              <a:rPr lang="en-US" altLang="en-US" b="1" dirty="0" smtClean="0">
                <a:latin typeface="Calibri" pitchFamily="34" charset="0"/>
                <a:cs typeface="+mn-cs"/>
              </a:rPr>
              <a:t>Read all the questions on the exam paper.</a:t>
            </a:r>
            <a:endParaRPr lang="en-US" altLang="en-US" b="1" dirty="0">
              <a:latin typeface="Calibri" pitchFamily="34" charset="0"/>
              <a:cs typeface="+mn-cs"/>
            </a:endParaRPr>
          </a:p>
          <a:p>
            <a:pPr marL="342900" indent="-342900" eaLnBrk="0" hangingPunct="0">
              <a:buFont typeface="Arial" panose="020B0604020202020204" pitchFamily="34" charset="0"/>
              <a:buChar char="•"/>
              <a:defRPr/>
            </a:pPr>
            <a:r>
              <a:rPr lang="en-US" altLang="en-US" dirty="0" smtClean="0">
                <a:latin typeface="Calibri" pitchFamily="34" charset="0"/>
                <a:cs typeface="+mn-cs"/>
              </a:rPr>
              <a:t>Eliminate those you do not wish to answer.</a:t>
            </a:r>
          </a:p>
          <a:p>
            <a:pPr marL="342900" indent="-342900" eaLnBrk="0" hangingPunct="0">
              <a:buFont typeface="Arial" panose="020B0604020202020204" pitchFamily="34" charset="0"/>
              <a:buChar char="•"/>
              <a:defRPr/>
            </a:pPr>
            <a:r>
              <a:rPr lang="en-US" altLang="en-US" dirty="0" smtClean="0">
                <a:latin typeface="Calibri" pitchFamily="34" charset="0"/>
                <a:cs typeface="+mn-cs"/>
              </a:rPr>
              <a:t>Make a “short list” of possible questions.</a:t>
            </a:r>
          </a:p>
          <a:p>
            <a:pPr marL="342900" indent="-342900" eaLnBrk="0" hangingPunct="0">
              <a:buFont typeface="Arial" panose="020B0604020202020204" pitchFamily="34" charset="0"/>
              <a:buChar char="•"/>
              <a:defRPr/>
            </a:pPr>
            <a:r>
              <a:rPr lang="en-US" altLang="en-US" dirty="0" smtClean="0">
                <a:latin typeface="Calibri" pitchFamily="34" charset="0"/>
                <a:cs typeface="+mn-cs"/>
              </a:rPr>
              <a:t>Review your short list, reading each question again, carefully.  </a:t>
            </a:r>
          </a:p>
          <a:p>
            <a:pPr marL="342900" indent="-342900" eaLnBrk="0" hangingPunct="0">
              <a:buFont typeface="Arial" panose="020B0604020202020204" pitchFamily="34" charset="0"/>
              <a:buChar char="•"/>
              <a:defRPr/>
            </a:pPr>
            <a:r>
              <a:rPr lang="en-US" altLang="en-US" dirty="0" smtClean="0">
                <a:latin typeface="Calibri" pitchFamily="34" charset="0"/>
                <a:cs typeface="+mn-cs"/>
              </a:rPr>
              <a:t>Decide which questions you will answer, in which order. </a:t>
            </a:r>
            <a:endParaRPr lang="en-US" altLang="en-US" dirty="0">
              <a:solidFill>
                <a:srgbClr val="C00000"/>
              </a:solidFill>
              <a:latin typeface="Calibri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484438" y="1268413"/>
            <a:ext cx="3816350" cy="3744912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9pPr>
          </a:lstStyle>
          <a:p>
            <a:pPr algn="ctr" eaLnBrk="0" hangingPunct="0">
              <a:defRPr/>
            </a:pPr>
            <a:endParaRPr lang="en-US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08438" y="1484313"/>
            <a:ext cx="766762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latin typeface="+mj-lt"/>
                <a:ea typeface="ＭＳ Ｐゴシック" charset="-128"/>
                <a:cs typeface="+mn-cs"/>
              </a:rPr>
              <a:t>12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34025" y="2909888"/>
            <a:ext cx="766763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latin typeface="+mj-lt"/>
                <a:ea typeface="ＭＳ Ｐゴシック" charset="-128"/>
                <a:cs typeface="+mn-cs"/>
              </a:rPr>
              <a:t>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08438" y="4406900"/>
            <a:ext cx="76676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latin typeface="+mj-lt"/>
                <a:ea typeface="ＭＳ Ｐゴシック" charset="-128"/>
                <a:cs typeface="+mn-cs"/>
              </a:rPr>
              <a:t>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84438" y="2909888"/>
            <a:ext cx="76517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latin typeface="+mj-lt"/>
                <a:ea typeface="ＭＳ Ｐゴシック" charset="-128"/>
                <a:cs typeface="+mn-cs"/>
              </a:rPr>
              <a:t>9</a:t>
            </a:r>
          </a:p>
        </p:txBody>
      </p:sp>
      <p:sp>
        <p:nvSpPr>
          <p:cNvPr id="9" name="Pie 8"/>
          <p:cNvSpPr/>
          <p:nvPr/>
        </p:nvSpPr>
        <p:spPr>
          <a:xfrm rot="17077179">
            <a:off x="2697163" y="1341438"/>
            <a:ext cx="3578225" cy="3559175"/>
          </a:xfrm>
          <a:prstGeom prst="pie">
            <a:avLst>
              <a:gd name="adj1" fmla="val 21186368"/>
              <a:gd name="adj2" fmla="val 3305529"/>
            </a:avLst>
          </a:prstGeom>
          <a:solidFill>
            <a:srgbClr val="D23333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Pie 9"/>
          <p:cNvSpPr/>
          <p:nvPr/>
        </p:nvSpPr>
        <p:spPr>
          <a:xfrm rot="17077179">
            <a:off x="2697163" y="1341438"/>
            <a:ext cx="3578225" cy="3559175"/>
          </a:xfrm>
          <a:prstGeom prst="pie">
            <a:avLst>
              <a:gd name="adj1" fmla="val 20554888"/>
              <a:gd name="adj2" fmla="val 21065737"/>
            </a:avLst>
          </a:prstGeom>
          <a:solidFill>
            <a:schemeClr val="bg2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484438" y="1268413"/>
            <a:ext cx="3816350" cy="3744912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9pPr>
          </a:lstStyle>
          <a:p>
            <a:pPr algn="ctr" eaLnBrk="0" hangingPunct="0">
              <a:defRPr/>
            </a:pPr>
            <a:endParaRPr lang="en-US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08438" y="1484313"/>
            <a:ext cx="766762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latin typeface="+mj-lt"/>
                <a:ea typeface="ＭＳ Ｐゴシック" charset="-128"/>
                <a:cs typeface="+mn-cs"/>
              </a:rPr>
              <a:t>12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34025" y="2909888"/>
            <a:ext cx="766763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latin typeface="+mj-lt"/>
                <a:ea typeface="ＭＳ Ｐゴシック" charset="-128"/>
                <a:cs typeface="+mn-cs"/>
              </a:rPr>
              <a:t>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08438" y="4406900"/>
            <a:ext cx="76676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latin typeface="+mj-lt"/>
                <a:ea typeface="ＭＳ Ｐゴシック" charset="-128"/>
                <a:cs typeface="+mn-cs"/>
              </a:rPr>
              <a:t>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84438" y="2909888"/>
            <a:ext cx="76517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latin typeface="+mj-lt"/>
                <a:ea typeface="ＭＳ Ｐゴシック" charset="-128"/>
                <a:cs typeface="+mn-cs"/>
              </a:rPr>
              <a:t>9</a:t>
            </a:r>
          </a:p>
        </p:txBody>
      </p:sp>
      <p:sp>
        <p:nvSpPr>
          <p:cNvPr id="9" name="Pie 8"/>
          <p:cNvSpPr/>
          <p:nvPr/>
        </p:nvSpPr>
        <p:spPr>
          <a:xfrm rot="17077179">
            <a:off x="2697163" y="1341438"/>
            <a:ext cx="3578225" cy="3559175"/>
          </a:xfrm>
          <a:prstGeom prst="pie">
            <a:avLst>
              <a:gd name="adj1" fmla="val 21186368"/>
              <a:gd name="adj2" fmla="val 3305529"/>
            </a:avLst>
          </a:prstGeom>
          <a:solidFill>
            <a:srgbClr val="D23333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18440" name="TextBox 1"/>
          <p:cNvSpPr txBox="1">
            <a:spLocks noChangeArrowheads="1"/>
          </p:cNvSpPr>
          <p:nvPr/>
        </p:nvSpPr>
        <p:spPr bwMode="auto">
          <a:xfrm>
            <a:off x="104775" y="260350"/>
            <a:ext cx="4035425" cy="526256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latin typeface="Calibri" panose="020F0502020204030204" pitchFamily="34" charset="0"/>
                <a:ea typeface="ＭＳ Ｐゴシック" panose="020B0600070205080204" pitchFamily="34" charset="-128"/>
              </a:rPr>
              <a:t>“Question the question”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latin typeface="Calibri" panose="020F0502020204030204" pitchFamily="34" charset="0"/>
                <a:ea typeface="ＭＳ Ｐゴシック" panose="020B0600070205080204" pitchFamily="34" charset="-128"/>
              </a:rPr>
              <a:t>(around 10 minutes)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Calibri" panose="020F0502020204030204" pitchFamily="34" charset="0"/>
                <a:ea typeface="ＭＳ Ｐゴシック" panose="020B0600070205080204" pitchFamily="34" charset="-128"/>
              </a:rPr>
              <a:t>Determine and make notes on</a:t>
            </a:r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2400">
                <a:latin typeface="Calibri" panose="020F0502020204030204" pitchFamily="34" charset="0"/>
                <a:ea typeface="ＭＳ Ｐゴシック" panose="020B0600070205080204" pitchFamily="34" charset="-128"/>
              </a:rPr>
              <a:t>What is the question asking you to do? </a:t>
            </a:r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2400">
                <a:latin typeface="Calibri" panose="020F0502020204030204" pitchFamily="34" charset="0"/>
                <a:ea typeface="ＭＳ Ｐゴシック" panose="020B0600070205080204" pitchFamily="34" charset="-128"/>
              </a:rPr>
              <a:t>What is the main point you’d like to make? </a:t>
            </a:r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2400">
                <a:latin typeface="Calibri" panose="020F0502020204030204" pitchFamily="34" charset="0"/>
                <a:ea typeface="ＭＳ Ｐゴシック" panose="020B0600070205080204" pitchFamily="34" charset="-128"/>
              </a:rPr>
              <a:t>How can you justify and support this point? </a:t>
            </a:r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2400">
                <a:latin typeface="Calibri" panose="020F0502020204030204" pitchFamily="34" charset="0"/>
                <a:ea typeface="ＭＳ Ｐゴシック" panose="020B0600070205080204" pitchFamily="34" charset="-128"/>
              </a:rPr>
              <a:t>What kind of examples would be relevant? </a:t>
            </a:r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2400">
                <a:latin typeface="Calibri" panose="020F0502020204030204" pitchFamily="34" charset="0"/>
                <a:ea typeface="ＭＳ Ｐゴシック" panose="020B0600070205080204" pitchFamily="34" charset="-128"/>
              </a:rPr>
              <a:t>Which texts or studies could be helpful to make the argument? </a:t>
            </a:r>
            <a:endParaRPr lang="en-US" altLang="en-US" sz="2400">
              <a:solidFill>
                <a:srgbClr val="C00000"/>
              </a:solidFill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0" name="Pie 9"/>
          <p:cNvSpPr/>
          <p:nvPr/>
        </p:nvSpPr>
        <p:spPr>
          <a:xfrm rot="17077179">
            <a:off x="2697163" y="1309688"/>
            <a:ext cx="3578225" cy="3559175"/>
          </a:xfrm>
          <a:prstGeom prst="pie">
            <a:avLst>
              <a:gd name="adj1" fmla="val 20554888"/>
              <a:gd name="adj2" fmla="val 21065737"/>
            </a:avLst>
          </a:prstGeom>
          <a:solidFill>
            <a:schemeClr val="bg2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484438" y="1268413"/>
            <a:ext cx="3816350" cy="3744912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9pPr>
          </a:lstStyle>
          <a:p>
            <a:pPr algn="ctr" eaLnBrk="0" hangingPunct="0">
              <a:defRPr/>
            </a:pPr>
            <a:endParaRPr lang="en-US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08438" y="1484313"/>
            <a:ext cx="766762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latin typeface="+mj-lt"/>
                <a:ea typeface="ＭＳ Ｐゴシック" charset="-128"/>
                <a:cs typeface="+mn-cs"/>
              </a:rPr>
              <a:t>12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34025" y="2909888"/>
            <a:ext cx="766763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latin typeface="+mj-lt"/>
                <a:ea typeface="ＭＳ Ｐゴシック" charset="-128"/>
                <a:cs typeface="+mn-cs"/>
              </a:rPr>
              <a:t>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08438" y="4406900"/>
            <a:ext cx="76676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latin typeface="+mj-lt"/>
                <a:ea typeface="ＭＳ Ｐゴシック" charset="-128"/>
                <a:cs typeface="+mn-cs"/>
              </a:rPr>
              <a:t>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84438" y="2909888"/>
            <a:ext cx="76517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latin typeface="+mj-lt"/>
                <a:ea typeface="ＭＳ Ｐゴシック" charset="-128"/>
                <a:cs typeface="+mn-cs"/>
              </a:rPr>
              <a:t>9</a:t>
            </a:r>
          </a:p>
        </p:txBody>
      </p:sp>
      <p:sp>
        <p:nvSpPr>
          <p:cNvPr id="9" name="Pie 8"/>
          <p:cNvSpPr/>
          <p:nvPr/>
        </p:nvSpPr>
        <p:spPr>
          <a:xfrm rot="17077179">
            <a:off x="2697163" y="1341438"/>
            <a:ext cx="3578225" cy="3559175"/>
          </a:xfrm>
          <a:prstGeom prst="pie">
            <a:avLst>
              <a:gd name="adj1" fmla="val 21186368"/>
              <a:gd name="adj2" fmla="val 3305529"/>
            </a:avLst>
          </a:prstGeom>
          <a:solidFill>
            <a:srgbClr val="D23333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" name="Pie 9"/>
          <p:cNvSpPr/>
          <p:nvPr/>
        </p:nvSpPr>
        <p:spPr>
          <a:xfrm rot="20274563">
            <a:off x="2789238" y="1370013"/>
            <a:ext cx="3360737" cy="3571875"/>
          </a:xfrm>
          <a:prstGeom prst="pie">
            <a:avLst>
              <a:gd name="adj1" fmla="val 303915"/>
              <a:gd name="adj2" fmla="val 3678218"/>
            </a:avLst>
          </a:prstGeom>
          <a:solidFill>
            <a:srgbClr val="0070C0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" name="Pie 10"/>
          <p:cNvSpPr/>
          <p:nvPr/>
        </p:nvSpPr>
        <p:spPr>
          <a:xfrm rot="17077179">
            <a:off x="2697163" y="1309688"/>
            <a:ext cx="3578225" cy="3559175"/>
          </a:xfrm>
          <a:prstGeom prst="pie">
            <a:avLst>
              <a:gd name="adj1" fmla="val 20554888"/>
              <a:gd name="adj2" fmla="val 21065737"/>
            </a:avLst>
          </a:prstGeom>
          <a:solidFill>
            <a:schemeClr val="bg2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484438" y="1268413"/>
            <a:ext cx="3816350" cy="3744912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9pPr>
          </a:lstStyle>
          <a:p>
            <a:pPr algn="ctr" eaLnBrk="0" hangingPunct="0">
              <a:defRPr/>
            </a:pPr>
            <a:endParaRPr lang="en-US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08438" y="1484313"/>
            <a:ext cx="766762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latin typeface="+mn-lt"/>
                <a:ea typeface="ＭＳ Ｐゴシック" charset="-128"/>
                <a:cs typeface="+mn-cs"/>
              </a:rPr>
              <a:t>12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34025" y="2909888"/>
            <a:ext cx="766763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latin typeface="+mn-lt"/>
                <a:ea typeface="ＭＳ Ｐゴシック" charset="-128"/>
                <a:cs typeface="+mn-cs"/>
              </a:rPr>
              <a:t>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08438" y="4406900"/>
            <a:ext cx="76676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latin typeface="+mn-lt"/>
                <a:ea typeface="ＭＳ Ｐゴシック" charset="-128"/>
                <a:cs typeface="+mn-cs"/>
              </a:rPr>
              <a:t>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84438" y="2909888"/>
            <a:ext cx="76517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latin typeface="+mn-lt"/>
                <a:ea typeface="ＭＳ Ｐゴシック" charset="-128"/>
                <a:cs typeface="+mn-cs"/>
              </a:rPr>
              <a:t>9</a:t>
            </a:r>
          </a:p>
        </p:txBody>
      </p:sp>
      <p:sp>
        <p:nvSpPr>
          <p:cNvPr id="9" name="Pie 8"/>
          <p:cNvSpPr/>
          <p:nvPr/>
        </p:nvSpPr>
        <p:spPr>
          <a:xfrm rot="17077179">
            <a:off x="2697163" y="1341438"/>
            <a:ext cx="3578225" cy="3559175"/>
          </a:xfrm>
          <a:prstGeom prst="pie">
            <a:avLst>
              <a:gd name="adj1" fmla="val 21186368"/>
              <a:gd name="adj2" fmla="val 3305529"/>
            </a:avLst>
          </a:prstGeom>
          <a:solidFill>
            <a:srgbClr val="D23333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Pie 9"/>
          <p:cNvSpPr/>
          <p:nvPr/>
        </p:nvSpPr>
        <p:spPr>
          <a:xfrm rot="20274563">
            <a:off x="2789238" y="1370013"/>
            <a:ext cx="3360737" cy="3571875"/>
          </a:xfrm>
          <a:prstGeom prst="pie">
            <a:avLst>
              <a:gd name="adj1" fmla="val 303915"/>
              <a:gd name="adj2" fmla="val 3678218"/>
            </a:avLst>
          </a:prstGeom>
          <a:solidFill>
            <a:srgbClr val="0070C0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4775" y="777875"/>
            <a:ext cx="4035425" cy="440055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2000" b="1" dirty="0"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Write your introduction</a:t>
            </a:r>
          </a:p>
          <a:p>
            <a:pPr eaLnBrk="0" hangingPunct="0">
              <a:defRPr/>
            </a:pPr>
            <a:r>
              <a:rPr lang="en-US" sz="2000" b="1" dirty="0"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(5-10 minutes)</a:t>
            </a:r>
          </a:p>
          <a:p>
            <a:pPr eaLnBrk="0" hangingPunct="0">
              <a:defRPr/>
            </a:pPr>
            <a:r>
              <a:rPr lang="en-US" sz="2000" dirty="0"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Based on the first 10 minutes’ work, write the introduction of the essay</a:t>
            </a:r>
            <a:r>
              <a:rPr lang="en-US" sz="2000" dirty="0"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.</a:t>
            </a:r>
          </a:p>
          <a:p>
            <a:pPr eaLnBrk="0" hangingPunct="0">
              <a:defRPr/>
            </a:pPr>
            <a:endParaRPr lang="en-US" sz="2000" dirty="0"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  <a:p>
            <a:pPr marL="342900" indent="-342900" eaLnBrk="0" hangingPunct="0">
              <a:buFont typeface="Arial" charset="0"/>
              <a:buChar char="•"/>
              <a:defRPr/>
            </a:pPr>
            <a:r>
              <a:rPr lang="en-US" sz="2000" dirty="0"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Present your interpretation of the question, with relevant definitions of key terms.</a:t>
            </a:r>
          </a:p>
          <a:p>
            <a:pPr marL="342900" indent="-342900" eaLnBrk="0" hangingPunct="0">
              <a:buFont typeface="Arial" charset="0"/>
              <a:buChar char="•"/>
              <a:defRPr/>
            </a:pPr>
            <a:r>
              <a:rPr lang="en-US" sz="2000" dirty="0"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Concisely give your response to the question – the point that you’ll make in the essay. </a:t>
            </a:r>
          </a:p>
          <a:p>
            <a:pPr marL="342900" indent="-342900" eaLnBrk="0" hangingPunct="0">
              <a:buFont typeface="Arial" charset="0"/>
              <a:buChar char="•"/>
              <a:defRPr/>
            </a:pPr>
            <a:r>
              <a:rPr lang="en-US" sz="2000" dirty="0"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Indicate how you will </a:t>
            </a:r>
            <a:r>
              <a:rPr lang="en-US" sz="2000" dirty="0" err="1"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organise</a:t>
            </a:r>
            <a:r>
              <a:rPr lang="en-US" sz="2000" dirty="0"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 the argument (the plan for the essay). </a:t>
            </a:r>
          </a:p>
        </p:txBody>
      </p:sp>
      <p:sp>
        <p:nvSpPr>
          <p:cNvPr id="11" name="Pie 10"/>
          <p:cNvSpPr/>
          <p:nvPr/>
        </p:nvSpPr>
        <p:spPr>
          <a:xfrm rot="17077179">
            <a:off x="2697163" y="1309688"/>
            <a:ext cx="3578225" cy="3559175"/>
          </a:xfrm>
          <a:prstGeom prst="pie">
            <a:avLst>
              <a:gd name="adj1" fmla="val 20554888"/>
              <a:gd name="adj2" fmla="val 21065737"/>
            </a:avLst>
          </a:prstGeom>
          <a:solidFill>
            <a:schemeClr val="bg2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484438" y="1268413"/>
            <a:ext cx="3816350" cy="3744912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9pPr>
          </a:lstStyle>
          <a:p>
            <a:pPr algn="ctr" eaLnBrk="0" hangingPunct="0">
              <a:defRPr/>
            </a:pPr>
            <a:endParaRPr lang="en-US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08438" y="1484313"/>
            <a:ext cx="766762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latin typeface="+mn-lt"/>
                <a:ea typeface="ＭＳ Ｐゴシック" charset="-128"/>
                <a:cs typeface="+mn-cs"/>
              </a:rPr>
              <a:t>12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34025" y="2909888"/>
            <a:ext cx="766763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latin typeface="+mn-lt"/>
                <a:ea typeface="ＭＳ Ｐゴシック" charset="-128"/>
                <a:cs typeface="+mn-cs"/>
              </a:rPr>
              <a:t>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08438" y="4406900"/>
            <a:ext cx="76676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latin typeface="+mn-lt"/>
                <a:ea typeface="ＭＳ Ｐゴシック" charset="-128"/>
                <a:cs typeface="+mn-cs"/>
              </a:rPr>
              <a:t>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84438" y="2909888"/>
            <a:ext cx="76517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latin typeface="+mn-lt"/>
                <a:ea typeface="ＭＳ Ｐゴシック" charset="-128"/>
                <a:cs typeface="+mn-cs"/>
              </a:rPr>
              <a:t>9</a:t>
            </a:r>
          </a:p>
        </p:txBody>
      </p:sp>
      <p:sp>
        <p:nvSpPr>
          <p:cNvPr id="9" name="Pie 8"/>
          <p:cNvSpPr/>
          <p:nvPr/>
        </p:nvSpPr>
        <p:spPr>
          <a:xfrm rot="17077179">
            <a:off x="2697163" y="1341438"/>
            <a:ext cx="3578225" cy="3559175"/>
          </a:xfrm>
          <a:prstGeom prst="pie">
            <a:avLst>
              <a:gd name="adj1" fmla="val 21186368"/>
              <a:gd name="adj2" fmla="val 3305529"/>
            </a:avLst>
          </a:prstGeom>
          <a:solidFill>
            <a:srgbClr val="D23333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Pie 10"/>
          <p:cNvSpPr/>
          <p:nvPr/>
        </p:nvSpPr>
        <p:spPr>
          <a:xfrm rot="20274563">
            <a:off x="2789238" y="1370013"/>
            <a:ext cx="3360737" cy="3571875"/>
          </a:xfrm>
          <a:prstGeom prst="pie">
            <a:avLst>
              <a:gd name="adj1" fmla="val 303915"/>
              <a:gd name="adj2" fmla="val 3678218"/>
            </a:avLst>
          </a:prstGeom>
          <a:solidFill>
            <a:srgbClr val="0070C0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Pie 11"/>
          <p:cNvSpPr/>
          <p:nvPr/>
        </p:nvSpPr>
        <p:spPr>
          <a:xfrm rot="20844881">
            <a:off x="2681288" y="1389063"/>
            <a:ext cx="3487737" cy="3571875"/>
          </a:xfrm>
          <a:prstGeom prst="pie">
            <a:avLst>
              <a:gd name="adj1" fmla="val 3090594"/>
              <a:gd name="adj2" fmla="val 14886516"/>
            </a:avLst>
          </a:prstGeom>
          <a:solidFill>
            <a:srgbClr val="7030A0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Pie 9"/>
          <p:cNvSpPr/>
          <p:nvPr/>
        </p:nvSpPr>
        <p:spPr>
          <a:xfrm rot="17077179">
            <a:off x="2697163" y="1309688"/>
            <a:ext cx="3578225" cy="3559175"/>
          </a:xfrm>
          <a:prstGeom prst="pie">
            <a:avLst>
              <a:gd name="adj1" fmla="val 20554888"/>
              <a:gd name="adj2" fmla="val 21065737"/>
            </a:avLst>
          </a:prstGeom>
          <a:solidFill>
            <a:schemeClr val="bg2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484438" y="1268413"/>
            <a:ext cx="3816350" cy="3744912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9pPr>
          </a:lstStyle>
          <a:p>
            <a:pPr algn="ctr" eaLnBrk="0" hangingPunct="0">
              <a:defRPr/>
            </a:pPr>
            <a:endParaRPr lang="en-US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08438" y="1484313"/>
            <a:ext cx="766762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latin typeface="+mj-lt"/>
                <a:ea typeface="ＭＳ Ｐゴシック" charset="-128"/>
                <a:cs typeface="+mn-cs"/>
              </a:rPr>
              <a:t>12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34025" y="2909888"/>
            <a:ext cx="766763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latin typeface="+mj-lt"/>
                <a:ea typeface="ＭＳ Ｐゴシック" charset="-128"/>
                <a:cs typeface="+mn-cs"/>
              </a:rPr>
              <a:t>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08438" y="4406900"/>
            <a:ext cx="76676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latin typeface="+mj-lt"/>
                <a:ea typeface="ＭＳ Ｐゴシック" charset="-128"/>
                <a:cs typeface="+mn-cs"/>
              </a:rPr>
              <a:t>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84438" y="2909888"/>
            <a:ext cx="76517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latin typeface="+mj-lt"/>
                <a:ea typeface="ＭＳ Ｐゴシック" charset="-128"/>
                <a:cs typeface="+mn-cs"/>
              </a:rPr>
              <a:t>9</a:t>
            </a:r>
          </a:p>
        </p:txBody>
      </p:sp>
      <p:sp>
        <p:nvSpPr>
          <p:cNvPr id="9" name="Pie 8"/>
          <p:cNvSpPr/>
          <p:nvPr/>
        </p:nvSpPr>
        <p:spPr>
          <a:xfrm rot="17077179">
            <a:off x="2697163" y="1341438"/>
            <a:ext cx="3578225" cy="3559175"/>
          </a:xfrm>
          <a:prstGeom prst="pie">
            <a:avLst>
              <a:gd name="adj1" fmla="val 21186368"/>
              <a:gd name="adj2" fmla="val 3305529"/>
            </a:avLst>
          </a:prstGeom>
          <a:solidFill>
            <a:srgbClr val="D23333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" name="Pie 10"/>
          <p:cNvSpPr/>
          <p:nvPr/>
        </p:nvSpPr>
        <p:spPr>
          <a:xfrm rot="20274563">
            <a:off x="2789238" y="1370013"/>
            <a:ext cx="3360737" cy="3571875"/>
          </a:xfrm>
          <a:prstGeom prst="pie">
            <a:avLst>
              <a:gd name="adj1" fmla="val 303915"/>
              <a:gd name="adj2" fmla="val 3678218"/>
            </a:avLst>
          </a:prstGeom>
          <a:solidFill>
            <a:srgbClr val="0070C0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" name="Pie 11"/>
          <p:cNvSpPr/>
          <p:nvPr/>
        </p:nvSpPr>
        <p:spPr>
          <a:xfrm rot="20844881">
            <a:off x="2681288" y="1389063"/>
            <a:ext cx="3487737" cy="3571875"/>
          </a:xfrm>
          <a:prstGeom prst="pie">
            <a:avLst>
              <a:gd name="adj1" fmla="val 3090594"/>
              <a:gd name="adj2" fmla="val 14886516"/>
            </a:avLst>
          </a:prstGeom>
          <a:solidFill>
            <a:srgbClr val="7030A0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22538" name="TextBox 12"/>
          <p:cNvSpPr txBox="1">
            <a:spLocks noChangeArrowheads="1"/>
          </p:cNvSpPr>
          <p:nvPr/>
        </p:nvSpPr>
        <p:spPr bwMode="auto">
          <a:xfrm>
            <a:off x="5045075" y="444500"/>
            <a:ext cx="4035425" cy="317023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2000" b="1"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Write the main body of the essay (around 30 minutes)</a:t>
            </a:r>
          </a:p>
          <a:p>
            <a:endParaRPr lang="en-US" altLang="en-US" sz="2000" b="1">
              <a:latin typeface="Calibri" panose="020F0502020204030204" pitchFamily="34" charset="0"/>
              <a:ea typeface="ＭＳ Ｐゴシック" panose="020B0600070205080204" pitchFamily="34" charset="-128"/>
              <a:cs typeface="Calibri" panose="020F0502020204030204" pitchFamily="34" charset="0"/>
            </a:endParaRPr>
          </a:p>
          <a:p>
            <a:r>
              <a:rPr lang="en-US" altLang="en-US" sz="2000"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Following the plan you gave in the introduction, develop the main parts of your argument. </a:t>
            </a:r>
          </a:p>
          <a:p>
            <a:endParaRPr lang="en-US" altLang="en-US" sz="2000">
              <a:latin typeface="Calibri" panose="020F0502020204030204" pitchFamily="34" charset="0"/>
              <a:ea typeface="ＭＳ Ｐゴシック" panose="020B0600070205080204" pitchFamily="34" charset="-128"/>
              <a:cs typeface="Calibri" panose="020F0502020204030204" pitchFamily="34" charset="0"/>
            </a:endParaRPr>
          </a:p>
          <a:p>
            <a:r>
              <a:rPr lang="en-US" altLang="en-US" sz="2000"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Refer back to your ideas that you noted and developed in the first 10 minutes. </a:t>
            </a:r>
          </a:p>
        </p:txBody>
      </p:sp>
      <p:sp>
        <p:nvSpPr>
          <p:cNvPr id="14" name="Pie 13"/>
          <p:cNvSpPr/>
          <p:nvPr/>
        </p:nvSpPr>
        <p:spPr>
          <a:xfrm rot="17077179">
            <a:off x="2697163" y="1309688"/>
            <a:ext cx="3578225" cy="3559175"/>
          </a:xfrm>
          <a:prstGeom prst="pie">
            <a:avLst>
              <a:gd name="adj1" fmla="val 20554888"/>
              <a:gd name="adj2" fmla="val 21065737"/>
            </a:avLst>
          </a:prstGeom>
          <a:solidFill>
            <a:schemeClr val="bg2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9F05D6CA-0999-46C7-AF9F-2302735269C8}" type="slidenum">
              <a:rPr lang="en-GB" altLang="en-US" sz="14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en-GB" altLang="en-US" sz="140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Today’s session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			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mtClean="0"/>
              <a:t>Exam revision:  the last few weeks</a:t>
            </a:r>
          </a:p>
          <a:p>
            <a:pPr eaLnBrk="1" hangingPunct="1"/>
            <a:r>
              <a:rPr lang="en-GB" altLang="en-US" smtClean="0"/>
              <a:t>Exam psychology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484438" y="1268413"/>
            <a:ext cx="3816350" cy="3744912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9pPr>
          </a:lstStyle>
          <a:p>
            <a:pPr algn="ctr" eaLnBrk="0" hangingPunct="0">
              <a:defRPr/>
            </a:pPr>
            <a:endParaRPr lang="en-US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08438" y="1484313"/>
            <a:ext cx="766762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latin typeface="+mj-lt"/>
                <a:ea typeface="ＭＳ Ｐゴシック" charset="-128"/>
                <a:cs typeface="+mn-cs"/>
              </a:rPr>
              <a:t>12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34025" y="2909888"/>
            <a:ext cx="766763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latin typeface="+mj-lt"/>
                <a:ea typeface="ＭＳ Ｐゴシック" charset="-128"/>
                <a:cs typeface="+mn-cs"/>
              </a:rPr>
              <a:t>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08438" y="4406900"/>
            <a:ext cx="76676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latin typeface="+mj-lt"/>
                <a:ea typeface="ＭＳ Ｐゴシック" charset="-128"/>
                <a:cs typeface="+mn-cs"/>
              </a:rPr>
              <a:t>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84438" y="2909888"/>
            <a:ext cx="76517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latin typeface="+mj-lt"/>
                <a:ea typeface="ＭＳ Ｐゴシック" charset="-128"/>
                <a:cs typeface="+mn-cs"/>
              </a:rPr>
              <a:t>9</a:t>
            </a:r>
          </a:p>
        </p:txBody>
      </p:sp>
      <p:sp>
        <p:nvSpPr>
          <p:cNvPr id="9" name="Pie 8"/>
          <p:cNvSpPr/>
          <p:nvPr/>
        </p:nvSpPr>
        <p:spPr>
          <a:xfrm rot="17077179">
            <a:off x="2697163" y="1341438"/>
            <a:ext cx="3578225" cy="3559175"/>
          </a:xfrm>
          <a:prstGeom prst="pie">
            <a:avLst>
              <a:gd name="adj1" fmla="val 21186368"/>
              <a:gd name="adj2" fmla="val 3305529"/>
            </a:avLst>
          </a:prstGeom>
          <a:solidFill>
            <a:srgbClr val="D23333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" name="Pie 10"/>
          <p:cNvSpPr/>
          <p:nvPr/>
        </p:nvSpPr>
        <p:spPr>
          <a:xfrm rot="20274563">
            <a:off x="2789238" y="1370013"/>
            <a:ext cx="3360737" cy="3571875"/>
          </a:xfrm>
          <a:prstGeom prst="pie">
            <a:avLst>
              <a:gd name="adj1" fmla="val 303915"/>
              <a:gd name="adj2" fmla="val 3678218"/>
            </a:avLst>
          </a:prstGeom>
          <a:solidFill>
            <a:srgbClr val="0070C0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" name="Pie 11"/>
          <p:cNvSpPr/>
          <p:nvPr/>
        </p:nvSpPr>
        <p:spPr>
          <a:xfrm rot="20844881">
            <a:off x="2681288" y="1389063"/>
            <a:ext cx="3487737" cy="3571875"/>
          </a:xfrm>
          <a:prstGeom prst="pie">
            <a:avLst>
              <a:gd name="adj1" fmla="val 3090594"/>
              <a:gd name="adj2" fmla="val 14886516"/>
            </a:avLst>
          </a:prstGeom>
          <a:solidFill>
            <a:srgbClr val="7030A0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" name="Pie 13"/>
          <p:cNvSpPr/>
          <p:nvPr/>
        </p:nvSpPr>
        <p:spPr>
          <a:xfrm rot="14613954">
            <a:off x="2653507" y="1343819"/>
            <a:ext cx="3576637" cy="3559175"/>
          </a:xfrm>
          <a:prstGeom prst="pie">
            <a:avLst>
              <a:gd name="adj1" fmla="val 21186368"/>
              <a:gd name="adj2" fmla="val 1259984"/>
            </a:avLst>
          </a:prstGeom>
          <a:solidFill>
            <a:srgbClr val="002060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" name="Pie 12"/>
          <p:cNvSpPr/>
          <p:nvPr/>
        </p:nvSpPr>
        <p:spPr>
          <a:xfrm rot="17077179">
            <a:off x="2697163" y="1309688"/>
            <a:ext cx="3578225" cy="3559175"/>
          </a:xfrm>
          <a:prstGeom prst="pie">
            <a:avLst>
              <a:gd name="adj1" fmla="val 20554888"/>
              <a:gd name="adj2" fmla="val 21065737"/>
            </a:avLst>
          </a:prstGeom>
          <a:solidFill>
            <a:schemeClr val="bg2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484438" y="1268413"/>
            <a:ext cx="3816350" cy="3744912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uhaus 93" pitchFamily="82" charset="0"/>
                <a:ea typeface="ＭＳ Ｐゴシック" pitchFamily="34" charset="-128"/>
              </a:defRPr>
            </a:lvl9pPr>
          </a:lstStyle>
          <a:p>
            <a:pPr algn="ctr" eaLnBrk="0" hangingPunct="0">
              <a:defRPr/>
            </a:pPr>
            <a:endParaRPr lang="en-US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08438" y="1484313"/>
            <a:ext cx="766762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latin typeface="+mj-lt"/>
                <a:ea typeface="ＭＳ Ｐゴシック" charset="-128"/>
                <a:cs typeface="+mn-cs"/>
              </a:rPr>
              <a:t>12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34025" y="2909888"/>
            <a:ext cx="766763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latin typeface="+mj-lt"/>
                <a:ea typeface="ＭＳ Ｐゴシック" charset="-128"/>
                <a:cs typeface="+mn-cs"/>
              </a:rPr>
              <a:t>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08438" y="4406900"/>
            <a:ext cx="76676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latin typeface="+mj-lt"/>
                <a:ea typeface="ＭＳ Ｐゴシック" charset="-128"/>
                <a:cs typeface="+mn-cs"/>
              </a:rPr>
              <a:t>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84438" y="2909888"/>
            <a:ext cx="76517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latin typeface="+mj-lt"/>
                <a:ea typeface="ＭＳ Ｐゴシック" charset="-128"/>
                <a:cs typeface="+mn-cs"/>
              </a:rPr>
              <a:t>9</a:t>
            </a:r>
          </a:p>
        </p:txBody>
      </p:sp>
      <p:sp>
        <p:nvSpPr>
          <p:cNvPr id="9" name="Pie 8"/>
          <p:cNvSpPr/>
          <p:nvPr/>
        </p:nvSpPr>
        <p:spPr>
          <a:xfrm rot="17077179">
            <a:off x="2697163" y="1341438"/>
            <a:ext cx="3578225" cy="3559175"/>
          </a:xfrm>
          <a:prstGeom prst="pie">
            <a:avLst>
              <a:gd name="adj1" fmla="val 21186368"/>
              <a:gd name="adj2" fmla="val 3305529"/>
            </a:avLst>
          </a:prstGeom>
          <a:solidFill>
            <a:srgbClr val="D23333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" name="Pie 10"/>
          <p:cNvSpPr/>
          <p:nvPr/>
        </p:nvSpPr>
        <p:spPr>
          <a:xfrm rot="20274563">
            <a:off x="2789238" y="1370013"/>
            <a:ext cx="3360737" cy="3571875"/>
          </a:xfrm>
          <a:prstGeom prst="pie">
            <a:avLst>
              <a:gd name="adj1" fmla="val 303915"/>
              <a:gd name="adj2" fmla="val 3678218"/>
            </a:avLst>
          </a:prstGeom>
          <a:solidFill>
            <a:srgbClr val="0070C0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" name="Pie 11"/>
          <p:cNvSpPr/>
          <p:nvPr/>
        </p:nvSpPr>
        <p:spPr>
          <a:xfrm rot="20844881">
            <a:off x="2681288" y="1389063"/>
            <a:ext cx="3487737" cy="3571875"/>
          </a:xfrm>
          <a:prstGeom prst="pie">
            <a:avLst>
              <a:gd name="adj1" fmla="val 3090594"/>
              <a:gd name="adj2" fmla="val 14886516"/>
            </a:avLst>
          </a:prstGeom>
          <a:solidFill>
            <a:srgbClr val="7030A0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45075" y="444500"/>
            <a:ext cx="4035425" cy="37861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2000" b="1" dirty="0"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Write your conclusion</a:t>
            </a:r>
          </a:p>
          <a:p>
            <a:pPr eaLnBrk="0" hangingPunct="0">
              <a:defRPr/>
            </a:pPr>
            <a:r>
              <a:rPr lang="en-US" sz="2000" b="1" dirty="0"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 (5-10 minutes</a:t>
            </a:r>
            <a:r>
              <a:rPr lang="en-US" sz="2000" b="1" dirty="0"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)</a:t>
            </a:r>
          </a:p>
          <a:p>
            <a:pPr eaLnBrk="0" hangingPunct="0">
              <a:defRPr/>
            </a:pPr>
            <a:endParaRPr lang="en-US" sz="2000" b="1" dirty="0"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  <a:p>
            <a:pPr eaLnBrk="0" hangingPunct="0">
              <a:defRPr/>
            </a:pPr>
            <a:r>
              <a:rPr lang="en-US" sz="2000" dirty="0"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Restate the question you set out to answer; re-iterate your answer to the question – the main point you wanted to make.  </a:t>
            </a:r>
          </a:p>
          <a:p>
            <a:pPr marL="342900" indent="-342900" eaLnBrk="0" hangingPunct="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Explain why this matters:  what are the implications of your point?  </a:t>
            </a:r>
          </a:p>
          <a:p>
            <a:pPr marL="342900" indent="-342900" eaLnBrk="0" hangingPunct="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What might it mean for practice or for theory in your field?</a:t>
            </a:r>
          </a:p>
        </p:txBody>
      </p:sp>
      <p:sp>
        <p:nvSpPr>
          <p:cNvPr id="14" name="Pie 13"/>
          <p:cNvSpPr/>
          <p:nvPr/>
        </p:nvSpPr>
        <p:spPr>
          <a:xfrm rot="14613954">
            <a:off x="2653507" y="1343819"/>
            <a:ext cx="3576637" cy="3559175"/>
          </a:xfrm>
          <a:prstGeom prst="pie">
            <a:avLst>
              <a:gd name="adj1" fmla="val 21186368"/>
              <a:gd name="adj2" fmla="val 1259984"/>
            </a:avLst>
          </a:prstGeom>
          <a:solidFill>
            <a:srgbClr val="002060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15" name="Pie 14"/>
          <p:cNvSpPr/>
          <p:nvPr/>
        </p:nvSpPr>
        <p:spPr>
          <a:xfrm rot="17077179">
            <a:off x="2697163" y="1309688"/>
            <a:ext cx="3578225" cy="3559175"/>
          </a:xfrm>
          <a:prstGeom prst="pie">
            <a:avLst>
              <a:gd name="adj1" fmla="val 20554888"/>
              <a:gd name="adj2" fmla="val 21065737"/>
            </a:avLst>
          </a:prstGeom>
          <a:solidFill>
            <a:schemeClr val="bg2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3175" y="214313"/>
            <a:ext cx="9140825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altLang="en-US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Practice exam skills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85800" y="1484313"/>
            <a:ext cx="7918450" cy="4230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defRPr/>
            </a:pPr>
            <a:endParaRPr lang="en-GB" altLang="en-US" sz="2800" kern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en-GB" altLang="en-US" sz="28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Practice developing and outlining arguments, and writing introductions (the first 20 minutes).</a:t>
            </a:r>
          </a:p>
          <a:p>
            <a:pPr>
              <a:defRPr/>
            </a:pPr>
            <a:r>
              <a:rPr lang="en-GB" altLang="en-US" sz="28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Practice writing full essays (55 minutes).</a:t>
            </a:r>
          </a:p>
          <a:p>
            <a:pPr>
              <a:defRPr/>
            </a:pPr>
            <a:r>
              <a:rPr lang="en-GB" altLang="en-US" sz="28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Practice writing 2 or 3 essays in a row, in 2 or 3 hours AT LEAST ONCE before your exam.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3175" y="214313"/>
            <a:ext cx="9140825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altLang="en-US" b="1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Take advantage of revision support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935038" y="1927225"/>
            <a:ext cx="7885112" cy="3733800"/>
          </a:xfrm>
        </p:spPr>
        <p:txBody>
          <a:bodyPr/>
          <a:lstStyle/>
          <a:p>
            <a:r>
              <a:rPr lang="en-GB" altLang="en-US" sz="2800" smtClean="0">
                <a:latin typeface="Calibri" panose="020F0502020204030204" pitchFamily="34" charset="0"/>
              </a:rPr>
              <a:t>Course revision sessions</a:t>
            </a:r>
            <a:br>
              <a:rPr lang="en-GB" altLang="en-US" sz="2800" smtClean="0">
                <a:latin typeface="Calibri" panose="020F0502020204030204" pitchFamily="34" charset="0"/>
              </a:rPr>
            </a:br>
            <a:r>
              <a:rPr lang="en-GB" altLang="en-US" sz="2800" i="1" smtClean="0">
                <a:latin typeface="Calibri" panose="020F0502020204030204" pitchFamily="34" charset="0"/>
              </a:rPr>
              <a:t>Understand the markers’ perspective, prepare specific questions.</a:t>
            </a:r>
          </a:p>
          <a:p>
            <a:r>
              <a:rPr lang="en-GB" altLang="en-US" sz="2800" smtClean="0">
                <a:latin typeface="Calibri" panose="020F0502020204030204" pitchFamily="34" charset="0"/>
              </a:rPr>
              <a:t>Office hours</a:t>
            </a:r>
            <a:br>
              <a:rPr lang="en-GB" altLang="en-US" sz="2800" smtClean="0">
                <a:latin typeface="Calibri" panose="020F0502020204030204" pitchFamily="34" charset="0"/>
              </a:rPr>
            </a:br>
            <a:r>
              <a:rPr lang="en-GB" altLang="en-US" sz="2800" i="1" smtClean="0">
                <a:latin typeface="Calibri" panose="020F0502020204030204" pitchFamily="34" charset="0"/>
              </a:rPr>
              <a:t>Seek feedback on ideas and essay plans (not on minute details).</a:t>
            </a:r>
          </a:p>
          <a:p>
            <a:r>
              <a:rPr lang="en-GB" altLang="en-US" sz="2800" smtClean="0">
                <a:latin typeface="Calibri" panose="020F0502020204030204" pitchFamily="34" charset="0"/>
              </a:rPr>
              <a:t>Study groups</a:t>
            </a:r>
            <a:br>
              <a:rPr lang="en-GB" altLang="en-US" sz="2800" smtClean="0">
                <a:latin typeface="Calibri" panose="020F0502020204030204" pitchFamily="34" charset="0"/>
              </a:rPr>
            </a:br>
            <a:r>
              <a:rPr lang="en-GB" altLang="en-US" sz="2800" i="1" smtClean="0">
                <a:latin typeface="Calibri" panose="020F0502020204030204" pitchFamily="34" charset="0"/>
              </a:rPr>
              <a:t>Read each other’s essays, try the same questions, discuss and debate approaches.</a:t>
            </a:r>
            <a:endParaRPr lang="en-GB" altLang="en-US" sz="2800" i="1" smtClean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0" y="485775"/>
            <a:ext cx="9144000" cy="1143000"/>
          </a:xfrm>
        </p:spPr>
        <p:txBody>
          <a:bodyPr/>
          <a:lstStyle/>
          <a:p>
            <a:pPr algn="ctr"/>
            <a:r>
              <a:rPr lang="en-GB" altLang="en-US" smtClean="0">
                <a:latin typeface="Calibri" panose="020F0502020204030204" pitchFamily="34" charset="0"/>
              </a:rPr>
              <a:t>other resources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541338" y="2071688"/>
            <a:ext cx="9144000" cy="3733800"/>
          </a:xfrm>
        </p:spPr>
        <p:txBody>
          <a:bodyPr/>
          <a:lstStyle/>
          <a:p>
            <a:r>
              <a:rPr lang="en-GB" altLang="en-US" sz="2600" smtClean="0">
                <a:latin typeface="Calibri" panose="020F0502020204030204" pitchFamily="34" charset="0"/>
              </a:rPr>
              <a:t>one-to-one help with a study adviser, Royal Literary Fellow	</a:t>
            </a:r>
            <a:r>
              <a:rPr lang="en-GB" altLang="en-US" sz="2600" b="1" i="1" smtClean="0">
                <a:solidFill>
                  <a:schemeClr val="tx2"/>
                </a:solidFill>
                <a:latin typeface="Calibri" panose="020F0502020204030204" pitchFamily="34" charset="0"/>
              </a:rPr>
              <a:t>studysupport@lse.ac.uk</a:t>
            </a:r>
          </a:p>
          <a:p>
            <a:r>
              <a:rPr lang="en-GB" altLang="en-US" sz="2600" smtClean="0">
                <a:latin typeface="Calibri" panose="020F0502020204030204" pitchFamily="34" charset="0"/>
              </a:rPr>
              <a:t>TLC podcasts, Episode 11: Preparing and revising for exams	</a:t>
            </a:r>
            <a:r>
              <a:rPr lang="en-GB" altLang="en-US" sz="2600" b="1" i="1" smtClean="0">
                <a:solidFill>
                  <a:schemeClr val="tx2"/>
                </a:solidFill>
                <a:latin typeface="Calibri" panose="020F0502020204030204" pitchFamily="34" charset="0"/>
              </a:rPr>
              <a:t>lse.ac.uk/tlc/podcasts</a:t>
            </a:r>
          </a:p>
          <a:p>
            <a:endParaRPr lang="en-GB" altLang="en-US" sz="2600" b="1" i="1" smtClean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0" y="485775"/>
            <a:ext cx="9144000" cy="1143000"/>
          </a:xfrm>
        </p:spPr>
        <p:txBody>
          <a:bodyPr/>
          <a:lstStyle/>
          <a:p>
            <a:pPr algn="ctr"/>
            <a:r>
              <a:rPr lang="en-GB" altLang="en-US" smtClean="0">
                <a:latin typeface="Calibri" panose="020F0502020204030204" pitchFamily="34" charset="0"/>
              </a:rPr>
              <a:t>exam preparation series, 2016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250825" y="1981200"/>
            <a:ext cx="8893175" cy="3733800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altLang="en-US" sz="2800" smtClean="0">
                <a:latin typeface="Calibri" panose="020F0502020204030204" pitchFamily="34" charset="0"/>
              </a:rPr>
              <a:t>LT8	Planning and preparing for exams: an overview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altLang="en-US" sz="2800" smtClean="0">
                <a:latin typeface="Calibri" panose="020F0502020204030204" pitchFamily="34" charset="0"/>
              </a:rPr>
              <a:t>LT9 	Using past exam papers for revision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altLang="en-US" sz="2800" smtClean="0">
                <a:latin typeface="Calibri" panose="020F0502020204030204" pitchFamily="34" charset="0"/>
              </a:rPr>
              <a:t>LT10	Quantitative exam preparation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altLang="en-US" sz="2800" smtClean="0">
                <a:latin typeface="Calibri" panose="020F0502020204030204" pitchFamily="34" charset="0"/>
              </a:rPr>
              <a:t>ST1	Final preparations and sitting the exam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en-GB" altLang="en-US" sz="2800" smtClean="0">
              <a:latin typeface="Calibri" panose="020F0502020204030204" pitchFamily="34" charset="0"/>
            </a:endParaRPr>
          </a:p>
          <a:p>
            <a:pPr marL="0" indent="0">
              <a:buFont typeface="Wingdings" panose="05000000000000000000" pitchFamily="2" charset="2"/>
              <a:buNone/>
            </a:pPr>
            <a:r>
              <a:rPr lang="en-GB" altLang="en-US" sz="2800" smtClean="0">
                <a:latin typeface="Calibri" panose="020F0502020204030204" pitchFamily="34" charset="0"/>
              </a:rPr>
              <a:t>All of these sessions were recorded.  Slides and video are available on </a:t>
            </a:r>
            <a:r>
              <a:rPr lang="en-GB" altLang="en-US" sz="2800" smtClean="0">
                <a:solidFill>
                  <a:srgbClr val="FF0000"/>
                </a:solidFill>
                <a:latin typeface="Calibri" panose="020F0502020204030204" pitchFamily="34" charset="0"/>
              </a:rPr>
              <a:t>MOODLE &gt; Teaching and Learning Centre &gt; Learning Development &gt; Exams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0" y="485775"/>
            <a:ext cx="9144000" cy="1143000"/>
          </a:xfrm>
        </p:spPr>
        <p:txBody>
          <a:bodyPr/>
          <a:lstStyle/>
          <a:p>
            <a:pPr algn="ctr"/>
            <a:r>
              <a:rPr lang="en-GB" altLang="en-US" smtClean="0">
                <a:latin typeface="Calibri" panose="020F0502020204030204" pitchFamily="34" charset="0"/>
              </a:rPr>
              <a:t>In a nutshell…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49288" y="1557338"/>
            <a:ext cx="7954962" cy="4446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lnSpc>
                <a:spcPct val="90000"/>
              </a:lnSpc>
              <a:defRPr/>
            </a:pPr>
            <a:endParaRPr lang="en-GB" altLang="en-US" sz="2800" kern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defRPr/>
            </a:pPr>
            <a:r>
              <a:rPr lang="en-GB" altLang="en-US" sz="28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Plan your revision time, allot time for each course.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defRPr/>
            </a:pPr>
            <a:r>
              <a:rPr lang="en-GB" altLang="en-US" sz="28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Practice what you will need to do during the exam– </a:t>
            </a:r>
            <a:r>
              <a:rPr lang="en-GB" altLang="en-US" sz="2800" b="1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answer questions </a:t>
            </a:r>
            <a:r>
              <a:rPr lang="en-GB" altLang="en-US" sz="28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or </a:t>
            </a:r>
            <a:r>
              <a:rPr lang="en-GB" altLang="en-US" sz="2800" b="1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solve problems.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defRPr/>
            </a:pPr>
            <a:r>
              <a:rPr lang="en-GB" altLang="en-US" sz="2800" b="1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Practice under exam conditions</a:t>
            </a:r>
            <a:r>
              <a:rPr lang="en-GB" altLang="en-US" sz="28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, with a pen and paper, without notes, in the allotted time. </a:t>
            </a:r>
            <a:endParaRPr lang="en-GB" altLang="en-US" sz="2800" b="1" kern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en-GB" altLang="en-US" sz="28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Read your essays and review your problem sets, identify gaps or weaknesses, upgrade and improve using your notes and course materials. </a:t>
            </a:r>
          </a:p>
          <a:p>
            <a:pPr>
              <a:defRPr/>
            </a:pPr>
            <a:endParaRPr lang="en-GB" altLang="en-US" sz="2800" b="1" kern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defRPr/>
            </a:pPr>
            <a:endParaRPr lang="en-GB" altLang="en-US" sz="2800" kern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defRPr/>
            </a:pPr>
            <a:endParaRPr lang="en-GB" altLang="en-US" sz="2800" kern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AE5E0CCD-6219-4143-9F7A-CBCF838ED54A}" type="slidenum">
              <a:rPr lang="en-GB" altLang="en-US" sz="14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lang="en-GB" altLang="en-US" sz="1400"/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Exam Psychology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700213"/>
            <a:ext cx="7407275" cy="3567112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/>
            <a:r>
              <a:rPr lang="en-GB" altLang="en-US" sz="3000" smtClean="0"/>
              <a:t>Practical techniques for revision and exams</a:t>
            </a:r>
          </a:p>
          <a:p>
            <a:pPr eaLnBrk="1" hangingPunct="1"/>
            <a:r>
              <a:rPr lang="en-GB" altLang="en-US" sz="3000" smtClean="0"/>
              <a:t>Common psychological issues</a:t>
            </a:r>
          </a:p>
          <a:p>
            <a:pPr eaLnBrk="1" hangingPunct="1"/>
            <a:r>
              <a:rPr lang="en-GB" altLang="en-US" sz="3000" smtClean="0"/>
              <a:t>Stress management skills</a:t>
            </a: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990600" y="1676400"/>
            <a:ext cx="7772400" cy="146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GB" altLang="en-US" sz="4400">
              <a:solidFill>
                <a:schemeClr val="tx2"/>
              </a:solidFill>
            </a:endParaRPr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1403350" y="4724400"/>
            <a:ext cx="64008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3000" i="1" dirty="0"/>
              <a:t>Adam </a:t>
            </a:r>
            <a:r>
              <a:rPr lang="en-GB" altLang="en-US" sz="3000" i="1" dirty="0" smtClean="0"/>
              <a:t>Sandelson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3000" i="1" dirty="0" smtClean="0"/>
              <a:t>LSE </a:t>
            </a:r>
            <a:r>
              <a:rPr lang="en-GB" altLang="en-US" sz="3000" i="1" dirty="0"/>
              <a:t>Student Counselling Service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B18D8187-FE30-4B5A-9ED1-C83F1633A87F}" type="slidenum">
              <a:rPr lang="en-GB" altLang="en-US" sz="14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lang="en-GB" altLang="en-US" sz="1400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Part 1</a:t>
            </a:r>
            <a:endParaRPr lang="en-GB" altLang="en-US" b="1" smtClean="0"/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609600" indent="-609600" eaLnBrk="1" hangingPunct="1"/>
            <a:endParaRPr lang="en-GB" altLang="en-US" smtClean="0"/>
          </a:p>
          <a:p>
            <a:pPr marL="609600" indent="-609600" eaLnBrk="1" hangingPunct="1"/>
            <a:endParaRPr lang="en-GB" altLang="en-US" smtClean="0"/>
          </a:p>
          <a:p>
            <a:pPr marL="609600" indent="-6096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Techniques for dealing with revision and exams</a:t>
            </a:r>
          </a:p>
          <a:p>
            <a:pPr marL="609600" indent="-609600"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marL="609600" indent="-609600" eaLnBrk="1" hangingPunct="1">
              <a:buFont typeface="Wingdings" panose="05000000000000000000" pitchFamily="2" charset="2"/>
              <a:buNone/>
            </a:pPr>
            <a:endParaRPr lang="en-GB" altLang="en-US" smtClean="0"/>
          </a:p>
        </p:txBody>
      </p:sp>
      <p:pic>
        <p:nvPicPr>
          <p:cNvPr id="31749" name="Content Placeholder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276475"/>
            <a:ext cx="4395788" cy="293370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D458A3A0-7F9B-4F1D-85CA-6F57FFDF4090}" type="slidenum">
              <a:rPr lang="en-GB" altLang="en-US" sz="14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29</a:t>
            </a:fld>
            <a:endParaRPr lang="en-GB" altLang="en-US" sz="1400"/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Revising well</a:t>
            </a:r>
            <a:endParaRPr lang="en-GB" altLang="en-US" b="1" smtClean="0"/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2017713"/>
            <a:ext cx="5832475" cy="4114800"/>
          </a:xfrm>
        </p:spPr>
        <p:txBody>
          <a:bodyPr/>
          <a:lstStyle/>
          <a:p>
            <a:pPr marL="609600" indent="-609600" eaLnBrk="1" hangingPunct="1"/>
            <a:r>
              <a:rPr lang="en-GB" altLang="en-US" sz="3000" smtClean="0"/>
              <a:t>Don’t compare yourself to others</a:t>
            </a:r>
          </a:p>
          <a:p>
            <a:pPr marL="609600" indent="-609600" eaLnBrk="1" hangingPunct="1"/>
            <a:r>
              <a:rPr lang="en-GB" altLang="en-US" sz="3000" smtClean="0"/>
              <a:t>Work out your own schedule, be flexible if necessary</a:t>
            </a:r>
          </a:p>
          <a:p>
            <a:pPr marL="609600" indent="-609600" eaLnBrk="1" hangingPunct="1"/>
            <a:r>
              <a:rPr lang="en-GB" altLang="en-US" sz="3000" smtClean="0"/>
              <a:t>Explore ways/ places to work</a:t>
            </a:r>
          </a:p>
          <a:p>
            <a:pPr marL="609600" indent="-609600" eaLnBrk="1" hangingPunct="1"/>
            <a:r>
              <a:rPr lang="en-GB" altLang="en-US" sz="3000" smtClean="0"/>
              <a:t>Don’t be obsessive!</a:t>
            </a:r>
          </a:p>
          <a:p>
            <a:pPr marL="609600" indent="-609600" eaLnBrk="1" hangingPunct="1"/>
            <a:r>
              <a:rPr lang="en-GB" altLang="en-US" sz="3000" smtClean="0"/>
              <a:t>Talk to others, ask for help</a:t>
            </a:r>
          </a:p>
        </p:txBody>
      </p:sp>
      <p:sp>
        <p:nvSpPr>
          <p:cNvPr id="3277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endParaRPr lang="en-GB" altLang="en-US" smtClean="0"/>
          </a:p>
          <a:p>
            <a:pPr marL="0" indent="0">
              <a:buFont typeface="Wingdings" panose="05000000000000000000" pitchFamily="2" charset="2"/>
              <a:buNone/>
            </a:pPr>
            <a:endParaRPr lang="en-GB" altLang="en-US" smtClean="0"/>
          </a:p>
        </p:txBody>
      </p:sp>
      <p:pic>
        <p:nvPicPr>
          <p:cNvPr id="32774" name="Picture 2" descr="https://www.lse.ac.uk/intranet/staff/webSupport/images/imageBank/478/Year_11_Summer_School_53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3163" y="1989138"/>
            <a:ext cx="2652712" cy="397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700213"/>
            <a:ext cx="7407275" cy="3567112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endParaRPr lang="en-GB" altLang="en-US" sz="3600" smtClean="0">
              <a:latin typeface="Calibri" panose="020F0502020204030204" pitchFamily="34" charset="0"/>
            </a:endParaRPr>
          </a:p>
          <a:p>
            <a:pPr eaLnBrk="1" hangingPunct="1"/>
            <a:r>
              <a:rPr lang="en-GB" altLang="en-US" sz="3600" smtClean="0">
                <a:latin typeface="Calibri" panose="020F0502020204030204" pitchFamily="34" charset="0"/>
              </a:rPr>
              <a:t>Plan your time</a:t>
            </a:r>
          </a:p>
          <a:p>
            <a:pPr eaLnBrk="1" hangingPunct="1"/>
            <a:r>
              <a:rPr lang="en-GB" altLang="en-US" sz="3600" smtClean="0">
                <a:latin typeface="Calibri" panose="020F0502020204030204" pitchFamily="34" charset="0"/>
              </a:rPr>
              <a:t>Practice exam skills</a:t>
            </a:r>
          </a:p>
          <a:p>
            <a:pPr eaLnBrk="1" hangingPunct="1"/>
            <a:r>
              <a:rPr lang="en-GB" altLang="en-US" sz="3600" smtClean="0">
                <a:latin typeface="Calibri" panose="020F0502020204030204" pitchFamily="34" charset="0"/>
              </a:rPr>
              <a:t>Take advantage of revision support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3175" y="214313"/>
            <a:ext cx="9140825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altLang="en-US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Exam revision: the last few weeks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908175" y="5105400"/>
            <a:ext cx="64008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r" eaLnBrk="1" hangingPunct="1">
              <a:buFont typeface="Wingdings" pitchFamily="2" charset="2"/>
              <a:buNone/>
              <a:defRPr/>
            </a:pPr>
            <a:r>
              <a:rPr lang="en-GB" altLang="en-US" sz="18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Helen Amelia Green</a:t>
            </a:r>
          </a:p>
          <a:p>
            <a:pPr marL="0" indent="0" algn="r" eaLnBrk="1" hangingPunct="1">
              <a:buFont typeface="Wingdings" pitchFamily="2" charset="2"/>
              <a:buNone/>
              <a:defRPr/>
            </a:pPr>
            <a:r>
              <a:rPr lang="en-GB" altLang="en-US" sz="18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Teaching and Learning Centre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CE727C6C-F752-4DDF-9477-DD69E36199E2}" type="slidenum">
              <a:rPr lang="en-GB" altLang="en-US" sz="14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30</a:t>
            </a:fld>
            <a:endParaRPr lang="en-GB" altLang="en-US" sz="1400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Time and Targets</a:t>
            </a:r>
            <a:endParaRPr lang="en-GB" altLang="en-US" b="1" smtClean="0"/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017713"/>
            <a:ext cx="8631238" cy="4114800"/>
          </a:xfrm>
        </p:spPr>
        <p:txBody>
          <a:bodyPr/>
          <a:lstStyle/>
          <a:p>
            <a:pPr marL="609600" indent="-609600" eaLnBrk="1" hangingPunct="1"/>
            <a:r>
              <a:rPr lang="en-GB" altLang="en-US" dirty="0" smtClean="0"/>
              <a:t>Set realistic and achievable goals</a:t>
            </a:r>
          </a:p>
          <a:p>
            <a:pPr marL="609600" indent="-609600" eaLnBrk="1" hangingPunct="1"/>
            <a:r>
              <a:rPr lang="en-GB" altLang="en-US" dirty="0" smtClean="0"/>
              <a:t>Break down huge tasks</a:t>
            </a:r>
          </a:p>
          <a:p>
            <a:pPr marL="609600" indent="-609600" eaLnBrk="1" hangingPunct="1"/>
            <a:r>
              <a:rPr lang="en-GB" altLang="en-US" dirty="0" smtClean="0"/>
              <a:t>Short term targets and longer term strategies</a:t>
            </a:r>
          </a:p>
          <a:p>
            <a:pPr marL="609600" indent="-609600" eaLnBrk="1" hangingPunct="1"/>
            <a:r>
              <a:rPr lang="en-GB" altLang="en-US" dirty="0" smtClean="0"/>
              <a:t>Recognise </a:t>
            </a:r>
            <a:r>
              <a:rPr lang="en-GB" altLang="en-US" dirty="0" smtClean="0"/>
              <a:t>your achievements</a:t>
            </a:r>
            <a:endParaRPr lang="en-GB" alt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21DA37AD-A631-408C-9E48-726FB806059B}" type="slidenum">
              <a:rPr lang="en-GB" altLang="en-US" sz="14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31</a:t>
            </a:fld>
            <a:endParaRPr lang="en-GB" altLang="en-US" sz="1400"/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Focussing on the task</a:t>
            </a:r>
            <a:endParaRPr lang="en-GB" altLang="en-US" b="1" smtClean="0"/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/>
            <a:r>
              <a:rPr lang="en-GB" altLang="en-US" sz="2800" smtClean="0"/>
              <a:t>Concentrate on the task, not the outcome </a:t>
            </a:r>
          </a:p>
          <a:p>
            <a:pPr marL="609600" indent="-609600" eaLnBrk="1" hangingPunct="1"/>
            <a:endParaRPr lang="en-GB" altLang="en-US" sz="2800" smtClean="0"/>
          </a:p>
          <a:p>
            <a:pPr marL="609600" indent="-609600" eaLnBrk="1" hangingPunct="1"/>
            <a:r>
              <a:rPr lang="en-GB" altLang="en-US" sz="2800" smtClean="0"/>
              <a:t>Remember past successes</a:t>
            </a:r>
          </a:p>
          <a:p>
            <a:pPr marL="609600" indent="-609600" eaLnBrk="1" hangingPunct="1"/>
            <a:r>
              <a:rPr lang="en-GB" altLang="en-US" sz="2800" smtClean="0"/>
              <a:t>Recognise you are likely to pass</a:t>
            </a:r>
          </a:p>
          <a:p>
            <a:pPr marL="609600" indent="-609600" eaLnBrk="1" hangingPunct="1"/>
            <a:r>
              <a:rPr lang="en-GB" altLang="en-US" sz="2800" smtClean="0"/>
              <a:t>Be methodical, and allow time for breaks and space to breathe and think</a:t>
            </a:r>
          </a:p>
          <a:p>
            <a:pPr marL="877888" lvl="1" indent="-533400" eaLnBrk="1" hangingPunct="1"/>
            <a:r>
              <a:rPr lang="en-GB" altLang="en-US" sz="2400" smtClean="0"/>
              <a:t>Use mind maps, scribble ideas</a:t>
            </a:r>
          </a:p>
          <a:p>
            <a:pPr marL="877888" lvl="1" indent="-533400" eaLnBrk="1" hangingPunct="1"/>
            <a:r>
              <a:rPr lang="en-GB" altLang="en-US" sz="2400" smtClean="0"/>
              <a:t>Go for a walk, talk out loud</a:t>
            </a:r>
          </a:p>
          <a:p>
            <a:pPr marL="609600" indent="-609600" eaLnBrk="1" hangingPunct="1"/>
            <a:endParaRPr lang="en-GB" altLang="en-US" sz="2800" smtClean="0"/>
          </a:p>
          <a:p>
            <a:pPr marL="609600" indent="-609600" eaLnBrk="1" hangingPunct="1"/>
            <a:endParaRPr lang="en-US" altLang="en-US" sz="28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3E708E74-A848-49B2-AD94-63E4DB31237D}" type="slidenum">
              <a:rPr lang="en-GB" altLang="en-US" sz="14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32</a:t>
            </a:fld>
            <a:endParaRPr lang="en-GB" altLang="en-US" sz="1400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On the day of the exam</a:t>
            </a:r>
            <a:endParaRPr lang="en-GB" altLang="en-US" b="1" smtClean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1989138"/>
            <a:ext cx="6557962" cy="4114800"/>
          </a:xfrm>
        </p:spPr>
        <p:txBody>
          <a:bodyPr/>
          <a:lstStyle/>
          <a:p>
            <a:pPr marL="609600" indent="-609600" eaLnBrk="1" hangingPunct="1"/>
            <a:r>
              <a:rPr lang="en-GB" altLang="en-US" sz="3100" smtClean="0"/>
              <a:t>Don’t cram, sleep</a:t>
            </a:r>
          </a:p>
          <a:p>
            <a:pPr marL="609600" indent="-609600" eaLnBrk="1" hangingPunct="1"/>
            <a:r>
              <a:rPr lang="en-GB" altLang="en-US" sz="3100" smtClean="0"/>
              <a:t>Relax, visualize it being OK</a:t>
            </a:r>
          </a:p>
          <a:p>
            <a:pPr marL="609600" indent="-609600" eaLnBrk="1" hangingPunct="1"/>
            <a:r>
              <a:rPr lang="en-GB" altLang="en-US" sz="3100" smtClean="0"/>
              <a:t>Read the question</a:t>
            </a:r>
          </a:p>
          <a:p>
            <a:pPr marL="609600" indent="-609600" eaLnBrk="1" hangingPunct="1"/>
            <a:r>
              <a:rPr lang="en-GB" altLang="en-US" sz="3100" smtClean="0"/>
              <a:t>Sketch out thoughts, mind map</a:t>
            </a:r>
          </a:p>
          <a:p>
            <a:pPr marL="609600" indent="-609600" eaLnBrk="1" hangingPunct="1"/>
            <a:r>
              <a:rPr lang="en-GB" altLang="en-US" sz="3100" smtClean="0"/>
              <a:t>Plan answers</a:t>
            </a:r>
          </a:p>
          <a:p>
            <a:pPr marL="609600" indent="-609600" eaLnBrk="1" hangingPunct="1"/>
            <a:r>
              <a:rPr lang="en-GB" altLang="en-US" sz="3100" smtClean="0"/>
              <a:t>Keep notes for later questions</a:t>
            </a:r>
          </a:p>
          <a:p>
            <a:pPr marL="609600" indent="-609600" eaLnBrk="1" hangingPunct="1"/>
            <a:r>
              <a:rPr lang="en-GB" altLang="en-US" sz="3100" smtClean="0"/>
              <a:t>After – avoid show-offs</a:t>
            </a:r>
          </a:p>
          <a:p>
            <a:pPr marL="609600" indent="-609600" eaLnBrk="1" hangingPunct="1"/>
            <a:endParaRPr lang="en-GB" altLang="en-US" sz="3100" smtClean="0"/>
          </a:p>
          <a:p>
            <a:pPr marL="609600" indent="-609600" eaLnBrk="1" hangingPunct="1"/>
            <a:endParaRPr lang="en-GB" altLang="en-US" sz="3100" smtClean="0"/>
          </a:p>
          <a:p>
            <a:pPr marL="609600" indent="-609600" eaLnBrk="1" hangingPunct="1"/>
            <a:endParaRPr lang="en-GB" altLang="en-US" sz="31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4B27420E-4D84-432A-BCCF-231C62C6F2C9}" type="slidenum">
              <a:rPr lang="en-GB" altLang="en-US" sz="14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33</a:t>
            </a:fld>
            <a:endParaRPr lang="en-GB" altLang="en-US" sz="1400"/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/>
            </a:r>
            <a:br>
              <a:rPr lang="en-GB" altLang="en-US" smtClean="0"/>
            </a:br>
            <a:r>
              <a:rPr lang="en-GB" altLang="en-US" smtClean="0"/>
              <a:t> Part 2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00113" y="2060575"/>
            <a:ext cx="3810000" cy="41148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GB" altLang="en-US" sz="2400" dirty="0" smtClean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altLang="en-US" dirty="0" smtClean="0"/>
              <a:t>Psychological Issues in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altLang="en-US" dirty="0" smtClean="0"/>
              <a:t>approaching revision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altLang="en-US" dirty="0" smtClean="0"/>
              <a:t>and exams –</a:t>
            </a:r>
            <a:r>
              <a:rPr lang="en-GB" altLang="en-US" sz="2400" dirty="0" smtClean="0"/>
              <a:t> </a:t>
            </a:r>
          </a:p>
          <a:p>
            <a:pPr eaLnBrk="1" hangingPunct="1">
              <a:defRPr/>
            </a:pPr>
            <a:r>
              <a:rPr lang="en-GB" altLang="en-US" sz="2600" dirty="0" smtClean="0"/>
              <a:t>Family Dynamics</a:t>
            </a:r>
          </a:p>
          <a:p>
            <a:pPr eaLnBrk="1" hangingPunct="1">
              <a:defRPr/>
            </a:pPr>
            <a:r>
              <a:rPr lang="en-GB" altLang="en-US" sz="2600" dirty="0" smtClean="0"/>
              <a:t>Procrastination</a:t>
            </a:r>
          </a:p>
          <a:p>
            <a:pPr eaLnBrk="1" hangingPunct="1">
              <a:defRPr/>
            </a:pPr>
            <a:r>
              <a:rPr lang="en-GB" altLang="en-US" sz="2600" dirty="0" smtClean="0"/>
              <a:t>Revision Blocks</a:t>
            </a:r>
          </a:p>
          <a:p>
            <a:pPr eaLnBrk="1" hangingPunct="1">
              <a:defRPr/>
            </a:pPr>
            <a:r>
              <a:rPr lang="en-GB" altLang="en-US" sz="2600" dirty="0" smtClean="0"/>
              <a:t>Perfectionism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endParaRPr lang="en-GB" altLang="en-US" sz="2400" dirty="0" smtClean="0"/>
          </a:p>
        </p:txBody>
      </p:sp>
      <p:pic>
        <p:nvPicPr>
          <p:cNvPr id="36869" name="Picture 7" descr="https://www2.lse.ac.uk/intranet/staff/webSupport/images/imageBank/478/UGP_08_03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32363" y="2636838"/>
            <a:ext cx="4038600" cy="27368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AE2B0127-13E0-428A-8C63-4A9A780DAF74}" type="slidenum">
              <a:rPr lang="en-GB" altLang="en-US" sz="14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34</a:t>
            </a:fld>
            <a:endParaRPr lang="en-GB" altLang="en-US" sz="1400"/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3375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z="4000" b="1" smtClean="0"/>
              <a:t>	Underlying dynamics</a:t>
            </a:r>
            <a:endParaRPr lang="en-GB" altLang="en-US" sz="4000" smtClean="0"/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endParaRPr lang="en-GB" altLang="en-US" sz="3000" dirty="0" smtClean="0"/>
          </a:p>
          <a:p>
            <a:pPr eaLnBrk="1" hangingPunct="1"/>
            <a:r>
              <a:rPr lang="en-GB" altLang="en-US" sz="3000" dirty="0" smtClean="0"/>
              <a:t>The family / historic context for your success, </a:t>
            </a:r>
            <a:r>
              <a:rPr lang="en-GB" altLang="en-US" sz="3000" dirty="0" err="1" smtClean="0"/>
              <a:t>eg</a:t>
            </a:r>
            <a:r>
              <a:rPr lang="en-GB" altLang="en-US" sz="3000" dirty="0" smtClean="0"/>
              <a:t> keeping the family together </a:t>
            </a:r>
          </a:p>
          <a:p>
            <a:pPr eaLnBrk="1" hangingPunct="1"/>
            <a:r>
              <a:rPr lang="en-GB" altLang="en-US" sz="3000" dirty="0" smtClean="0"/>
              <a:t>Trying to please others </a:t>
            </a:r>
          </a:p>
          <a:p>
            <a:pPr eaLnBrk="1" hangingPunct="1"/>
            <a:r>
              <a:rPr lang="en-GB" altLang="en-US" sz="3000" dirty="0" smtClean="0"/>
              <a:t>Wanting to be the best</a:t>
            </a:r>
          </a:p>
          <a:p>
            <a:pPr eaLnBrk="1" hangingPunct="1"/>
            <a:r>
              <a:rPr lang="en-GB" altLang="en-US" sz="3000" dirty="0" smtClean="0"/>
              <a:t>Setting yourself impossible targets</a:t>
            </a:r>
          </a:p>
          <a:p>
            <a:pPr eaLnBrk="1" hangingPunct="1"/>
            <a:r>
              <a:rPr lang="en-GB" altLang="en-US" sz="3000" dirty="0" smtClean="0"/>
              <a:t>Repeating past anxiety, </a:t>
            </a:r>
            <a:r>
              <a:rPr lang="en-GB" altLang="en-US" sz="3000" dirty="0" smtClean="0"/>
              <a:t>fear of failure</a:t>
            </a:r>
            <a:endParaRPr lang="en-GB" altLang="en-US" sz="3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2DA739B7-0382-4D26-98A5-88E140D60083}" type="slidenum">
              <a:rPr lang="en-GB" altLang="en-US" sz="14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35</a:t>
            </a:fld>
            <a:endParaRPr lang="en-GB" altLang="en-US" sz="1400"/>
          </a:p>
        </p:txBody>
      </p:sp>
      <p:sp>
        <p:nvSpPr>
          <p:cNvPr id="103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214313"/>
            <a:ext cx="8243887" cy="1462087"/>
          </a:xfrm>
        </p:spPr>
        <p:txBody>
          <a:bodyPr/>
          <a:lstStyle/>
          <a:p>
            <a:pPr eaLnBrk="1" hangingPunct="1"/>
            <a:r>
              <a:rPr lang="en-GB" altLang="en-US" smtClean="0"/>
              <a:t>Dynamics of study, work, life ... </a:t>
            </a:r>
          </a:p>
        </p:txBody>
      </p:sp>
      <p:graphicFrame>
        <p:nvGraphicFramePr>
          <p:cNvPr id="2" name="Diagram 1"/>
          <p:cNvGraphicFramePr/>
          <p:nvPr/>
        </p:nvGraphicFramePr>
        <p:xfrm>
          <a:off x="-1476375" y="1844675"/>
          <a:ext cx="7772400" cy="4105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36" name="Picture 11"/>
          <p:cNvPicPr>
            <a:picLocks noChangeAspect="1" noChangeArrowheads="1"/>
          </p:cNvPicPr>
          <p:nvPr>
            <p:ph type="body" idx="4294967295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40350" y="2828925"/>
            <a:ext cx="3511550" cy="2339975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4BE3AF52-A95D-481F-ABC2-35EC84081464}" type="slidenum">
              <a:rPr lang="en-GB" altLang="en-US" sz="14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36</a:t>
            </a:fld>
            <a:endParaRPr lang="en-GB" altLang="en-US" sz="1400"/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Why do </a:t>
            </a:r>
            <a:r>
              <a:rPr lang="en-GB" altLang="en-US" dirty="0" smtClean="0"/>
              <a:t>you procrastinate</a:t>
            </a:r>
            <a:r>
              <a:rPr lang="en-GB" altLang="en-US" dirty="0" smtClean="0"/>
              <a:t>? 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2017713"/>
            <a:ext cx="4524375" cy="4114800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</a:pPr>
            <a:endParaRPr lang="en-GB" altLang="en-US" sz="2400" dirty="0" smtClean="0"/>
          </a:p>
          <a:p>
            <a:pPr lvl="1" eaLnBrk="1" hangingPunct="1">
              <a:lnSpc>
                <a:spcPct val="90000"/>
              </a:lnSpc>
            </a:pPr>
            <a:r>
              <a:rPr lang="en-GB" altLang="en-US" sz="2400" dirty="0" smtClean="0"/>
              <a:t>time management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z="2400" dirty="0" smtClean="0"/>
              <a:t>inability to </a:t>
            </a:r>
            <a:r>
              <a:rPr lang="en-GB" altLang="en-US" sz="2400" dirty="0" smtClean="0"/>
              <a:t>prioritise</a:t>
            </a:r>
            <a:endParaRPr lang="en-GB" altLang="en-US" sz="2400" dirty="0" smtClean="0"/>
          </a:p>
          <a:p>
            <a:pPr lvl="1" eaLnBrk="1" hangingPunct="1">
              <a:lnSpc>
                <a:spcPct val="90000"/>
              </a:lnSpc>
            </a:pPr>
            <a:r>
              <a:rPr lang="en-GB" altLang="en-US" sz="2400" dirty="0" smtClean="0"/>
              <a:t>anxiety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z="2400" dirty="0" smtClean="0"/>
              <a:t>boredom </a:t>
            </a:r>
            <a:endParaRPr lang="en-GB" altLang="en-US" sz="2400" dirty="0" smtClean="0"/>
          </a:p>
          <a:p>
            <a:pPr lvl="1" eaLnBrk="1" hangingPunct="1">
              <a:lnSpc>
                <a:spcPct val="90000"/>
              </a:lnSpc>
            </a:pPr>
            <a:r>
              <a:rPr lang="en-GB" altLang="en-US" sz="2400" dirty="0" smtClean="0"/>
              <a:t>fear of </a:t>
            </a:r>
            <a:r>
              <a:rPr lang="en-GB" altLang="en-US" sz="2400" dirty="0" smtClean="0"/>
              <a:t>failure</a:t>
            </a:r>
            <a:endParaRPr lang="en-GB" altLang="en-US" sz="2400" dirty="0" smtClean="0"/>
          </a:p>
          <a:p>
            <a:pPr lvl="1" eaLnBrk="1" hangingPunct="1">
              <a:lnSpc>
                <a:spcPct val="90000"/>
              </a:lnSpc>
            </a:pPr>
            <a:r>
              <a:rPr lang="en-GB" altLang="en-US" sz="2400" dirty="0" smtClean="0"/>
              <a:t>perfectionism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z="2400" dirty="0" smtClean="0"/>
              <a:t>all-or-nothing thinking 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defRPr/>
            </a:pPr>
            <a:endParaRPr lang="en-GB" dirty="0" smtClean="0"/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GB" dirty="0"/>
          </a:p>
        </p:txBody>
      </p:sp>
      <p:pic>
        <p:nvPicPr>
          <p:cNvPr id="38918" name="Picture 5" descr="j042218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388" y="2349500"/>
            <a:ext cx="3814762" cy="308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CB7578F-82CE-4E5F-A764-9EC3856DBEAF}" type="slidenum">
              <a:rPr lang="en-GB" altLang="en-US" sz="14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37</a:t>
            </a:fld>
            <a:endParaRPr lang="en-GB" altLang="en-US" sz="140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3375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GB" altLang="en-US" sz="4000" smtClean="0"/>
              <a:t/>
            </a:r>
            <a:br>
              <a:rPr lang="en-GB" altLang="en-US" sz="4000" smtClean="0"/>
            </a:br>
            <a:r>
              <a:rPr lang="en-GB" altLang="en-US" sz="4000" smtClean="0"/>
              <a:t>	 Overcoming revision blocks</a:t>
            </a:r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z="2800" dirty="0" smtClean="0"/>
              <a:t>Stop new reading if this is avoidance</a:t>
            </a:r>
          </a:p>
          <a:p>
            <a:pPr marL="669925" lvl="1" indent="-325438" eaLnBrk="1" hangingPunct="1"/>
            <a:r>
              <a:rPr lang="en-GB" altLang="en-US" sz="2400" dirty="0" smtClean="0"/>
              <a:t>make notes, summarize ideas, list key quotes… </a:t>
            </a:r>
          </a:p>
          <a:p>
            <a:pPr eaLnBrk="1" hangingPunct="1"/>
            <a:r>
              <a:rPr lang="en-GB" altLang="en-US" sz="2800" dirty="0" smtClean="0"/>
              <a:t>Practice questions</a:t>
            </a:r>
          </a:p>
          <a:p>
            <a:pPr eaLnBrk="1" hangingPunct="1"/>
            <a:r>
              <a:rPr lang="en-GB" altLang="en-US" sz="2800" dirty="0" smtClean="0"/>
              <a:t>Practice drafting bullet points </a:t>
            </a:r>
            <a:r>
              <a:rPr lang="en-GB" altLang="en-US" sz="2800" dirty="0" smtClean="0"/>
              <a:t/>
            </a:r>
            <a:br>
              <a:rPr lang="en-GB" altLang="en-US" sz="2800" dirty="0" smtClean="0"/>
            </a:br>
            <a:endParaRPr lang="en-GB" altLang="en-US" sz="2800" dirty="0" smtClean="0"/>
          </a:p>
          <a:p>
            <a:pPr eaLnBrk="1" hangingPunct="1"/>
            <a:r>
              <a:rPr lang="en-GB" altLang="en-US" sz="2800" dirty="0" smtClean="0"/>
              <a:t>Take </a:t>
            </a:r>
            <a:r>
              <a:rPr lang="en-GB" altLang="en-US" sz="2800" dirty="0" smtClean="0"/>
              <a:t>a break/sleep on it/talk to someone</a:t>
            </a:r>
          </a:p>
          <a:p>
            <a:pPr eaLnBrk="1" hangingPunct="1"/>
            <a:r>
              <a:rPr lang="en-GB" altLang="en-US" sz="2800" dirty="0" smtClean="0"/>
              <a:t>Talk to your mobile!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7C7C0C60-7B5E-487F-8084-0CEDC18F5339}" type="slidenum">
              <a:rPr lang="en-GB" altLang="en-US" sz="14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38</a:t>
            </a:fld>
            <a:endParaRPr lang="en-GB" altLang="en-US" sz="140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3375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GB" altLang="en-US" sz="4000" b="1" smtClean="0"/>
              <a:t/>
            </a:r>
            <a:br>
              <a:rPr lang="en-GB" altLang="en-US" sz="4000" b="1" smtClean="0"/>
            </a:br>
            <a:r>
              <a:rPr lang="en-GB" altLang="en-US" sz="4000" b="1" smtClean="0"/>
              <a:t>	Challenge perfectionism</a:t>
            </a:r>
            <a:endParaRPr lang="en-GB" altLang="en-US" sz="4000" smtClean="0"/>
          </a:p>
        </p:txBody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800" dirty="0" smtClean="0"/>
              <a:t>Perfectionism can reduce achievement.</a:t>
            </a:r>
            <a:r>
              <a:rPr lang="en-US" altLang="en-US" sz="2500" dirty="0" smtClean="0"/>
              <a:t> </a:t>
            </a:r>
          </a:p>
          <a:p>
            <a:pPr eaLnBrk="1" hangingPunct="1"/>
            <a:r>
              <a:rPr lang="en-US" altLang="en-US" sz="2800" dirty="0" smtClean="0"/>
              <a:t>Experiment with your standards for success</a:t>
            </a:r>
          </a:p>
          <a:p>
            <a:pPr marL="669925" lvl="1" indent="-325438" eaLnBrk="1" hangingPunct="1"/>
            <a:r>
              <a:rPr lang="en-US" altLang="en-US" sz="2400" dirty="0" smtClean="0"/>
              <a:t>try for 80% or even 60% </a:t>
            </a:r>
          </a:p>
          <a:p>
            <a:pPr eaLnBrk="1" hangingPunct="1"/>
            <a:r>
              <a:rPr lang="en-US" altLang="en-US" sz="2800" dirty="0" smtClean="0"/>
              <a:t>Focus on the </a:t>
            </a:r>
            <a:r>
              <a:rPr lang="en-US" altLang="en-US" sz="2800" i="1" dirty="0" smtClean="0"/>
              <a:t>process</a:t>
            </a:r>
            <a:r>
              <a:rPr lang="en-US" altLang="en-US" sz="2800" dirty="0" smtClean="0"/>
              <a:t> </a:t>
            </a:r>
            <a:r>
              <a:rPr lang="en-US" altLang="en-US" sz="2800" dirty="0" smtClean="0"/>
              <a:t>not </a:t>
            </a:r>
            <a:r>
              <a:rPr lang="en-US" altLang="en-US" sz="2800" dirty="0" smtClean="0"/>
              <a:t>just the end result</a:t>
            </a:r>
          </a:p>
          <a:p>
            <a:pPr marL="669925" lvl="1" indent="-325438" eaLnBrk="1" hangingPunct="1"/>
            <a:r>
              <a:rPr lang="en-US" altLang="en-US" sz="2400" dirty="0" smtClean="0"/>
              <a:t>evaluate success in terms of what you accomplished and whether you enjoyed the task</a:t>
            </a:r>
          </a:p>
          <a:p>
            <a:pPr eaLnBrk="1" hangingPunct="1"/>
            <a:r>
              <a:rPr lang="en-GB" altLang="en-US" sz="2800" dirty="0" smtClean="0"/>
              <a:t>Challenge ‘all or nothing’ thinking</a:t>
            </a:r>
          </a:p>
          <a:p>
            <a:pPr eaLnBrk="1" hangingPunct="1"/>
            <a:endParaRPr lang="en-GB" altLang="en-US" sz="2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C16CFE37-527F-4424-B339-025E2FC9A1F9}" type="slidenum">
              <a:rPr lang="en-GB" altLang="en-US" sz="14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39</a:t>
            </a:fld>
            <a:endParaRPr lang="en-GB" altLang="en-US" sz="1400"/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/>
            </a:r>
            <a:br>
              <a:rPr lang="en-GB" altLang="en-US" smtClean="0"/>
            </a:br>
            <a:r>
              <a:rPr lang="en-GB" altLang="en-US" smtClean="0"/>
              <a:t> Part 3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609600" indent="-609600">
              <a:defRPr/>
            </a:pPr>
            <a:endParaRPr lang="en-GB" altLang="en-US" sz="2400" dirty="0" smtClean="0"/>
          </a:p>
          <a:p>
            <a:pPr marL="609600" indent="-609600">
              <a:buFont typeface="Wingdings" panose="05000000000000000000" pitchFamily="2" charset="2"/>
              <a:buNone/>
              <a:defRPr/>
            </a:pPr>
            <a:r>
              <a:rPr lang="en-GB" altLang="en-US" sz="2400" dirty="0" smtClean="0"/>
              <a:t>	</a:t>
            </a:r>
          </a:p>
          <a:p>
            <a:pPr marL="609600" indent="-609600">
              <a:defRPr/>
            </a:pPr>
            <a:endParaRPr lang="en-GB" altLang="en-US" sz="2400" dirty="0" smtClean="0"/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GB" altLang="en-US" sz="2400" dirty="0" smtClean="0"/>
              <a:t>Stress Management Skills</a:t>
            </a:r>
          </a:p>
          <a:p>
            <a:pPr marL="609600" indent="-609600">
              <a:buFont typeface="Wingdings" panose="05000000000000000000" pitchFamily="2" charset="2"/>
              <a:buNone/>
              <a:defRPr/>
            </a:pPr>
            <a:endParaRPr lang="en-GB" altLang="en-US" sz="2400" dirty="0" smtClean="0"/>
          </a:p>
        </p:txBody>
      </p:sp>
      <p:sp>
        <p:nvSpPr>
          <p:cNvPr id="41989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endParaRPr lang="en-GB" altLang="en-US" smtClean="0"/>
          </a:p>
          <a:p>
            <a:pPr marL="0" indent="0">
              <a:buFont typeface="Wingdings" panose="05000000000000000000" pitchFamily="2" charset="2"/>
              <a:buNone/>
            </a:pPr>
            <a:endParaRPr lang="en-GB" altLang="en-US" smtClean="0"/>
          </a:p>
        </p:txBody>
      </p:sp>
      <p:pic>
        <p:nvPicPr>
          <p:cNvPr id="41990" name="Picture 5" descr="j042238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1773238"/>
            <a:ext cx="2854325" cy="424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2022475"/>
            <a:ext cx="7407275" cy="3567113"/>
          </a:xfrm>
        </p:spPr>
        <p:txBody>
          <a:bodyPr/>
          <a:lstStyle/>
          <a:p>
            <a:pPr eaLnBrk="1" hangingPunct="1">
              <a:defRPr/>
            </a:pPr>
            <a:r>
              <a:rPr lang="en-GB" altLang="en-US" sz="3000" dirty="0" smtClean="0">
                <a:latin typeface="Calibri" panose="020F0502020204030204" pitchFamily="34" charset="0"/>
                <a:cs typeface="Calibri" panose="020F0502020204030204" pitchFamily="34" charset="0"/>
              </a:rPr>
              <a:t>Consider the exams you have, the number of days until your exams, then plan for a number of revision sessions per exam. </a:t>
            </a:r>
          </a:p>
          <a:p>
            <a:pPr eaLnBrk="1" hangingPunct="1">
              <a:defRPr/>
            </a:pPr>
            <a:r>
              <a:rPr lang="en-GB" altLang="en-US" sz="3000" dirty="0" smtClean="0">
                <a:latin typeface="Calibri" panose="020F0502020204030204" pitchFamily="34" charset="0"/>
                <a:cs typeface="Calibri" panose="020F0502020204030204" pitchFamily="34" charset="0"/>
              </a:rPr>
              <a:t>Figure out what works for you.  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GB" altLang="en-US" sz="30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e.g. 1.5 hours x 4 or 5; 3 hours x 3  </a:t>
            </a:r>
          </a:p>
          <a:p>
            <a:pPr eaLnBrk="1" hangingPunct="1">
              <a:defRPr/>
            </a:pPr>
            <a:r>
              <a:rPr lang="en-GB" altLang="en-US" sz="3000" dirty="0" smtClean="0">
                <a:latin typeface="Calibri" panose="020F0502020204030204" pitchFamily="34" charset="0"/>
                <a:cs typeface="Calibri" panose="020F0502020204030204" pitchFamily="34" charset="0"/>
              </a:rPr>
              <a:t>Work regularly, but take breaks / weekends.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endParaRPr lang="en-GB" altLang="en-US" sz="3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3175" y="214313"/>
            <a:ext cx="9140825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altLang="en-US" b="1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Plan your time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1E1D7A15-60D4-43F7-B236-5E88463598AB}" type="slidenum">
              <a:rPr lang="en-GB" altLang="en-US" sz="14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40</a:t>
            </a:fld>
            <a:endParaRPr lang="en-GB" altLang="en-US" sz="1400"/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Stress Management Skills</a:t>
            </a:r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z="2800" smtClean="0"/>
              <a:t>Regularly switch off - physical activity</a:t>
            </a:r>
          </a:p>
          <a:p>
            <a:pPr eaLnBrk="1" hangingPunct="1"/>
            <a:r>
              <a:rPr lang="en-GB" altLang="en-US" sz="2800" smtClean="0"/>
              <a:t>Good self care – sleep, diet, caffeine, alcohol </a:t>
            </a:r>
          </a:p>
          <a:p>
            <a:pPr eaLnBrk="1" hangingPunct="1"/>
            <a:r>
              <a:rPr lang="en-GB" altLang="en-US" sz="2800" smtClean="0"/>
              <a:t>Allow yourself time off without guilt</a:t>
            </a:r>
          </a:p>
          <a:p>
            <a:pPr eaLnBrk="1" hangingPunct="1"/>
            <a:r>
              <a:rPr lang="en-GB" altLang="en-US" sz="2800" smtClean="0"/>
              <a:t>Challenge negative thoughts - are they realistic?</a:t>
            </a:r>
          </a:p>
        </p:txBody>
      </p:sp>
      <p:pic>
        <p:nvPicPr>
          <p:cNvPr id="43013" name="Picture 7" descr="https://www.lse.ac.uk/intranet/staff/webSupport/images/imageBank/478/Library_Beanbags_68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4221163"/>
            <a:ext cx="3671887" cy="245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C9FD6CB4-ADA3-41E9-B04E-04D07295092F}" type="slidenum">
              <a:rPr lang="en-GB" altLang="en-US" sz="14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41</a:t>
            </a:fld>
            <a:endParaRPr lang="en-GB" altLang="en-US" sz="1400"/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Thinking errors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1700213"/>
            <a:ext cx="4537075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en-GB" altLang="en-US" sz="2400" dirty="0" smtClean="0"/>
          </a:p>
          <a:p>
            <a:pPr marL="457200" indent="-457200" eaLnBrk="1" hangingPunct="1">
              <a:lnSpc>
                <a:spcPct val="80000"/>
              </a:lnSpc>
              <a:buFont typeface="+mj-lt"/>
              <a:buAutoNum type="arabicPeriod"/>
              <a:defRPr/>
            </a:pPr>
            <a:r>
              <a:rPr lang="en-GB" altLang="en-US" sz="2400" dirty="0" smtClean="0"/>
              <a:t>All or nothing thinking </a:t>
            </a:r>
            <a:br>
              <a:rPr lang="en-GB" altLang="en-US" sz="2400" dirty="0" smtClean="0"/>
            </a:br>
            <a:endParaRPr lang="en-GB" altLang="en-US" sz="2400" dirty="0" smtClean="0"/>
          </a:p>
          <a:p>
            <a:pPr marL="457200" indent="-457200" eaLnBrk="1" hangingPunct="1">
              <a:lnSpc>
                <a:spcPct val="80000"/>
              </a:lnSpc>
              <a:buFont typeface="+mj-lt"/>
              <a:buAutoNum type="arabicPeriod"/>
              <a:defRPr/>
            </a:pPr>
            <a:r>
              <a:rPr lang="en-GB" altLang="en-US" sz="2400" dirty="0" smtClean="0"/>
              <a:t>Discounting the positive</a:t>
            </a:r>
            <a:br>
              <a:rPr lang="en-GB" altLang="en-US" sz="2400" dirty="0" smtClean="0"/>
            </a:br>
            <a:endParaRPr lang="en-GB" altLang="en-US" sz="2400" dirty="0" smtClean="0"/>
          </a:p>
          <a:p>
            <a:pPr marL="457200" indent="-457200" eaLnBrk="1" hangingPunct="1">
              <a:lnSpc>
                <a:spcPct val="80000"/>
              </a:lnSpc>
              <a:buFont typeface="+mj-lt"/>
              <a:buAutoNum type="arabicPeriod"/>
              <a:defRPr/>
            </a:pPr>
            <a:r>
              <a:rPr lang="en-GB" altLang="en-US" sz="2400" dirty="0" smtClean="0"/>
              <a:t>Emotional Reasoning</a:t>
            </a:r>
          </a:p>
          <a:p>
            <a:pPr marL="400050" lvl="1" indent="0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n-GB" altLang="en-US" i="1" dirty="0" smtClean="0"/>
              <a:t> If I feel it then it must be true</a:t>
            </a:r>
            <a:br>
              <a:rPr lang="en-GB" altLang="en-US" i="1" dirty="0" smtClean="0"/>
            </a:br>
            <a:endParaRPr lang="en-GB" altLang="en-US" dirty="0" smtClean="0"/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  <a:defRPr/>
            </a:pPr>
            <a:r>
              <a:rPr lang="en-GB" altLang="en-US" sz="2400" dirty="0" smtClean="0"/>
              <a:t>Overgeneralizing - especially from a past bad experience</a:t>
            </a:r>
            <a:endParaRPr lang="en-GB" altLang="en-US" dirty="0" smtClean="0"/>
          </a:p>
        </p:txBody>
      </p:sp>
      <p:pic>
        <p:nvPicPr>
          <p:cNvPr id="45061" name="Picture 6" descr="https://www2.lse.ac.uk/intranet/staff/webSupport/images/imageBank/478/BLPES_1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1916113"/>
            <a:ext cx="2951163" cy="443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r>
              <a:rPr lang="en-GB" altLang="en-US" smtClean="0"/>
              <a:t>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A654BBD-413E-4E9C-B40C-5DAA986D85A4}" type="slidenum">
              <a:rPr lang="en-GB" altLang="en-US" sz="14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42</a:t>
            </a:fld>
            <a:endParaRPr lang="en-GB" altLang="en-US" sz="1400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LSE Student Counselling Service</a:t>
            </a:r>
          </a:p>
        </p:txBody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endParaRPr lang="en-GB" altLang="en-US" sz="2800" smtClean="0"/>
          </a:p>
          <a:p>
            <a:pPr eaLnBrk="1" hangingPunct="1">
              <a:lnSpc>
                <a:spcPct val="80000"/>
              </a:lnSpc>
            </a:pPr>
            <a:r>
              <a:rPr lang="en-GB" altLang="en-US" sz="2800" smtClean="0"/>
              <a:t>Free and confidential 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800" smtClean="0"/>
              <a:t>Short term counselling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800" smtClean="0"/>
              <a:t>Appointments need to be booked in advance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800" smtClean="0"/>
              <a:t>Drop in sessions – each day at 3.00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800" smtClean="0"/>
              <a:t>Relaxation MP3’s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800" smtClean="0"/>
              <a:t>Links to self help resources on a wide range of student issues, including study – related and personal difficulties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Content Placeholder 2"/>
          <p:cNvSpPr>
            <a:spLocks noGrp="1"/>
          </p:cNvSpPr>
          <p:nvPr>
            <p:ph idx="1"/>
          </p:nvPr>
        </p:nvSpPr>
        <p:spPr>
          <a:xfrm>
            <a:off x="827088" y="2017713"/>
            <a:ext cx="7772400" cy="4114800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Four exams, three in one week (8-18 June)</a:t>
            </a:r>
          </a:p>
          <a:p>
            <a:pPr>
              <a:defRPr/>
            </a:pPr>
            <a:r>
              <a:rPr lang="en-US" alt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Three half-unit courses, one full unit course</a:t>
            </a:r>
          </a:p>
          <a:p>
            <a:pPr>
              <a:defRPr/>
            </a:pPr>
            <a:r>
              <a:rPr lang="en-US" alt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Three “sessions” per day, from 12 May</a:t>
            </a:r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r>
              <a:rPr lang="en-US" alt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   SO468</a:t>
            </a:r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r>
              <a:rPr lang="en-US" alt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   LL4BB</a:t>
            </a:r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r>
              <a:rPr lang="en-US" alt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   GV4A5</a:t>
            </a:r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r>
              <a:rPr lang="en-US" alt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   HY436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alt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3175" y="214313"/>
            <a:ext cx="9140825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GB" altLang="en-US" kern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Arc 8"/>
          <p:cNvSpPr/>
          <p:nvPr/>
        </p:nvSpPr>
        <p:spPr bwMode="auto">
          <a:xfrm>
            <a:off x="900113" y="4400550"/>
            <a:ext cx="1639887" cy="454025"/>
          </a:xfrm>
          <a:prstGeom prst="arc">
            <a:avLst/>
          </a:prstGeom>
          <a:solidFill>
            <a:srgbClr val="00B05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eaLnBrk="0" hangingPunct="0">
              <a:defRPr/>
            </a:pPr>
            <a:endParaRPr lang="en-US">
              <a:latin typeface="Bauhaus 93" charset="0"/>
              <a:ea typeface="ＭＳ Ｐゴシック" charset="-128"/>
              <a:cs typeface="+mn-cs"/>
            </a:endParaRPr>
          </a:p>
        </p:txBody>
      </p:sp>
      <p:sp>
        <p:nvSpPr>
          <p:cNvPr id="10" name="Arc 9"/>
          <p:cNvSpPr/>
          <p:nvPr/>
        </p:nvSpPr>
        <p:spPr bwMode="auto">
          <a:xfrm>
            <a:off x="900113" y="3897313"/>
            <a:ext cx="1639887" cy="454025"/>
          </a:xfrm>
          <a:prstGeom prst="arc">
            <a:avLst/>
          </a:prstGeom>
          <a:solidFill>
            <a:srgbClr val="FFFF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eaLnBrk="0" hangingPunct="0">
              <a:defRPr/>
            </a:pPr>
            <a:endParaRPr lang="en-US">
              <a:latin typeface="Bauhaus 93" charset="0"/>
              <a:ea typeface="ＭＳ Ｐゴシック" charset="-128"/>
              <a:cs typeface="+mn-cs"/>
            </a:endParaRPr>
          </a:p>
        </p:txBody>
      </p:sp>
      <p:sp>
        <p:nvSpPr>
          <p:cNvPr id="11" name="Arc 10"/>
          <p:cNvSpPr/>
          <p:nvPr/>
        </p:nvSpPr>
        <p:spPr bwMode="auto">
          <a:xfrm>
            <a:off x="971550" y="4905375"/>
            <a:ext cx="1639888" cy="454025"/>
          </a:xfrm>
          <a:prstGeom prst="arc">
            <a:avLst/>
          </a:prstGeom>
          <a:solidFill>
            <a:srgbClr val="00B0F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eaLnBrk="0" hangingPunct="0">
              <a:defRPr/>
            </a:pPr>
            <a:endParaRPr lang="en-US">
              <a:latin typeface="Bauhaus 93" charset="0"/>
              <a:ea typeface="ＭＳ Ｐゴシック" charset="-128"/>
              <a:cs typeface="+mn-cs"/>
            </a:endParaRPr>
          </a:p>
        </p:txBody>
      </p:sp>
      <p:sp>
        <p:nvSpPr>
          <p:cNvPr id="12" name="Arc 11"/>
          <p:cNvSpPr/>
          <p:nvPr/>
        </p:nvSpPr>
        <p:spPr bwMode="auto">
          <a:xfrm>
            <a:off x="917575" y="5408613"/>
            <a:ext cx="1638300" cy="454025"/>
          </a:xfrm>
          <a:prstGeom prst="arc">
            <a:avLst/>
          </a:prstGeom>
          <a:solidFill>
            <a:srgbClr val="E648BC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eaLnBrk="0" hangingPunct="0">
              <a:defRPr/>
            </a:pPr>
            <a:endParaRPr lang="en-US">
              <a:latin typeface="Bauhaus 93" charset="0"/>
              <a:ea typeface="ＭＳ Ｐゴシック" charset="-128"/>
              <a:cs typeface="+mn-cs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155575" y="366713"/>
            <a:ext cx="9140825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altLang="en-US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An example…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88" y="106363"/>
            <a:ext cx="8531225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53975"/>
            <a:ext cx="8424862" cy="704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Content Placeholder 2"/>
          <p:cNvSpPr>
            <a:spLocks noGrp="1"/>
          </p:cNvSpPr>
          <p:nvPr>
            <p:ph idx="1"/>
          </p:nvPr>
        </p:nvSpPr>
        <p:spPr>
          <a:xfrm>
            <a:off x="827088" y="1258888"/>
            <a:ext cx="7772400" cy="4114800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Find the rhythm that works best for you.</a:t>
            </a:r>
          </a:p>
          <a:p>
            <a:pPr>
              <a:defRPr/>
            </a:pPr>
            <a:r>
              <a:rPr lang="en-US" alt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Vary each day’s work.</a:t>
            </a:r>
          </a:p>
          <a:p>
            <a:pPr>
              <a:defRPr/>
            </a:pPr>
            <a:r>
              <a:rPr lang="en-US" alt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Take breaks.</a:t>
            </a:r>
          </a:p>
          <a:p>
            <a:pPr>
              <a:defRPr/>
            </a:pPr>
            <a:r>
              <a:rPr lang="en-US" alt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Allot revision time for each exam.</a:t>
            </a:r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r>
              <a:rPr lang="en-US" alt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23 sessions for SO468</a:t>
            </a:r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r>
              <a:rPr lang="en-US" alt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19 sessions for LL4BB</a:t>
            </a:r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r>
              <a:rPr lang="en-US" alt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20 sessions for GV4A5</a:t>
            </a:r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r>
              <a:rPr lang="en-US" alt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19 sessions for HY436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alt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Arc 1"/>
          <p:cNvSpPr/>
          <p:nvPr/>
        </p:nvSpPr>
        <p:spPr bwMode="auto">
          <a:xfrm>
            <a:off x="3203575" y="4271963"/>
            <a:ext cx="1639888" cy="454025"/>
          </a:xfrm>
          <a:prstGeom prst="arc">
            <a:avLst/>
          </a:prstGeom>
          <a:solidFill>
            <a:srgbClr val="00B05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eaLnBrk="0" hangingPunct="0">
              <a:defRPr/>
            </a:pPr>
            <a:endParaRPr lang="en-US">
              <a:latin typeface="Bauhaus 93" charset="0"/>
              <a:ea typeface="ＭＳ Ｐゴシック" charset="-128"/>
              <a:cs typeface="+mn-cs"/>
            </a:endParaRPr>
          </a:p>
        </p:txBody>
      </p:sp>
      <p:sp>
        <p:nvSpPr>
          <p:cNvPr id="5" name="Arc 4"/>
          <p:cNvSpPr/>
          <p:nvPr/>
        </p:nvSpPr>
        <p:spPr bwMode="auto">
          <a:xfrm>
            <a:off x="3203575" y="3768725"/>
            <a:ext cx="1639888" cy="452438"/>
          </a:xfrm>
          <a:prstGeom prst="arc">
            <a:avLst/>
          </a:prstGeom>
          <a:solidFill>
            <a:srgbClr val="FFFF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eaLnBrk="0" hangingPunct="0">
              <a:defRPr/>
            </a:pPr>
            <a:endParaRPr lang="en-US">
              <a:latin typeface="Bauhaus 93" charset="0"/>
              <a:ea typeface="ＭＳ Ｐゴシック" charset="-128"/>
              <a:cs typeface="+mn-cs"/>
            </a:endParaRPr>
          </a:p>
        </p:txBody>
      </p:sp>
      <p:sp>
        <p:nvSpPr>
          <p:cNvPr id="6" name="Arc 5"/>
          <p:cNvSpPr/>
          <p:nvPr/>
        </p:nvSpPr>
        <p:spPr bwMode="auto">
          <a:xfrm>
            <a:off x="3275013" y="4776788"/>
            <a:ext cx="1639887" cy="454025"/>
          </a:xfrm>
          <a:prstGeom prst="arc">
            <a:avLst/>
          </a:prstGeom>
          <a:solidFill>
            <a:srgbClr val="00B0F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eaLnBrk="0" hangingPunct="0">
              <a:defRPr/>
            </a:pPr>
            <a:endParaRPr lang="en-US">
              <a:latin typeface="Bauhaus 93" charset="0"/>
              <a:ea typeface="ＭＳ Ｐゴシック" charset="-128"/>
              <a:cs typeface="+mn-cs"/>
            </a:endParaRPr>
          </a:p>
        </p:txBody>
      </p:sp>
      <p:sp>
        <p:nvSpPr>
          <p:cNvPr id="7" name="Arc 6"/>
          <p:cNvSpPr/>
          <p:nvPr/>
        </p:nvSpPr>
        <p:spPr bwMode="auto">
          <a:xfrm>
            <a:off x="3221038" y="5280025"/>
            <a:ext cx="1638300" cy="452438"/>
          </a:xfrm>
          <a:prstGeom prst="arc">
            <a:avLst/>
          </a:prstGeom>
          <a:solidFill>
            <a:srgbClr val="E648BC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eaLnBrk="0" hangingPunct="0">
              <a:defRPr/>
            </a:pPr>
            <a:endParaRPr lang="en-US">
              <a:latin typeface="Bauhaus 93" charset="0"/>
              <a:ea typeface="ＭＳ Ｐゴシック" charset="-128"/>
              <a:cs typeface="+mn-cs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3175" y="214313"/>
            <a:ext cx="9140825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GB" altLang="en-US" kern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55575" y="366713"/>
            <a:ext cx="9140825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GB" altLang="en-US" kern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ChangeArrowheads="1"/>
          </p:cNvSpPr>
          <p:nvPr/>
        </p:nvSpPr>
        <p:spPr bwMode="auto">
          <a:xfrm>
            <a:off x="1547813" y="1773238"/>
            <a:ext cx="7596187" cy="449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ts val="1200"/>
              </a:spcAft>
            </a:pPr>
            <a:r>
              <a:rPr lang="en-GB" altLang="en-US" sz="2600">
                <a:latin typeface="Calibri" panose="020F0502020204030204" pitchFamily="34" charset="0"/>
              </a:rPr>
              <a:t>compile and review notes</a:t>
            </a:r>
            <a:br>
              <a:rPr lang="en-GB" altLang="en-US" sz="2600">
                <a:latin typeface="Calibri" panose="020F0502020204030204" pitchFamily="34" charset="0"/>
              </a:rPr>
            </a:br>
            <a:r>
              <a:rPr lang="en-GB" altLang="en-US" sz="2600">
                <a:latin typeface="Calibri" panose="020F0502020204030204" pitchFamily="34" charset="0"/>
              </a:rPr>
              <a:t>review past exam papers</a:t>
            </a:r>
            <a:br>
              <a:rPr lang="en-GB" altLang="en-US" sz="2600">
                <a:latin typeface="Calibri" panose="020F0502020204030204" pitchFamily="34" charset="0"/>
              </a:rPr>
            </a:br>
            <a:r>
              <a:rPr lang="en-GB" altLang="en-US" sz="2600">
                <a:latin typeface="Calibri" panose="020F0502020204030204" pitchFamily="34" charset="0"/>
              </a:rPr>
              <a:t>develop arguments in response to past questions</a:t>
            </a:r>
            <a:br>
              <a:rPr lang="en-GB" altLang="en-US" sz="2600">
                <a:latin typeface="Calibri" panose="020F0502020204030204" pitchFamily="34" charset="0"/>
              </a:rPr>
            </a:br>
            <a:r>
              <a:rPr lang="en-GB" altLang="en-US" sz="2600">
                <a:latin typeface="Calibri" panose="020F0502020204030204" pitchFamily="34" charset="0"/>
              </a:rPr>
              <a:t>practice timed outline answers (10-15 mins.)</a:t>
            </a:r>
            <a:br>
              <a:rPr lang="en-GB" altLang="en-US" sz="2600">
                <a:latin typeface="Calibri" panose="020F0502020204030204" pitchFamily="34" charset="0"/>
              </a:rPr>
            </a:br>
            <a:r>
              <a:rPr lang="en-GB" altLang="en-US" sz="2600">
                <a:latin typeface="Calibri" panose="020F0502020204030204" pitchFamily="34" charset="0"/>
              </a:rPr>
              <a:t>review and “upgrade” your outlines (using notes)</a:t>
            </a:r>
            <a:br>
              <a:rPr lang="en-GB" altLang="en-US" sz="2600">
                <a:latin typeface="Calibri" panose="020F0502020204030204" pitchFamily="34" charset="0"/>
              </a:rPr>
            </a:br>
            <a:r>
              <a:rPr lang="en-GB" altLang="en-US" sz="2600">
                <a:latin typeface="Calibri" panose="020F0502020204030204" pitchFamily="34" charset="0"/>
              </a:rPr>
              <a:t>write timed outline answers (different perspective?)</a:t>
            </a:r>
            <a:br>
              <a:rPr lang="en-GB" altLang="en-US" sz="2600">
                <a:latin typeface="Calibri" panose="020F0502020204030204" pitchFamily="34" charset="0"/>
              </a:rPr>
            </a:br>
            <a:r>
              <a:rPr lang="en-GB" altLang="en-US" sz="2600">
                <a:latin typeface="Calibri" panose="020F0502020204030204" pitchFamily="34" charset="0"/>
              </a:rPr>
              <a:t>write 2 or 3 timed essays (outline + body) daily</a:t>
            </a:r>
            <a:br>
              <a:rPr lang="en-GB" altLang="en-US" sz="2600">
                <a:latin typeface="Calibri" panose="020F0502020204030204" pitchFamily="34" charset="0"/>
              </a:rPr>
            </a:br>
            <a:r>
              <a:rPr lang="en-GB" altLang="en-US" sz="2600">
                <a:latin typeface="Calibri" panose="020F0502020204030204" pitchFamily="34" charset="0"/>
              </a:rPr>
              <a:t>review and discuss essays </a:t>
            </a:r>
            <a:br>
              <a:rPr lang="en-GB" altLang="en-US" sz="2600">
                <a:latin typeface="Calibri" panose="020F0502020204030204" pitchFamily="34" charset="0"/>
              </a:rPr>
            </a:br>
            <a:r>
              <a:rPr lang="en-GB" altLang="en-US" sz="2600">
                <a:latin typeface="Calibri" panose="020F0502020204030204" pitchFamily="34" charset="0"/>
              </a:rPr>
              <a:t>“upgrade” using notes and course materials </a:t>
            </a:r>
            <a:br>
              <a:rPr lang="en-GB" altLang="en-US" sz="2600">
                <a:latin typeface="Calibri" panose="020F0502020204030204" pitchFamily="34" charset="0"/>
              </a:rPr>
            </a:br>
            <a:r>
              <a:rPr lang="en-GB" altLang="en-US" sz="2600">
                <a:latin typeface="Calibri" panose="020F0502020204030204" pitchFamily="34" charset="0"/>
              </a:rPr>
              <a:t>write timed essays (2 or 3 in a row) daily</a:t>
            </a:r>
            <a:br>
              <a:rPr lang="en-GB" altLang="en-US" sz="2600">
                <a:latin typeface="Calibri" panose="020F0502020204030204" pitchFamily="34" charset="0"/>
              </a:rPr>
            </a:br>
            <a:r>
              <a:rPr lang="en-GB" altLang="en-US" sz="2600">
                <a:latin typeface="Calibri" panose="020F0502020204030204" pitchFamily="34" charset="0"/>
              </a:rPr>
              <a:t>review, discuss, “upgrade”, and try again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3175" y="214313"/>
            <a:ext cx="9140825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altLang="en-US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Work your way up to the exam</a:t>
            </a:r>
          </a:p>
        </p:txBody>
      </p:sp>
      <p:sp>
        <p:nvSpPr>
          <p:cNvPr id="12292" name="Rectangle 10"/>
          <p:cNvSpPr>
            <a:spLocks noChangeArrowheads="1"/>
          </p:cNvSpPr>
          <p:nvPr/>
        </p:nvSpPr>
        <p:spPr bwMode="auto">
          <a:xfrm>
            <a:off x="287338" y="1801813"/>
            <a:ext cx="1368425" cy="409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ts val="1200"/>
              </a:spcAft>
            </a:pPr>
            <a:r>
              <a:rPr lang="en-GB" altLang="en-US" sz="2600">
                <a:solidFill>
                  <a:srgbClr val="C00000"/>
                </a:solidFill>
                <a:latin typeface="Calibri" panose="020F0502020204030204" pitchFamily="34" charset="0"/>
              </a:rPr>
              <a:t>week 1</a:t>
            </a:r>
            <a:r>
              <a:rPr lang="en-GB" altLang="en-US" sz="2600">
                <a:latin typeface="Calibri" panose="020F0502020204030204" pitchFamily="34" charset="0"/>
              </a:rPr>
              <a:t/>
            </a:r>
            <a:br>
              <a:rPr lang="en-GB" altLang="en-US" sz="2600">
                <a:latin typeface="Calibri" panose="020F0502020204030204" pitchFamily="34" charset="0"/>
              </a:rPr>
            </a:br>
            <a:r>
              <a:rPr lang="en-GB" altLang="en-US" sz="2600">
                <a:latin typeface="Calibri" panose="020F0502020204030204" pitchFamily="34" charset="0"/>
              </a:rPr>
              <a:t/>
            </a:r>
            <a:br>
              <a:rPr lang="en-GB" altLang="en-US" sz="2600">
                <a:latin typeface="Calibri" panose="020F0502020204030204" pitchFamily="34" charset="0"/>
              </a:rPr>
            </a:br>
            <a:r>
              <a:rPr lang="en-GB" altLang="en-US" sz="2600">
                <a:latin typeface="Calibri" panose="020F0502020204030204" pitchFamily="34" charset="0"/>
              </a:rPr>
              <a:t/>
            </a:r>
            <a:br>
              <a:rPr lang="en-GB" altLang="en-US" sz="2600">
                <a:latin typeface="Calibri" panose="020F0502020204030204" pitchFamily="34" charset="0"/>
              </a:rPr>
            </a:br>
            <a:r>
              <a:rPr lang="en-GB" altLang="en-US" sz="2600">
                <a:solidFill>
                  <a:srgbClr val="C00000"/>
                </a:solidFill>
                <a:latin typeface="Calibri" panose="020F0502020204030204" pitchFamily="34" charset="0"/>
              </a:rPr>
              <a:t>week 2</a:t>
            </a:r>
            <a:r>
              <a:rPr lang="en-GB" altLang="en-US" sz="2600">
                <a:latin typeface="Calibri" panose="020F0502020204030204" pitchFamily="34" charset="0"/>
              </a:rPr>
              <a:t/>
            </a:r>
            <a:br>
              <a:rPr lang="en-GB" altLang="en-US" sz="2600">
                <a:latin typeface="Calibri" panose="020F0502020204030204" pitchFamily="34" charset="0"/>
              </a:rPr>
            </a:br>
            <a:r>
              <a:rPr lang="en-GB" altLang="en-US" sz="2600">
                <a:latin typeface="Calibri" panose="020F0502020204030204" pitchFamily="34" charset="0"/>
              </a:rPr>
              <a:t/>
            </a:r>
            <a:br>
              <a:rPr lang="en-GB" altLang="en-US" sz="2600">
                <a:latin typeface="Calibri" panose="020F0502020204030204" pitchFamily="34" charset="0"/>
              </a:rPr>
            </a:br>
            <a:r>
              <a:rPr lang="en-GB" altLang="en-US" sz="2600">
                <a:solidFill>
                  <a:srgbClr val="C00000"/>
                </a:solidFill>
                <a:latin typeface="Calibri" panose="020F0502020204030204" pitchFamily="34" charset="0"/>
              </a:rPr>
              <a:t>week 3</a:t>
            </a:r>
            <a:br>
              <a:rPr lang="en-GB" altLang="en-US" sz="2600">
                <a:solidFill>
                  <a:srgbClr val="C00000"/>
                </a:solidFill>
                <a:latin typeface="Calibri" panose="020F0502020204030204" pitchFamily="34" charset="0"/>
              </a:rPr>
            </a:br>
            <a:r>
              <a:rPr lang="en-GB" altLang="en-US" sz="2600">
                <a:solidFill>
                  <a:srgbClr val="C00000"/>
                </a:solidFill>
                <a:latin typeface="Calibri" panose="020F0502020204030204" pitchFamily="34" charset="0"/>
              </a:rPr>
              <a:t/>
            </a:r>
            <a:br>
              <a:rPr lang="en-GB" altLang="en-US" sz="2600">
                <a:solidFill>
                  <a:srgbClr val="C00000"/>
                </a:solidFill>
                <a:latin typeface="Calibri" panose="020F0502020204030204" pitchFamily="34" charset="0"/>
              </a:rPr>
            </a:br>
            <a:r>
              <a:rPr lang="en-GB" altLang="en-US" sz="2600">
                <a:solidFill>
                  <a:srgbClr val="C00000"/>
                </a:solidFill>
                <a:latin typeface="Calibri" panose="020F0502020204030204" pitchFamily="34" charset="0"/>
              </a:rPr>
              <a:t/>
            </a:r>
            <a:br>
              <a:rPr lang="en-GB" altLang="en-US" sz="2600">
                <a:solidFill>
                  <a:srgbClr val="C00000"/>
                </a:solidFill>
                <a:latin typeface="Calibri" panose="020F0502020204030204" pitchFamily="34" charset="0"/>
              </a:rPr>
            </a:br>
            <a:r>
              <a:rPr lang="en-GB" altLang="en-US" sz="2600">
                <a:solidFill>
                  <a:srgbClr val="C00000"/>
                </a:solidFill>
                <a:latin typeface="Calibri" panose="020F0502020204030204" pitchFamily="34" charset="0"/>
              </a:rPr>
              <a:t/>
            </a:r>
            <a:br>
              <a:rPr lang="en-GB" altLang="en-US" sz="2600">
                <a:solidFill>
                  <a:srgbClr val="C00000"/>
                </a:solidFill>
                <a:latin typeface="Calibri" panose="020F0502020204030204" pitchFamily="34" charset="0"/>
              </a:rPr>
            </a:br>
            <a:r>
              <a:rPr lang="en-GB" altLang="en-US" sz="2600">
                <a:solidFill>
                  <a:srgbClr val="C00000"/>
                </a:solidFill>
                <a:latin typeface="Calibri" panose="020F0502020204030204" pitchFamily="34" charset="0"/>
              </a:rPr>
              <a:t>week 4</a:t>
            </a:r>
            <a:endParaRPr lang="en-GB" altLang="en-US" sz="260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1955</TotalTime>
  <Words>1260</Words>
  <Application>Microsoft Office PowerPoint</Application>
  <PresentationFormat>On-screen Show (4:3)</PresentationFormat>
  <Paragraphs>303</Paragraphs>
  <Slides>42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9" baseType="lpstr">
      <vt:lpstr>Tahoma</vt:lpstr>
      <vt:lpstr>Arial</vt:lpstr>
      <vt:lpstr>Wingdings</vt:lpstr>
      <vt:lpstr>Calibri</vt:lpstr>
      <vt:lpstr>ＭＳ Ｐゴシック</vt:lpstr>
      <vt:lpstr>Times New Roman</vt:lpstr>
      <vt:lpstr>Blends</vt:lpstr>
      <vt:lpstr> </vt:lpstr>
      <vt:lpstr>Today’s session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other resources</vt:lpstr>
      <vt:lpstr>exam preparation series, 2016</vt:lpstr>
      <vt:lpstr>In a nutshell…</vt:lpstr>
      <vt:lpstr>Exam Psychology</vt:lpstr>
      <vt:lpstr>Part 1</vt:lpstr>
      <vt:lpstr>Revising well</vt:lpstr>
      <vt:lpstr>Time and Targets</vt:lpstr>
      <vt:lpstr>Focussing on the task</vt:lpstr>
      <vt:lpstr>On the day of the exam</vt:lpstr>
      <vt:lpstr>  Part 2</vt:lpstr>
      <vt:lpstr> Underlying dynamics</vt:lpstr>
      <vt:lpstr>Dynamics of study, work, life ... </vt:lpstr>
      <vt:lpstr>Why do you procrastinate? </vt:lpstr>
      <vt:lpstr>   Overcoming revision blocks</vt:lpstr>
      <vt:lpstr>  Challenge perfectionism</vt:lpstr>
      <vt:lpstr>  Part 3</vt:lpstr>
      <vt:lpstr>Stress Management Skills</vt:lpstr>
      <vt:lpstr>Thinking errors</vt:lpstr>
      <vt:lpstr>LSE Student Counselling Service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Sandelson,A</dc:creator>
  <cp:lastModifiedBy>Sandelson,A</cp:lastModifiedBy>
  <cp:revision>166</cp:revision>
  <cp:lastPrinted>2016-05-03T18:46:21Z</cp:lastPrinted>
  <dcterms:created xsi:type="dcterms:W3CDTF">2006-09-15T13:30:24Z</dcterms:created>
  <dcterms:modified xsi:type="dcterms:W3CDTF">2016-05-04T08:20:34Z</dcterms:modified>
</cp:coreProperties>
</file>