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6" r:id="rId2"/>
    <p:sldId id="298" r:id="rId3"/>
    <p:sldId id="265" r:id="rId4"/>
    <p:sldId id="276" r:id="rId5"/>
    <p:sldId id="299" r:id="rId6"/>
    <p:sldId id="279" r:id="rId7"/>
    <p:sldId id="272" r:id="rId8"/>
    <p:sldId id="257" r:id="rId9"/>
    <p:sldId id="269" r:id="rId10"/>
    <p:sldId id="271" r:id="rId11"/>
    <p:sldId id="270" r:id="rId12"/>
    <p:sldId id="278" r:id="rId13"/>
    <p:sldId id="264" r:id="rId14"/>
    <p:sldId id="280" r:id="rId15"/>
    <p:sldId id="267" r:id="rId16"/>
    <p:sldId id="266" r:id="rId17"/>
    <p:sldId id="301" r:id="rId18"/>
    <p:sldId id="261" r:id="rId19"/>
    <p:sldId id="262" r:id="rId20"/>
    <p:sldId id="268" r:id="rId21"/>
    <p:sldId id="258" r:id="rId22"/>
    <p:sldId id="286" r:id="rId23"/>
    <p:sldId id="275" r:id="rId24"/>
    <p:sldId id="281" r:id="rId25"/>
    <p:sldId id="287" r:id="rId26"/>
    <p:sldId id="300" r:id="rId27"/>
    <p:sldId id="260" r:id="rId28"/>
    <p:sldId id="294" r:id="rId29"/>
    <p:sldId id="295" r:id="rId30"/>
    <p:sldId id="296" r:id="rId31"/>
    <p:sldId id="291" r:id="rId32"/>
    <p:sldId id="289" r:id="rId33"/>
    <p:sldId id="292" r:id="rId34"/>
    <p:sldId id="293" r:id="rId35"/>
    <p:sldId id="273" r:id="rId36"/>
    <p:sldId id="259" r:id="rId37"/>
    <p:sldId id="284" r:id="rId38"/>
    <p:sldId id="285" r:id="rId39"/>
    <p:sldId id="283" r:id="rId40"/>
    <p:sldId id="297" r:id="rId41"/>
  </p:sldIdLst>
  <p:sldSz cx="12192000" cy="6858000"/>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684" autoAdjust="0"/>
  </p:normalViewPr>
  <p:slideViewPr>
    <p:cSldViewPr snapToGrid="0">
      <p:cViewPr>
        <p:scale>
          <a:sx n="75" d="100"/>
          <a:sy n="75" d="100"/>
        </p:scale>
        <p:origin x="1896" y="5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6D6FD6D9-E169-4603-B016-0746CD2C218C}" type="datetimeFigureOut">
              <a:rPr lang="en-GB" smtClean="0"/>
              <a:t>21/11/2013</a:t>
            </a:fld>
            <a:endParaRPr lang="en-GB"/>
          </a:p>
        </p:txBody>
      </p:sp>
      <p:sp>
        <p:nvSpPr>
          <p:cNvPr id="4" name="Footer Placehold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428414B3-E350-4DE1-AE42-5047B85E4F5D}" type="slidenum">
              <a:rPr lang="en-GB" smtClean="0"/>
              <a:t>‹#›</a:t>
            </a:fld>
            <a:endParaRPr lang="en-GB"/>
          </a:p>
        </p:txBody>
      </p:sp>
    </p:spTree>
    <p:extLst>
      <p:ext uri="{BB962C8B-B14F-4D97-AF65-F5344CB8AC3E}">
        <p14:creationId xmlns:p14="http://schemas.microsoft.com/office/powerpoint/2010/main" val="6885952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645" y="0"/>
            <a:ext cx="2944283" cy="498295"/>
          </a:xfrm>
          <a:prstGeom prst="rect">
            <a:avLst/>
          </a:prstGeom>
        </p:spPr>
        <p:txBody>
          <a:bodyPr vert="horz" lIns="91440" tIns="45720" rIns="91440" bIns="45720" rtlCol="0"/>
          <a:lstStyle>
            <a:lvl1pPr algn="r">
              <a:defRPr sz="1200"/>
            </a:lvl1pPr>
          </a:lstStyle>
          <a:p>
            <a:fld id="{6DF4B61F-BD16-44C1-8950-02A2E7AFC1CC}" type="datetimeFigureOut">
              <a:rPr lang="en-GB" smtClean="0"/>
              <a:t>21/11/2013</a:t>
            </a:fld>
            <a:endParaRPr lang="en-GB"/>
          </a:p>
        </p:txBody>
      </p:sp>
      <p:sp>
        <p:nvSpPr>
          <p:cNvPr id="4" name="Slide Image Placeholder 3"/>
          <p:cNvSpPr>
            <a:spLocks noGrp="1" noRot="1" noChangeAspect="1"/>
          </p:cNvSpPr>
          <p:nvPr>
            <p:ph type="sldImg" idx="2"/>
          </p:nvPr>
        </p:nvSpPr>
        <p:spPr>
          <a:xfrm>
            <a:off x="419100" y="1241425"/>
            <a:ext cx="5956300" cy="33512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9486"/>
            <a:ext cx="5435600" cy="391048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3107"/>
            <a:ext cx="2944283" cy="49829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645" y="9433107"/>
            <a:ext cx="2944283" cy="498294"/>
          </a:xfrm>
          <a:prstGeom prst="rect">
            <a:avLst/>
          </a:prstGeom>
        </p:spPr>
        <p:txBody>
          <a:bodyPr vert="horz" lIns="91440" tIns="45720" rIns="91440" bIns="45720" rtlCol="0" anchor="b"/>
          <a:lstStyle>
            <a:lvl1pPr algn="r">
              <a:defRPr sz="1200"/>
            </a:lvl1pPr>
          </a:lstStyle>
          <a:p>
            <a:fld id="{53B8E212-F16F-410D-8D3F-C162416B7742}" type="slidenum">
              <a:rPr lang="en-GB" smtClean="0"/>
              <a:t>‹#›</a:t>
            </a:fld>
            <a:endParaRPr lang="en-GB"/>
          </a:p>
        </p:txBody>
      </p:sp>
    </p:spTree>
    <p:extLst>
      <p:ext uri="{BB962C8B-B14F-4D97-AF65-F5344CB8AC3E}">
        <p14:creationId xmlns:p14="http://schemas.microsoft.com/office/powerpoint/2010/main" val="1948532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amazon.co.uk/gp/product/1845297431/ref=s9_simh_gw_p14_d0_i3?pf_rd_m=A3P5ROKL5A1OLE&amp;pf_rd_s=center-2&amp;pf_rd_r=0K5CX01VTWYMC80DCVJS&amp;pf_rd_t=101&amp;pf_rd_p=430153987&amp;pf_rd_i=468294"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nhs.uk/Conditions/stress-anxiety-depression/Pages/low-mood-and-depression.aspx"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nhs.uk/Conditions/Depression/Pages/Symptoms.aspx"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nhs.uk/Conditions/Depression/Pages/Symptoms.aspx"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nhs.uk/Conditions/Depression/Pages/Symptoms.aspx"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nhs.uk/Conditions/Depression/Pages/Symptoms.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nhs.uk/Conditions/Depression/Pages/Symptoms.aspx"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onlinelibrary.wiley.com/doi/10.1002/9780470479216.corpsy0500/abstract;jsessionid=77C8D2DFE01E2DAE0CE04ECE3CF840AA.f03t04?deniedAccessCustomisedMessage=&amp;userIsAuthenticated=false"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amazon.co.uk/Mindful-Way-Through-Depression-Unhappiness/dp/1593851286/ref=sr_1_1?s=books&amp;ie=UTF8&amp;qid=1385073953&amp;sr=1-1&amp;keywords=mindfulness+and+depression"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nhs.uk/Conditions/Depression/Pages/Treatment.aspx"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nhs.uk/Conditions/Depression/Pages/Treatment.aspx"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nhs.uk/Conditions/Depression/Pages/Treatment.aspx"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pathways.nice.org.uk/pathways/depression#content=close&amp;path=view%3A/pathways/depression/care-for-adults-with-depression.xml"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patient.co.uk/health/depression-leaflet"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pathways.nice.org.uk/pathways/depression#content=close&amp;path=view%3A/pathways/depression/step-4-complex-and-severe-depression-in-adults.xml"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gpnotebook.co.uk/simplepage.cfm?ID=x20090201195702749131"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www.google.co.uk/#q=gad+7"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amazon.co.uk/Had-Black-Dog-Matthew-Johnstone/dp/1845295897/ref=sr_1_1?s=books&amp;ie=UTF8&amp;qid=1385075757&amp;sr=1-1&amp;keywords=i+had+a+black+dog+matthew+johnstone"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nhs.uk/Conditions/Depression/Pages/Diagnosis.aspx"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mind.org.uk/information-support/types-of-mental-health-problems/depression/causes/#.UoeCTfm-2HY"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mind.org.uk/information-support/types-of-mental-health-problems/depression/causes/#.UoeCTfm-2HY"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nhs.uk/Conditions/stress-anxiety-depression/Pages/low-mood-and-depression.aspx"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nhs.uk/Conditions/stress-anxiety-depression/Pages/low-mood-and-depression.aspx"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a:t>
            </a:r>
            <a:r>
              <a:rPr lang="en-GB" baseline="0" dirty="0" smtClean="0"/>
              <a:t>  </a:t>
            </a:r>
            <a:r>
              <a:rPr lang="en-GB" dirty="0" smtClean="0">
                <a:hlinkClick r:id="rId3"/>
              </a:rPr>
              <a:t>http://www.amazon.co.uk/gp/product/1845297431/ref=s9_simh_gw_p14_d0_i3?pf_rd_m=A3P5ROKL5A1OLE&amp;pf_rd_s=center-2&amp;pf_rd_r=0K5CX01VTWYMC80DCVJS&amp;pf_rd_t=101&amp;pf_rd_p=430153987&amp;pf_rd_i=468294</a:t>
            </a:r>
            <a:endParaRPr lang="en-GB" dirty="0" smtClean="0"/>
          </a:p>
          <a:p>
            <a:endParaRPr lang="en-GB" dirty="0" smtClean="0"/>
          </a:p>
          <a:p>
            <a:r>
              <a:rPr lang="en-GB" dirty="0" smtClean="0"/>
              <a:t>Book</a:t>
            </a:r>
            <a:r>
              <a:rPr lang="en-GB" baseline="0" dirty="0" smtClean="0"/>
              <a:t> description from Amazon:  “</a:t>
            </a:r>
            <a:r>
              <a:rPr lang="en-GB" sz="1200" b="0" i="0" kern="1200" dirty="0" smtClean="0">
                <a:solidFill>
                  <a:schemeClr val="tx1"/>
                </a:solidFill>
                <a:effectLst/>
                <a:latin typeface="+mn-lt"/>
                <a:ea typeface="+mn-ea"/>
                <a:cs typeface="+mn-cs"/>
              </a:rPr>
              <a:t>This second book from </a:t>
            </a:r>
            <a:r>
              <a:rPr lang="en-GB" sz="1200" b="1" i="0" kern="1200" cap="all" baseline="0" dirty="0" smtClean="0">
                <a:solidFill>
                  <a:schemeClr val="tx1"/>
                </a:solidFill>
                <a:effectLst/>
                <a:latin typeface="+mn-lt"/>
                <a:ea typeface="+mn-ea"/>
                <a:cs typeface="+mn-cs"/>
              </a:rPr>
              <a:t>Matthew </a:t>
            </a:r>
            <a:r>
              <a:rPr lang="en-GB" sz="1200" b="1" i="0" kern="1200" cap="all" baseline="0" dirty="0" err="1" smtClean="0">
                <a:solidFill>
                  <a:schemeClr val="tx1"/>
                </a:solidFill>
                <a:effectLst/>
                <a:latin typeface="+mn-lt"/>
                <a:ea typeface="+mn-ea"/>
                <a:cs typeface="+mn-cs"/>
              </a:rPr>
              <a:t>Johnstone</a:t>
            </a:r>
            <a:r>
              <a:rPr lang="en-GB" sz="1200" b="0" i="0" kern="1200" dirty="0" smtClean="0">
                <a:solidFill>
                  <a:schemeClr val="tx1"/>
                </a:solidFill>
                <a:effectLst/>
                <a:latin typeface="+mn-lt"/>
                <a:ea typeface="+mn-ea"/>
                <a:cs typeface="+mn-cs"/>
              </a:rPr>
              <a:t>, author of I Had a Black Dog, is an equally touching and beautifully illustrated book, written for those who care for those suffering from depression – friends, family members, colleagues, and even therapists. Using wonderful illustrations and the image of Churchill’s infamous ‘black dog’, Matthew and his wife Ainsley offer a moving, inspirational and often humorous portrait of life with depression – not only for those suffering from it themselves, but for those close to them. Living with a Black Dog speaks directly to the carer and offers practical and sometimes tongue-in-cheek tips on helping the depression sufferer, such as ‘Socks have little do with mental health. If people could just ‘snap out of it’ they would.’ and ‘Encourage any form of regular exercise. Fitness robs the Dog of its power’. Based on their own experiences, Matthew and his wife Ainsley treat the subject of depression sympathetically, hopefully and, most importantly, humorously.</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a:t>
            </a:fld>
            <a:endParaRPr lang="en-GB"/>
          </a:p>
        </p:txBody>
      </p:sp>
    </p:spTree>
    <p:extLst>
      <p:ext uri="{BB962C8B-B14F-4D97-AF65-F5344CB8AC3E}">
        <p14:creationId xmlns:p14="http://schemas.microsoft.com/office/powerpoint/2010/main" val="2740984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kern="1200" dirty="0" smtClean="0">
                <a:solidFill>
                  <a:schemeClr val="tx1"/>
                </a:solidFill>
                <a:effectLst/>
                <a:latin typeface="+mn-lt"/>
                <a:ea typeface="+mn-ea"/>
                <a:cs typeface="+mn-cs"/>
              </a:rPr>
              <a:t>Source: </a:t>
            </a:r>
            <a:r>
              <a:rPr lang="en-GB" dirty="0" smtClean="0">
                <a:hlinkClick r:id="rId3"/>
              </a:rPr>
              <a:t>http://www.nhs.uk/Conditions/stress-anxiety-depression/Pages/low-mood-and-depression.aspx</a:t>
            </a:r>
            <a:endParaRPr lang="en-GB" dirty="0" smtClean="0"/>
          </a:p>
          <a:p>
            <a:pPr rtl="0"/>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12</a:t>
            </a:fld>
            <a:endParaRPr lang="en-GB"/>
          </a:p>
        </p:txBody>
      </p:sp>
    </p:spTree>
    <p:extLst>
      <p:ext uri="{BB962C8B-B14F-4D97-AF65-F5344CB8AC3E}">
        <p14:creationId xmlns:p14="http://schemas.microsoft.com/office/powerpoint/2010/main" val="4194252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The symptoms of depression can be complex and vary widely between people. But as a general rule, if you are depressed, you feel sad, hopeless and lose interest in things you used to enjoy.</a:t>
            </a:r>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The symptoms persist for weeks or months and are bad enough to interfere with your work, social life and family life.</a:t>
            </a:r>
          </a:p>
          <a:p>
            <a:r>
              <a:rPr lang="en-GB" sz="1200" b="0" i="0" kern="1200" dirty="0" smtClean="0">
                <a:solidFill>
                  <a:schemeClr val="tx1"/>
                </a:solidFill>
                <a:effectLst/>
                <a:latin typeface="+mn-lt"/>
                <a:ea typeface="+mn-ea"/>
                <a:cs typeface="+mn-cs"/>
              </a:rPr>
              <a:t>There are many other symptoms of depression and you're unlikely to have every one listed below.</a:t>
            </a:r>
          </a:p>
          <a:p>
            <a:r>
              <a:rPr lang="en-GB" sz="1200" b="0" i="0" kern="1200" dirty="0" smtClean="0">
                <a:solidFill>
                  <a:schemeClr val="tx1"/>
                </a:solidFill>
                <a:effectLst/>
                <a:latin typeface="+mn-lt"/>
                <a:ea typeface="+mn-ea"/>
                <a:cs typeface="+mn-cs"/>
              </a:rPr>
              <a:t>If you experience some of these symptoms for most of the day, every day for more than two weeks, you should seek help from your GP.</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Source: </a:t>
            </a:r>
            <a:r>
              <a:rPr lang="en-GB" dirty="0" smtClean="0">
                <a:hlinkClick r:id="rId3"/>
              </a:rPr>
              <a:t>http://www.nhs.uk/Conditions/Depression/Pages/Symptoms.aspx</a:t>
            </a: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B8E212-F16F-410D-8D3F-C162416B7742}" type="slidenum">
              <a:rPr lang="en-GB" smtClean="0"/>
              <a:t>13</a:t>
            </a:fld>
            <a:endParaRPr lang="en-GB"/>
          </a:p>
        </p:txBody>
      </p:sp>
    </p:spTree>
    <p:extLst>
      <p:ext uri="{BB962C8B-B14F-4D97-AF65-F5344CB8AC3E}">
        <p14:creationId xmlns:p14="http://schemas.microsoft.com/office/powerpoint/2010/main" val="2003849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The symptoms of depression can be complex and vary widely between people. But as a general rule, if you are depressed, you feel sad, hopeless and lose interest in things you used to enjoy.</a:t>
            </a:r>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The symptoms persist for weeks or months and are bad enough to interfere with your work, social life and family life.</a:t>
            </a:r>
          </a:p>
          <a:p>
            <a:r>
              <a:rPr lang="en-GB" sz="1200" b="0" i="0" kern="1200" dirty="0" smtClean="0">
                <a:solidFill>
                  <a:schemeClr val="tx1"/>
                </a:solidFill>
                <a:effectLst/>
                <a:latin typeface="+mn-lt"/>
                <a:ea typeface="+mn-ea"/>
                <a:cs typeface="+mn-cs"/>
              </a:rPr>
              <a:t>There are many other symptoms of depression and you're unlikely to have every one listed below.</a:t>
            </a:r>
          </a:p>
          <a:p>
            <a:r>
              <a:rPr lang="en-GB" sz="1200" b="0" i="0" kern="1200" dirty="0" smtClean="0">
                <a:solidFill>
                  <a:schemeClr val="tx1"/>
                </a:solidFill>
                <a:effectLst/>
                <a:latin typeface="+mn-lt"/>
                <a:ea typeface="+mn-ea"/>
                <a:cs typeface="+mn-cs"/>
              </a:rPr>
              <a:t>If you experience some of these symptoms for most of the day, every day for more than two weeks, you should seek help from your GP.</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Source: </a:t>
            </a:r>
            <a:r>
              <a:rPr lang="en-GB" dirty="0" smtClean="0">
                <a:hlinkClick r:id="rId3"/>
              </a:rPr>
              <a:t>http://www.nhs.uk/Conditions/Depression/Pages/Symptoms.aspx</a:t>
            </a: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B8E212-F16F-410D-8D3F-C162416B7742}" type="slidenum">
              <a:rPr lang="en-GB" smtClean="0"/>
              <a:t>14</a:t>
            </a:fld>
            <a:endParaRPr lang="en-GB"/>
          </a:p>
        </p:txBody>
      </p:sp>
    </p:spTree>
    <p:extLst>
      <p:ext uri="{BB962C8B-B14F-4D97-AF65-F5344CB8AC3E}">
        <p14:creationId xmlns:p14="http://schemas.microsoft.com/office/powerpoint/2010/main" val="4129703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Source: </a:t>
            </a:r>
            <a:r>
              <a:rPr lang="en-GB" dirty="0" smtClean="0">
                <a:hlinkClick r:id="rId3"/>
              </a:rPr>
              <a:t>http://www.nhs.uk/Conditions/Depression/Pages/Symptoms.aspx</a:t>
            </a:r>
            <a:endParaRPr lang="en-GB" sz="1200" b="0" i="0" kern="1200" dirty="0" smtClean="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B8E212-F16F-410D-8D3F-C162416B7742}" type="slidenum">
              <a:rPr lang="en-GB" smtClean="0"/>
              <a:t>15</a:t>
            </a:fld>
            <a:endParaRPr lang="en-GB"/>
          </a:p>
        </p:txBody>
      </p:sp>
    </p:spTree>
    <p:extLst>
      <p:ext uri="{BB962C8B-B14F-4D97-AF65-F5344CB8AC3E}">
        <p14:creationId xmlns:p14="http://schemas.microsoft.com/office/powerpoint/2010/main" val="1687993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Source: </a:t>
            </a:r>
            <a:r>
              <a:rPr lang="en-GB" dirty="0" smtClean="0">
                <a:hlinkClick r:id="rId3"/>
              </a:rPr>
              <a:t>http://www.nhs.uk/Conditions/Depression/Pages/Symptoms.aspx</a:t>
            </a:r>
            <a:endParaRPr lang="en-GB" sz="1200" b="0" i="0" kern="1200" dirty="0" smtClean="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B8E212-F16F-410D-8D3F-C162416B7742}" type="slidenum">
              <a:rPr lang="en-GB" smtClean="0"/>
              <a:t>16</a:t>
            </a:fld>
            <a:endParaRPr lang="en-GB"/>
          </a:p>
        </p:txBody>
      </p:sp>
    </p:spTree>
    <p:extLst>
      <p:ext uri="{BB962C8B-B14F-4D97-AF65-F5344CB8AC3E}">
        <p14:creationId xmlns:p14="http://schemas.microsoft.com/office/powerpoint/2010/main" val="3835276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Source: </a:t>
            </a:r>
            <a:r>
              <a:rPr lang="en-GB" dirty="0" smtClean="0">
                <a:hlinkClick r:id="rId3"/>
              </a:rPr>
              <a:t>http://www.nhs.uk/Conditions/Depression/Pages/Symptoms.aspx</a:t>
            </a:r>
            <a:endParaRPr lang="en-GB" sz="1200" b="0" i="0" kern="1200" dirty="0" smtClean="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3B8E212-F16F-410D-8D3F-C162416B7742}" type="slidenum">
              <a:rPr lang="en-GB" smtClean="0"/>
              <a:t>17</a:t>
            </a:fld>
            <a:endParaRPr lang="en-GB"/>
          </a:p>
        </p:txBody>
      </p:sp>
    </p:spTree>
    <p:extLst>
      <p:ext uri="{BB962C8B-B14F-4D97-AF65-F5344CB8AC3E}">
        <p14:creationId xmlns:p14="http://schemas.microsoft.com/office/powerpoint/2010/main" val="629272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To meet the criteria for clinical depression (called major depression in the DSM), you must have </a:t>
            </a:r>
            <a:r>
              <a:rPr lang="en-GB" sz="1200" b="1" i="0" kern="1200" dirty="0" smtClean="0">
                <a:solidFill>
                  <a:schemeClr val="tx1"/>
                </a:solidFill>
                <a:effectLst/>
                <a:latin typeface="+mn-lt"/>
                <a:ea typeface="+mn-ea"/>
                <a:cs typeface="+mn-cs"/>
              </a:rPr>
              <a:t>five or more of the above symptoms over a two-week period.</a:t>
            </a:r>
            <a:r>
              <a:rPr lang="en-GB" sz="1200" b="0" i="0" kern="1200" dirty="0" smtClean="0">
                <a:solidFill>
                  <a:schemeClr val="tx1"/>
                </a:solidFill>
                <a:effectLst/>
                <a:latin typeface="+mn-lt"/>
                <a:ea typeface="+mn-ea"/>
                <a:cs typeface="+mn-cs"/>
              </a:rPr>
              <a:t> At least one of the symptoms must be either a depressed mood or a loss of interest or pleasure. Keep in mind, some types of depression may not fit this strict definition.</a:t>
            </a:r>
          </a:p>
          <a:p>
            <a:r>
              <a:rPr lang="en-GB" sz="1200" b="0" i="0" kern="1200" dirty="0" smtClean="0">
                <a:solidFill>
                  <a:schemeClr val="tx1"/>
                </a:solidFill>
                <a:effectLst/>
                <a:latin typeface="+mn-lt"/>
                <a:ea typeface="+mn-ea"/>
                <a:cs typeface="+mn-cs"/>
              </a:rPr>
              <a:t>Clinical depression causes noticeable disruptions in daily life, such as work, school or social activities. It can affect people of any age or sex, including children. It isn't the same as depression caused by a loss (such as the death of a loved one), substance abuse or a medical condition such as a thyroid disorder.</a:t>
            </a:r>
          </a:p>
          <a:p>
            <a:r>
              <a:rPr lang="en-GB" sz="1200" b="0" i="0" kern="1200" dirty="0" smtClean="0">
                <a:solidFill>
                  <a:schemeClr val="tx1"/>
                </a:solidFill>
                <a:effectLst/>
                <a:latin typeface="+mn-lt"/>
                <a:ea typeface="+mn-ea"/>
                <a:cs typeface="+mn-cs"/>
              </a:rPr>
              <a:t>Clinical depression symptoms usually improve with psychological </a:t>
            </a:r>
            <a:r>
              <a:rPr lang="en-GB" sz="1200" b="0" i="0" kern="1200" dirty="0" err="1" smtClean="0">
                <a:solidFill>
                  <a:schemeClr val="tx1"/>
                </a:solidFill>
                <a:effectLst/>
                <a:latin typeface="+mn-lt"/>
                <a:ea typeface="+mn-ea"/>
                <a:cs typeface="+mn-cs"/>
              </a:rPr>
              <a:t>counseling</a:t>
            </a:r>
            <a:r>
              <a:rPr lang="en-GB" sz="1200" b="0" i="0" kern="1200" dirty="0" smtClean="0">
                <a:solidFill>
                  <a:schemeClr val="tx1"/>
                </a:solidFill>
                <a:effectLst/>
                <a:latin typeface="+mn-lt"/>
                <a:ea typeface="+mn-ea"/>
                <a:cs typeface="+mn-cs"/>
              </a:rPr>
              <a:t>, antidepressant medications or a combination of the two. Even severe depression symptoms usually improve with treatment.</a:t>
            </a:r>
          </a:p>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20</a:t>
            </a:fld>
            <a:endParaRPr lang="en-GB"/>
          </a:p>
        </p:txBody>
      </p:sp>
    </p:spTree>
    <p:extLst>
      <p:ext uri="{BB962C8B-B14F-4D97-AF65-F5344CB8AC3E}">
        <p14:creationId xmlns:p14="http://schemas.microsoft.com/office/powerpoint/2010/main" val="780396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To meet the criteria for clinical depression (called major depression in the DSM), you must have </a:t>
            </a:r>
            <a:r>
              <a:rPr lang="en-GB" sz="1200" b="1" i="0" kern="1200" dirty="0" smtClean="0">
                <a:solidFill>
                  <a:schemeClr val="tx1"/>
                </a:solidFill>
                <a:effectLst/>
                <a:latin typeface="+mn-lt"/>
                <a:ea typeface="+mn-ea"/>
                <a:cs typeface="+mn-cs"/>
              </a:rPr>
              <a:t>five or more of the above symptoms over a two-week period.</a:t>
            </a:r>
            <a:r>
              <a:rPr lang="en-GB" sz="1200" b="0" i="0" kern="1200" dirty="0" smtClean="0">
                <a:solidFill>
                  <a:schemeClr val="tx1"/>
                </a:solidFill>
                <a:effectLst/>
                <a:latin typeface="+mn-lt"/>
                <a:ea typeface="+mn-ea"/>
                <a:cs typeface="+mn-cs"/>
              </a:rPr>
              <a:t> At least one of the symptoms must be either a depressed mood or a loss of interest or pleasure. Keep in mind, some types of depression may not fit this strict definition.</a:t>
            </a:r>
          </a:p>
          <a:p>
            <a:r>
              <a:rPr lang="en-GB" sz="1200" b="0" i="0" kern="1200" dirty="0" smtClean="0">
                <a:solidFill>
                  <a:schemeClr val="tx1"/>
                </a:solidFill>
                <a:effectLst/>
                <a:latin typeface="+mn-lt"/>
                <a:ea typeface="+mn-ea"/>
                <a:cs typeface="+mn-cs"/>
              </a:rPr>
              <a:t>Clinical depression causes noticeable disruptions in daily life, such as work, school or social activities. It can affect people of any age or sex, including children. It isn't the same as depression caused by a loss (such as the death of a loved one), substance abuse or a medical condition such as a thyroid disorder.</a:t>
            </a:r>
          </a:p>
          <a:p>
            <a:r>
              <a:rPr lang="en-GB" sz="1200" b="0" i="0" kern="1200" dirty="0" smtClean="0">
                <a:solidFill>
                  <a:schemeClr val="tx1"/>
                </a:solidFill>
                <a:effectLst/>
                <a:latin typeface="+mn-lt"/>
                <a:ea typeface="+mn-ea"/>
                <a:cs typeface="+mn-cs"/>
              </a:rPr>
              <a:t>Clinical depression symptoms usually improve with psychological </a:t>
            </a:r>
            <a:r>
              <a:rPr lang="en-GB" sz="1200" b="0" i="0" kern="1200" dirty="0" err="1" smtClean="0">
                <a:solidFill>
                  <a:schemeClr val="tx1"/>
                </a:solidFill>
                <a:effectLst/>
                <a:latin typeface="+mn-lt"/>
                <a:ea typeface="+mn-ea"/>
                <a:cs typeface="+mn-cs"/>
              </a:rPr>
              <a:t>counseling</a:t>
            </a:r>
            <a:r>
              <a:rPr lang="en-GB" sz="1200" b="0" i="0" kern="1200" dirty="0" smtClean="0">
                <a:solidFill>
                  <a:schemeClr val="tx1"/>
                </a:solidFill>
                <a:effectLst/>
                <a:latin typeface="+mn-lt"/>
                <a:ea typeface="+mn-ea"/>
                <a:cs typeface="+mn-cs"/>
              </a:rPr>
              <a:t>, antidepressant medications or a combination of the two. Even severe depression symptoms usually improve with treatment.</a:t>
            </a:r>
          </a:p>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21</a:t>
            </a:fld>
            <a:endParaRPr lang="en-GB"/>
          </a:p>
        </p:txBody>
      </p:sp>
    </p:spTree>
    <p:extLst>
      <p:ext uri="{BB962C8B-B14F-4D97-AF65-F5344CB8AC3E}">
        <p14:creationId xmlns:p14="http://schemas.microsoft.com/office/powerpoint/2010/main" val="2715560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To meet the criteria for clinical depression (called major depression in the DSM), you must have </a:t>
            </a:r>
            <a:r>
              <a:rPr lang="en-GB" sz="1200" b="1" i="0" kern="1200" dirty="0" smtClean="0">
                <a:solidFill>
                  <a:schemeClr val="tx1"/>
                </a:solidFill>
                <a:effectLst/>
                <a:latin typeface="+mn-lt"/>
                <a:ea typeface="+mn-ea"/>
                <a:cs typeface="+mn-cs"/>
              </a:rPr>
              <a:t>five or more of the above symptoms over a two-week period.</a:t>
            </a:r>
            <a:r>
              <a:rPr lang="en-GB" sz="1200" b="0" i="0" kern="1200" dirty="0" smtClean="0">
                <a:solidFill>
                  <a:schemeClr val="tx1"/>
                </a:solidFill>
                <a:effectLst/>
                <a:latin typeface="+mn-lt"/>
                <a:ea typeface="+mn-ea"/>
                <a:cs typeface="+mn-cs"/>
              </a:rPr>
              <a:t> At least one of the symptoms must be either a depressed mood or a loss of interest or pleasure. Keep in mind, some types of depression may not fit this strict definition.</a:t>
            </a:r>
          </a:p>
          <a:p>
            <a:r>
              <a:rPr lang="en-GB" sz="1200" b="0" i="0" kern="1200" dirty="0" smtClean="0">
                <a:solidFill>
                  <a:schemeClr val="tx1"/>
                </a:solidFill>
                <a:effectLst/>
                <a:latin typeface="+mn-lt"/>
                <a:ea typeface="+mn-ea"/>
                <a:cs typeface="+mn-cs"/>
              </a:rPr>
              <a:t>Clinical depression causes noticeable disruptions in daily life, such as work, school or social activities. It can affect people of any age or sex, including children. It isn't the same as depression caused by a loss (such as the death of a loved one), substance abuse or a medical condition such as a thyroid disorder.</a:t>
            </a:r>
          </a:p>
          <a:p>
            <a:r>
              <a:rPr lang="en-GB" sz="1200" b="0" i="0" kern="1200" dirty="0" smtClean="0">
                <a:solidFill>
                  <a:schemeClr val="tx1"/>
                </a:solidFill>
                <a:effectLst/>
                <a:latin typeface="+mn-lt"/>
                <a:ea typeface="+mn-ea"/>
                <a:cs typeface="+mn-cs"/>
              </a:rPr>
              <a:t>Clinical depression symptoms usually improve with psychological </a:t>
            </a:r>
            <a:r>
              <a:rPr lang="en-GB" sz="1200" b="0" i="0" kern="1200" dirty="0" err="1" smtClean="0">
                <a:solidFill>
                  <a:schemeClr val="tx1"/>
                </a:solidFill>
                <a:effectLst/>
                <a:latin typeface="+mn-lt"/>
                <a:ea typeface="+mn-ea"/>
                <a:cs typeface="+mn-cs"/>
              </a:rPr>
              <a:t>counseling</a:t>
            </a:r>
            <a:r>
              <a:rPr lang="en-GB" sz="1200" b="0" i="0" kern="1200" dirty="0" smtClean="0">
                <a:solidFill>
                  <a:schemeClr val="tx1"/>
                </a:solidFill>
                <a:effectLst/>
                <a:latin typeface="+mn-lt"/>
                <a:ea typeface="+mn-ea"/>
                <a:cs typeface="+mn-cs"/>
              </a:rPr>
              <a:t>, antidepressant medications or a combination of the two. Even severe depression symptoms usually improve with treatment.</a:t>
            </a:r>
          </a:p>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22</a:t>
            </a:fld>
            <a:endParaRPr lang="en-GB"/>
          </a:p>
        </p:txBody>
      </p:sp>
    </p:spTree>
    <p:extLst>
      <p:ext uri="{BB962C8B-B14F-4D97-AF65-F5344CB8AC3E}">
        <p14:creationId xmlns:p14="http://schemas.microsoft.com/office/powerpoint/2010/main" val="41241545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23</a:t>
            </a:fld>
            <a:endParaRPr lang="en-GB"/>
          </a:p>
        </p:txBody>
      </p:sp>
    </p:spTree>
    <p:extLst>
      <p:ext uri="{BB962C8B-B14F-4D97-AF65-F5344CB8AC3E}">
        <p14:creationId xmlns:p14="http://schemas.microsoft.com/office/powerpoint/2010/main" val="2541779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a:t>
            </a:fld>
            <a:endParaRPr lang="en-GB"/>
          </a:p>
        </p:txBody>
      </p:sp>
    </p:spTree>
    <p:extLst>
      <p:ext uri="{BB962C8B-B14F-4D97-AF65-F5344CB8AC3E}">
        <p14:creationId xmlns:p14="http://schemas.microsoft.com/office/powerpoint/2010/main" val="4179421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24</a:t>
            </a:fld>
            <a:endParaRPr lang="en-GB"/>
          </a:p>
        </p:txBody>
      </p:sp>
    </p:spTree>
    <p:extLst>
      <p:ext uri="{BB962C8B-B14F-4D97-AF65-F5344CB8AC3E}">
        <p14:creationId xmlns:p14="http://schemas.microsoft.com/office/powerpoint/2010/main" val="33317945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a:t>
            </a:r>
            <a:r>
              <a:rPr lang="en-GB" dirty="0" smtClean="0">
                <a:hlinkClick r:id="rId3"/>
              </a:rPr>
              <a:t>http://onlinelibrary.wiley.com/doi/10.1002/9780470479216.corpsy0500/abstract;jsessionid=77C8D2DFE01E2DAE0CE04ECE3CF840AA.f03t04?deniedAccessCustomisedMessage=&amp;userIsAuthenticated=false</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25</a:t>
            </a:fld>
            <a:endParaRPr lang="en-GB"/>
          </a:p>
        </p:txBody>
      </p:sp>
    </p:spTree>
    <p:extLst>
      <p:ext uri="{BB962C8B-B14F-4D97-AF65-F5344CB8AC3E}">
        <p14:creationId xmlns:p14="http://schemas.microsoft.com/office/powerpoint/2010/main" val="36411482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26</a:t>
            </a:fld>
            <a:endParaRPr lang="en-GB"/>
          </a:p>
        </p:txBody>
      </p:sp>
    </p:spTree>
    <p:extLst>
      <p:ext uri="{BB962C8B-B14F-4D97-AF65-F5344CB8AC3E}">
        <p14:creationId xmlns:p14="http://schemas.microsoft.com/office/powerpoint/2010/main" val="14247170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“The Mindful Way Through Depression” by Mark Williams. </a:t>
            </a:r>
          </a:p>
          <a:p>
            <a:r>
              <a:rPr lang="en-GB" dirty="0" smtClean="0">
                <a:hlinkClick r:id="rId3"/>
              </a:rPr>
              <a:t>http://www.amazon.co.uk/Mindful-Way-Through-Depression-Unhappiness/dp/1593851286/ref=sr_1_1?s=books&amp;ie=UTF8&amp;qid=1385073953&amp;sr=1-1&amp;keywords=mindfulness+and+depression</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27</a:t>
            </a:fld>
            <a:endParaRPr lang="en-GB"/>
          </a:p>
        </p:txBody>
      </p:sp>
    </p:spTree>
    <p:extLst>
      <p:ext uri="{BB962C8B-B14F-4D97-AF65-F5344CB8AC3E}">
        <p14:creationId xmlns:p14="http://schemas.microsoft.com/office/powerpoint/2010/main" val="1151877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a:t>
            </a:r>
            <a:r>
              <a:rPr lang="en-GB" baseline="0" dirty="0" smtClean="0"/>
              <a:t> </a:t>
            </a:r>
            <a:r>
              <a:rPr lang="en-GB" dirty="0" smtClean="0">
                <a:hlinkClick r:id="rId3"/>
              </a:rPr>
              <a:t>http://www.nhs.uk/Conditions/Depression/Pages/Treatment.aspx</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28</a:t>
            </a:fld>
            <a:endParaRPr lang="en-GB"/>
          </a:p>
        </p:txBody>
      </p:sp>
    </p:spTree>
    <p:extLst>
      <p:ext uri="{BB962C8B-B14F-4D97-AF65-F5344CB8AC3E}">
        <p14:creationId xmlns:p14="http://schemas.microsoft.com/office/powerpoint/2010/main" val="4698230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a:t>
            </a:r>
            <a:r>
              <a:rPr lang="en-GB" baseline="0" dirty="0" smtClean="0"/>
              <a:t> </a:t>
            </a:r>
            <a:r>
              <a:rPr lang="en-GB" dirty="0" smtClean="0">
                <a:hlinkClick r:id="rId3"/>
              </a:rPr>
              <a:t>http://www.nhs.uk/Conditions/Depression/Pages/Treatment.aspx</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29</a:t>
            </a:fld>
            <a:endParaRPr lang="en-GB"/>
          </a:p>
        </p:txBody>
      </p:sp>
    </p:spTree>
    <p:extLst>
      <p:ext uri="{BB962C8B-B14F-4D97-AF65-F5344CB8AC3E}">
        <p14:creationId xmlns:p14="http://schemas.microsoft.com/office/powerpoint/2010/main" val="981756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a:t>
            </a:r>
            <a:r>
              <a:rPr lang="en-GB" baseline="0" dirty="0" smtClean="0"/>
              <a:t> </a:t>
            </a:r>
            <a:r>
              <a:rPr lang="en-GB" dirty="0" smtClean="0">
                <a:hlinkClick r:id="rId3"/>
              </a:rPr>
              <a:t>http://www.nhs.uk/Conditions/Depression/Pages/Treatment.aspx</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30</a:t>
            </a:fld>
            <a:endParaRPr lang="en-GB"/>
          </a:p>
        </p:txBody>
      </p:sp>
    </p:spTree>
    <p:extLst>
      <p:ext uri="{BB962C8B-B14F-4D97-AF65-F5344CB8AC3E}">
        <p14:creationId xmlns:p14="http://schemas.microsoft.com/office/powerpoint/2010/main" val="37159205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31</a:t>
            </a:fld>
            <a:endParaRPr lang="en-GB"/>
          </a:p>
        </p:txBody>
      </p:sp>
    </p:spTree>
    <p:extLst>
      <p:ext uri="{BB962C8B-B14F-4D97-AF65-F5344CB8AC3E}">
        <p14:creationId xmlns:p14="http://schemas.microsoft.com/office/powerpoint/2010/main" val="8399939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a:t>
            </a:r>
            <a:r>
              <a:rPr lang="en-GB" dirty="0" smtClean="0">
                <a:hlinkClick r:id="rId3"/>
              </a:rPr>
              <a:t>http://pathways.nice.org.uk/pathways/depression#content=close&amp;path=view%3A/pathways/depression/care-for-adults-with-depression.xml</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32</a:t>
            </a:fld>
            <a:endParaRPr lang="en-GB"/>
          </a:p>
        </p:txBody>
      </p:sp>
    </p:spTree>
    <p:extLst>
      <p:ext uri="{BB962C8B-B14F-4D97-AF65-F5344CB8AC3E}">
        <p14:creationId xmlns:p14="http://schemas.microsoft.com/office/powerpoint/2010/main" val="12187311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33</a:t>
            </a:fld>
            <a:endParaRPr lang="en-GB"/>
          </a:p>
        </p:txBody>
      </p:sp>
    </p:spTree>
    <p:extLst>
      <p:ext uri="{BB962C8B-B14F-4D97-AF65-F5344CB8AC3E}">
        <p14:creationId xmlns:p14="http://schemas.microsoft.com/office/powerpoint/2010/main" val="1119781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a:t>
            </a:r>
            <a:r>
              <a:rPr lang="en-GB" dirty="0" smtClean="0">
                <a:hlinkClick r:id="rId3"/>
              </a:rPr>
              <a:t>http://www.patient.co.uk/health/depression-leaflet</a:t>
            </a:r>
            <a:r>
              <a:rPr lang="en-GB" dirty="0" smtClean="0"/>
              <a:t> </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4</a:t>
            </a:fld>
            <a:endParaRPr lang="en-GB"/>
          </a:p>
        </p:txBody>
      </p:sp>
    </p:spTree>
    <p:extLst>
      <p:ext uri="{BB962C8B-B14F-4D97-AF65-F5344CB8AC3E}">
        <p14:creationId xmlns:p14="http://schemas.microsoft.com/office/powerpoint/2010/main" val="34739270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a:t>
            </a:r>
            <a:r>
              <a:rPr lang="en-GB" dirty="0" smtClean="0">
                <a:hlinkClick r:id="rId3"/>
              </a:rPr>
              <a:t>http://pathways.nice.org.uk/pathways/depression#content=close&amp;path=view%3A/pathways/depression/step-4-complex-and-severe-depression-in-adults.xml</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34</a:t>
            </a:fld>
            <a:endParaRPr lang="en-GB"/>
          </a:p>
        </p:txBody>
      </p:sp>
    </p:spTree>
    <p:extLst>
      <p:ext uri="{BB962C8B-B14F-4D97-AF65-F5344CB8AC3E}">
        <p14:creationId xmlns:p14="http://schemas.microsoft.com/office/powerpoint/2010/main" val="14710450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a:t>
            </a:r>
            <a:r>
              <a:rPr lang="en-GB" baseline="0" dirty="0" smtClean="0"/>
              <a:t>  PHQ-9    </a:t>
            </a:r>
            <a:r>
              <a:rPr lang="en-GB" dirty="0" smtClean="0">
                <a:hlinkClick r:id="rId3"/>
              </a:rPr>
              <a:t>http://www.gpnotebook.co.uk/simplepage.cfm?ID=x20090201195702749131</a:t>
            </a:r>
            <a:endParaRPr lang="en-GB" dirty="0" smtClean="0"/>
          </a:p>
          <a:p>
            <a:r>
              <a:rPr lang="en-GB" dirty="0" smtClean="0"/>
              <a:t>              GAD 7:  </a:t>
            </a:r>
            <a:r>
              <a:rPr lang="en-GB" dirty="0" smtClean="0">
                <a:hlinkClick r:id="rId4"/>
              </a:rPr>
              <a:t>https://www.google.co.uk/#q=gad+7</a:t>
            </a:r>
            <a:r>
              <a:rPr lang="en-GB" dirty="0" smtClean="0"/>
              <a:t> </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35</a:t>
            </a:fld>
            <a:endParaRPr lang="en-GB"/>
          </a:p>
        </p:txBody>
      </p:sp>
    </p:spTree>
    <p:extLst>
      <p:ext uri="{BB962C8B-B14F-4D97-AF65-F5344CB8AC3E}">
        <p14:creationId xmlns:p14="http://schemas.microsoft.com/office/powerpoint/2010/main" val="10768394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39</a:t>
            </a:fld>
            <a:endParaRPr lang="en-GB"/>
          </a:p>
        </p:txBody>
      </p:sp>
    </p:spTree>
    <p:extLst>
      <p:ext uri="{BB962C8B-B14F-4D97-AF65-F5344CB8AC3E}">
        <p14:creationId xmlns:p14="http://schemas.microsoft.com/office/powerpoint/2010/main" val="11873067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sz="1200" b="0" i="0" kern="1200" dirty="0" smtClean="0">
                <a:solidFill>
                  <a:schemeClr val="tx1"/>
                </a:solidFill>
                <a:effectLst/>
                <a:latin typeface="+mn-lt"/>
                <a:ea typeface="+mn-ea"/>
                <a:cs typeface="+mn-cs"/>
              </a:rPr>
              <a:t>I Had a Black Dog [Paperback]:  by Matthew </a:t>
            </a:r>
            <a:r>
              <a:rPr lang="en-GB" sz="1200" b="0" i="0" kern="1200" dirty="0" err="1" smtClean="0">
                <a:solidFill>
                  <a:schemeClr val="tx1"/>
                </a:solidFill>
                <a:effectLst/>
                <a:latin typeface="+mn-lt"/>
                <a:ea typeface="+mn-ea"/>
                <a:cs typeface="+mn-cs"/>
              </a:rPr>
              <a:t>Johnstone</a:t>
            </a:r>
            <a:endParaRPr lang="en-GB"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hlinkClick r:id="rId3"/>
              </a:rPr>
              <a:t>http://www.amazon.co.uk/Had-Black-Dog-Matthew-Johnstone/dp/1845295897/ref=sr_1_1?s=books&amp;ie=UTF8&amp;qid=1385075757&amp;sr=1-1&amp;keywords=i+had+a+black+dog+matthew+johnstone</a:t>
            </a:r>
            <a:endParaRPr lang="en-GB" sz="1200" b="0" i="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40</a:t>
            </a:fld>
            <a:endParaRPr lang="en-GB"/>
          </a:p>
        </p:txBody>
      </p:sp>
    </p:spTree>
    <p:extLst>
      <p:ext uri="{BB962C8B-B14F-4D97-AF65-F5344CB8AC3E}">
        <p14:creationId xmlns:p14="http://schemas.microsoft.com/office/powerpoint/2010/main" val="3212005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6</a:t>
            </a:fld>
            <a:endParaRPr lang="en-GB"/>
          </a:p>
        </p:txBody>
      </p:sp>
    </p:spTree>
    <p:extLst>
      <p:ext uri="{BB962C8B-B14F-4D97-AF65-F5344CB8AC3E}">
        <p14:creationId xmlns:p14="http://schemas.microsoft.com/office/powerpoint/2010/main" val="3973692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a:t>
            </a:r>
            <a:r>
              <a:rPr lang="en-GB" dirty="0" smtClean="0">
                <a:hlinkClick r:id="rId3"/>
              </a:rPr>
              <a:t>http://www.nhs.uk/Conditions/Depression/Pages/Diagnosis.aspx</a:t>
            </a:r>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7</a:t>
            </a:fld>
            <a:endParaRPr lang="en-GB"/>
          </a:p>
        </p:txBody>
      </p:sp>
    </p:spTree>
    <p:extLst>
      <p:ext uri="{BB962C8B-B14F-4D97-AF65-F5344CB8AC3E}">
        <p14:creationId xmlns:p14="http://schemas.microsoft.com/office/powerpoint/2010/main" val="2854634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a:t>
            </a:r>
            <a:r>
              <a:rPr lang="en-GB" baseline="0" dirty="0" smtClean="0"/>
              <a:t>  </a:t>
            </a:r>
            <a:r>
              <a:rPr lang="en-GB" dirty="0" smtClean="0">
                <a:hlinkClick r:id="rId3"/>
              </a:rPr>
              <a:t>http://www.mind.org.uk/information-support/types-of-mental-health-problems/depression/causes/#.UoeCTfm-2HY</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8</a:t>
            </a:fld>
            <a:endParaRPr lang="en-GB"/>
          </a:p>
        </p:txBody>
      </p:sp>
    </p:spTree>
    <p:extLst>
      <p:ext uri="{BB962C8B-B14F-4D97-AF65-F5344CB8AC3E}">
        <p14:creationId xmlns:p14="http://schemas.microsoft.com/office/powerpoint/2010/main" val="4050094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kern="1200" dirty="0" smtClean="0">
                <a:solidFill>
                  <a:schemeClr val="tx1"/>
                </a:solidFill>
                <a:effectLst/>
                <a:latin typeface="+mn-lt"/>
                <a:ea typeface="+mn-ea"/>
                <a:cs typeface="+mn-cs"/>
              </a:rPr>
              <a:t>Source: </a:t>
            </a:r>
            <a:r>
              <a:rPr lang="en-GB" dirty="0" smtClean="0">
                <a:hlinkClick r:id="rId3"/>
              </a:rPr>
              <a:t>http://www.mind.org.uk/information-support/types-of-mental-health-problems/depression/causes/#.UoeCTfm-2HY</a:t>
            </a:r>
            <a:endParaRPr lang="en-GB" dirty="0" smtClean="0"/>
          </a:p>
          <a:p>
            <a:pPr rtl="0"/>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9</a:t>
            </a:fld>
            <a:endParaRPr lang="en-GB"/>
          </a:p>
        </p:txBody>
      </p:sp>
    </p:spTree>
    <p:extLst>
      <p:ext uri="{BB962C8B-B14F-4D97-AF65-F5344CB8AC3E}">
        <p14:creationId xmlns:p14="http://schemas.microsoft.com/office/powerpoint/2010/main" val="3008577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kern="1200" dirty="0" smtClean="0">
                <a:solidFill>
                  <a:schemeClr val="tx1"/>
                </a:solidFill>
                <a:effectLst/>
                <a:latin typeface="+mn-lt"/>
                <a:ea typeface="+mn-ea"/>
                <a:cs typeface="+mn-cs"/>
              </a:rPr>
              <a:t>Source: </a:t>
            </a:r>
            <a:r>
              <a:rPr lang="en-GB" dirty="0" smtClean="0">
                <a:hlinkClick r:id="rId3"/>
              </a:rPr>
              <a:t>http://www.nhs.uk/Conditions/stress-anxiety-depression/Pages/low-mood-and-depression.aspx</a:t>
            </a:r>
            <a:endParaRPr lang="en-GB" dirty="0" smtClean="0"/>
          </a:p>
          <a:p>
            <a:r>
              <a:rPr lang="en-GB" dirty="0" smtClean="0"/>
              <a:t>However, a low mood will tend to improve after a short time.</a:t>
            </a:r>
          </a:p>
          <a:p>
            <a:r>
              <a:rPr lang="en-GB" dirty="0" smtClean="0"/>
              <a:t> Making some small changes in your life, such as resolving a difficult situation or talking about your problems and getting more sleep, can improve your mood.</a:t>
            </a:r>
          </a:p>
          <a:p>
            <a:pPr rtl="0"/>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10</a:t>
            </a:fld>
            <a:endParaRPr lang="en-GB"/>
          </a:p>
        </p:txBody>
      </p:sp>
    </p:spTree>
    <p:extLst>
      <p:ext uri="{BB962C8B-B14F-4D97-AF65-F5344CB8AC3E}">
        <p14:creationId xmlns:p14="http://schemas.microsoft.com/office/powerpoint/2010/main" val="4139355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kern="1200" dirty="0" smtClean="0">
                <a:solidFill>
                  <a:schemeClr val="tx1"/>
                </a:solidFill>
                <a:effectLst/>
                <a:latin typeface="+mn-lt"/>
                <a:ea typeface="+mn-ea"/>
                <a:cs typeface="+mn-cs"/>
              </a:rPr>
              <a:t>Source: </a:t>
            </a:r>
            <a:r>
              <a:rPr lang="en-GB" dirty="0" smtClean="0">
                <a:hlinkClick r:id="rId3"/>
              </a:rPr>
              <a:t>http://www.nhs.uk/Conditions/stress-anxiety-depression/Pages/low-mood-and-depression.aspx</a:t>
            </a:r>
            <a:endParaRPr lang="en-GB" dirty="0" smtClean="0"/>
          </a:p>
          <a:p>
            <a:pPr rtl="0"/>
            <a:endParaRPr lang="en-GB" dirty="0"/>
          </a:p>
        </p:txBody>
      </p:sp>
      <p:sp>
        <p:nvSpPr>
          <p:cNvPr id="4" name="Slide Number Placeholder 3"/>
          <p:cNvSpPr>
            <a:spLocks noGrp="1"/>
          </p:cNvSpPr>
          <p:nvPr>
            <p:ph type="sldNum" sz="quarter" idx="10"/>
          </p:nvPr>
        </p:nvSpPr>
        <p:spPr/>
        <p:txBody>
          <a:bodyPr/>
          <a:lstStyle/>
          <a:p>
            <a:fld id="{53B8E212-F16F-410D-8D3F-C162416B7742}" type="slidenum">
              <a:rPr lang="en-GB" smtClean="0"/>
              <a:t>11</a:t>
            </a:fld>
            <a:endParaRPr lang="en-GB"/>
          </a:p>
        </p:txBody>
      </p:sp>
    </p:spTree>
    <p:extLst>
      <p:ext uri="{BB962C8B-B14F-4D97-AF65-F5344CB8AC3E}">
        <p14:creationId xmlns:p14="http://schemas.microsoft.com/office/powerpoint/2010/main" val="2181133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402AB07-D3C5-4F57-8E26-719C6F6F383C}" type="datetimeFigureOut">
              <a:rPr lang="en-GB" smtClean="0"/>
              <a:t>21/11/2013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2341528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02AB07-D3C5-4F57-8E26-719C6F6F383C}" type="datetimeFigureOut">
              <a:rPr lang="en-GB" smtClean="0"/>
              <a:t>21/11/2013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1382315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02AB07-D3C5-4F57-8E26-719C6F6F383C}" type="datetimeFigureOut">
              <a:rPr lang="en-GB" smtClean="0"/>
              <a:t>21/11/2013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1796171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02AB07-D3C5-4F57-8E26-719C6F6F383C}" type="datetimeFigureOut">
              <a:rPr lang="en-GB" smtClean="0"/>
              <a:t>21/11/2013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3812255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02AB07-D3C5-4F57-8E26-719C6F6F383C}" type="datetimeFigureOut">
              <a:rPr lang="en-GB" smtClean="0"/>
              <a:t>21/11/2013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1981906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402AB07-D3C5-4F57-8E26-719C6F6F383C}" type="datetimeFigureOut">
              <a:rPr lang="en-GB" smtClean="0"/>
              <a:t>21/11/2013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1158618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402AB07-D3C5-4F57-8E26-719C6F6F383C}" type="datetimeFigureOut">
              <a:rPr lang="en-GB" smtClean="0"/>
              <a:t>21/11/2013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530152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402AB07-D3C5-4F57-8E26-719C6F6F383C}" type="datetimeFigureOut">
              <a:rPr lang="en-GB" smtClean="0"/>
              <a:t>21/11/2013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4125283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2AB07-D3C5-4F57-8E26-719C6F6F383C}" type="datetimeFigureOut">
              <a:rPr lang="en-GB" smtClean="0"/>
              <a:t>21/11/2013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80965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02AB07-D3C5-4F57-8E26-719C6F6F383C}" type="datetimeFigureOut">
              <a:rPr lang="en-GB" smtClean="0"/>
              <a:t>21/11/2013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1447773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02AB07-D3C5-4F57-8E26-719C6F6F383C}" type="datetimeFigureOut">
              <a:rPr lang="en-GB" smtClean="0"/>
              <a:t>21/11/2013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269747-9063-42CC-92B3-E6C5042A31D5}" type="slidenum">
              <a:rPr lang="en-GB" smtClean="0"/>
              <a:t>‹#›</a:t>
            </a:fld>
            <a:endParaRPr lang="en-GB"/>
          </a:p>
        </p:txBody>
      </p:sp>
    </p:spTree>
    <p:extLst>
      <p:ext uri="{BB962C8B-B14F-4D97-AF65-F5344CB8AC3E}">
        <p14:creationId xmlns:p14="http://schemas.microsoft.com/office/powerpoint/2010/main" val="3910005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02AB07-D3C5-4F57-8E26-719C6F6F383C}" type="datetimeFigureOut">
              <a:rPr lang="en-GB" smtClean="0"/>
              <a:t>21/11/2013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269747-9063-42CC-92B3-E6C5042A31D5}" type="slidenum">
              <a:rPr lang="en-GB" smtClean="0"/>
              <a:t>‹#›</a:t>
            </a:fld>
            <a:endParaRPr lang="en-GB"/>
          </a:p>
        </p:txBody>
      </p:sp>
    </p:spTree>
    <p:extLst>
      <p:ext uri="{BB962C8B-B14F-4D97-AF65-F5344CB8AC3E}">
        <p14:creationId xmlns:p14="http://schemas.microsoft.com/office/powerpoint/2010/main" val="3291448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3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www.nice.org.uk/CG090"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http://ihadablackdog.blogspot.co.uk/"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40511"/>
          </a:xfrm>
        </p:spPr>
        <p:txBody>
          <a:bodyPr/>
          <a:lstStyle/>
          <a:p>
            <a:r>
              <a:rPr lang="en-GB" b="1" dirty="0" smtClean="0"/>
              <a:t>Managing Depression</a:t>
            </a:r>
            <a:endParaRPr lang="en-GB" b="1" dirty="0"/>
          </a:p>
        </p:txBody>
      </p:sp>
      <p:sp>
        <p:nvSpPr>
          <p:cNvPr id="3" name="Subtitle 2"/>
          <p:cNvSpPr>
            <a:spLocks noGrp="1"/>
          </p:cNvSpPr>
          <p:nvPr>
            <p:ph type="subTitle" idx="1"/>
          </p:nvPr>
        </p:nvSpPr>
        <p:spPr>
          <a:xfrm>
            <a:off x="1524000" y="2362873"/>
            <a:ext cx="9144000" cy="3729813"/>
          </a:xfrm>
        </p:spPr>
        <p:txBody>
          <a:bodyPr>
            <a:normAutofit fontScale="92500" lnSpcReduction="20000"/>
          </a:bodyPr>
          <a:lstStyle/>
          <a:p>
            <a:pPr>
              <a:lnSpc>
                <a:spcPct val="80000"/>
              </a:lnSpc>
              <a:defRPr/>
            </a:pPr>
            <a:endParaRPr lang="en-GB" sz="3000" dirty="0" smtClean="0"/>
          </a:p>
          <a:p>
            <a:pPr>
              <a:lnSpc>
                <a:spcPct val="80000"/>
              </a:lnSpc>
              <a:defRPr/>
            </a:pPr>
            <a:r>
              <a:rPr lang="en-GB" sz="3000" b="1" dirty="0" smtClean="0"/>
              <a:t>Friday 22</a:t>
            </a:r>
            <a:r>
              <a:rPr lang="en-GB" sz="3000" b="1" baseline="30000" dirty="0" smtClean="0"/>
              <a:t>nd</a:t>
            </a:r>
            <a:r>
              <a:rPr lang="en-GB" sz="3000" b="1" dirty="0" smtClean="0"/>
              <a:t> November 2013</a:t>
            </a:r>
            <a:endParaRPr lang="en-GB" sz="3000" b="1" dirty="0"/>
          </a:p>
          <a:p>
            <a:r>
              <a:rPr lang="en-GB" sz="3000" b="1" dirty="0" smtClean="0"/>
              <a:t>14.00 </a:t>
            </a:r>
            <a:r>
              <a:rPr lang="en-GB" sz="3000" b="1" dirty="0"/>
              <a:t>– 15.00</a:t>
            </a:r>
          </a:p>
          <a:p>
            <a:r>
              <a:rPr lang="en-GB" sz="3000" b="1" dirty="0"/>
              <a:t>KSW 1.04</a:t>
            </a:r>
          </a:p>
          <a:p>
            <a:pPr>
              <a:lnSpc>
                <a:spcPct val="80000"/>
              </a:lnSpc>
              <a:defRPr/>
            </a:pPr>
            <a:r>
              <a:rPr lang="en-GB" sz="3000" i="1" dirty="0"/>
              <a:t>	</a:t>
            </a:r>
            <a:endParaRPr lang="en-GB" sz="3000" i="1" dirty="0">
              <a:solidFill>
                <a:schemeClr val="hlink"/>
              </a:solidFill>
              <a:effectLst>
                <a:outerShdw blurRad="38100" dist="38100" dir="2700000" algn="tl">
                  <a:srgbClr val="C0C0C0"/>
                </a:outerShdw>
              </a:effectLst>
            </a:endParaRPr>
          </a:p>
          <a:p>
            <a:pPr>
              <a:lnSpc>
                <a:spcPct val="80000"/>
              </a:lnSpc>
              <a:defRPr/>
            </a:pPr>
            <a:r>
              <a:rPr lang="en-GB" sz="3000" dirty="0"/>
              <a:t>	</a:t>
            </a:r>
            <a:r>
              <a:rPr lang="en-GB" sz="3000" dirty="0" smtClean="0"/>
              <a:t>Michael Bryant</a:t>
            </a:r>
            <a:endParaRPr lang="en-GB" sz="3000" dirty="0"/>
          </a:p>
          <a:p>
            <a:pPr>
              <a:lnSpc>
                <a:spcPct val="80000"/>
              </a:lnSpc>
              <a:defRPr/>
            </a:pPr>
            <a:r>
              <a:rPr lang="en-GB" sz="3000" dirty="0"/>
              <a:t>	LSE Student Counselling Service	</a:t>
            </a:r>
          </a:p>
          <a:p>
            <a:pPr>
              <a:lnSpc>
                <a:spcPct val="80000"/>
              </a:lnSpc>
              <a:defRPr/>
            </a:pPr>
            <a:r>
              <a:rPr lang="en-GB" dirty="0"/>
              <a:t>	</a:t>
            </a:r>
          </a:p>
          <a:p>
            <a:pPr>
              <a:lnSpc>
                <a:spcPct val="80000"/>
              </a:lnSpc>
              <a:defRPr/>
            </a:pPr>
            <a:r>
              <a:rPr lang="en-GB" dirty="0"/>
              <a:t>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3270772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What is the difference between </a:t>
            </a:r>
            <a:br>
              <a:rPr lang="en-GB" sz="4400" b="1" dirty="0" smtClean="0"/>
            </a:br>
            <a:r>
              <a:rPr lang="en-GB" sz="4400" b="1" dirty="0" smtClean="0"/>
              <a:t>low mood and depression?</a:t>
            </a:r>
            <a:endParaRPr lang="en-GB" sz="4400" dirty="0"/>
          </a:p>
        </p:txBody>
      </p:sp>
      <p:sp>
        <p:nvSpPr>
          <p:cNvPr id="3" name="Subtitle 2"/>
          <p:cNvSpPr>
            <a:spLocks noGrp="1"/>
          </p:cNvSpPr>
          <p:nvPr>
            <p:ph type="subTitle" idx="1"/>
          </p:nvPr>
        </p:nvSpPr>
        <p:spPr>
          <a:xfrm>
            <a:off x="1524000" y="2031101"/>
            <a:ext cx="9144000" cy="4508847"/>
          </a:xfrm>
        </p:spPr>
        <p:txBody>
          <a:bodyPr>
            <a:normAutofit lnSpcReduction="10000"/>
          </a:bodyPr>
          <a:lstStyle/>
          <a:p>
            <a:r>
              <a:rPr lang="en-GB" sz="3200" b="1" dirty="0" smtClean="0"/>
              <a:t>Low Mood can </a:t>
            </a:r>
            <a:r>
              <a:rPr lang="en-GB" sz="3200" b="1" dirty="0" smtClean="0"/>
              <a:t>include:</a:t>
            </a:r>
            <a:endParaRPr lang="en-GB" sz="3200" b="1" dirty="0" smtClean="0"/>
          </a:p>
          <a:p>
            <a:pPr marL="342900" indent="-342900">
              <a:buFont typeface="Arial" panose="020B0604020202020204" pitchFamily="34" charset="0"/>
              <a:buChar char="•"/>
            </a:pPr>
            <a:r>
              <a:rPr lang="en-GB" sz="2800" b="1" dirty="0" smtClean="0"/>
              <a:t>sadness</a:t>
            </a:r>
          </a:p>
          <a:p>
            <a:pPr marL="342900" indent="-342900">
              <a:buFont typeface="Arial" panose="020B0604020202020204" pitchFamily="34" charset="0"/>
              <a:buChar char="•"/>
            </a:pPr>
            <a:r>
              <a:rPr lang="en-GB" sz="2800" b="1" dirty="0" smtClean="0"/>
              <a:t>an anxious feeling</a:t>
            </a:r>
          </a:p>
          <a:p>
            <a:pPr marL="342900" indent="-342900">
              <a:buFont typeface="Arial" panose="020B0604020202020204" pitchFamily="34" charset="0"/>
              <a:buChar char="•"/>
            </a:pPr>
            <a:r>
              <a:rPr lang="en-GB" sz="2800" b="1" dirty="0" smtClean="0"/>
              <a:t>worry</a:t>
            </a:r>
          </a:p>
          <a:p>
            <a:pPr marL="342900" indent="-342900">
              <a:buFont typeface="Arial" panose="020B0604020202020204" pitchFamily="34" charset="0"/>
              <a:buChar char="•"/>
            </a:pPr>
            <a:r>
              <a:rPr lang="en-GB" sz="2800" b="1" dirty="0" smtClean="0"/>
              <a:t>tiredness</a:t>
            </a:r>
          </a:p>
          <a:p>
            <a:pPr marL="342900" indent="-342900">
              <a:buFont typeface="Arial" panose="020B0604020202020204" pitchFamily="34" charset="0"/>
              <a:buChar char="•"/>
            </a:pPr>
            <a:r>
              <a:rPr lang="en-GB" sz="2800" b="1" dirty="0" smtClean="0"/>
              <a:t>low self-esteem</a:t>
            </a:r>
          </a:p>
          <a:p>
            <a:pPr marL="342900" indent="-342900">
              <a:buFont typeface="Arial" panose="020B0604020202020204" pitchFamily="34" charset="0"/>
              <a:buChar char="•"/>
            </a:pPr>
            <a:r>
              <a:rPr lang="en-GB" sz="2800" b="1" dirty="0" smtClean="0"/>
              <a:t>frustration</a:t>
            </a:r>
          </a:p>
          <a:p>
            <a:pPr marL="342900" indent="-342900">
              <a:buFont typeface="Arial" panose="020B0604020202020204" pitchFamily="34" charset="0"/>
              <a:buChar char="•"/>
            </a:pPr>
            <a:r>
              <a:rPr lang="en-GB" sz="2800" b="1" dirty="0" smtClean="0"/>
              <a:t>anger</a:t>
            </a:r>
            <a:endParaRPr lang="en-GB" sz="2800" b="1" dirty="0"/>
          </a:p>
          <a:p>
            <a:r>
              <a:rPr lang="en-GB" sz="3200" b="1" dirty="0"/>
              <a:t>L</a:t>
            </a:r>
            <a:r>
              <a:rPr lang="en-GB" sz="3200" b="1" dirty="0" smtClean="0"/>
              <a:t>ow mood will tend to improve after a short time.</a:t>
            </a:r>
          </a:p>
          <a:p>
            <a:endParaRPr lang="en-GB" dirty="0" smtClean="0"/>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390011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What is the difference between </a:t>
            </a:r>
            <a:br>
              <a:rPr lang="en-GB" sz="4400" b="1" dirty="0" smtClean="0"/>
            </a:br>
            <a:r>
              <a:rPr lang="en-GB" sz="4400" b="1" dirty="0" smtClean="0"/>
              <a:t>low mood and depression? </a:t>
            </a:r>
            <a:r>
              <a:rPr lang="en-GB" sz="3600" b="1" i="1" dirty="0" smtClean="0"/>
              <a:t>Cont.</a:t>
            </a:r>
            <a:endParaRPr lang="en-GB" sz="4400" dirty="0"/>
          </a:p>
        </p:txBody>
      </p:sp>
      <p:sp>
        <p:nvSpPr>
          <p:cNvPr id="3" name="Subtitle 2"/>
          <p:cNvSpPr>
            <a:spLocks noGrp="1"/>
          </p:cNvSpPr>
          <p:nvPr>
            <p:ph type="subTitle" idx="1"/>
          </p:nvPr>
        </p:nvSpPr>
        <p:spPr>
          <a:xfrm>
            <a:off x="1524000" y="2031101"/>
            <a:ext cx="9144000" cy="4220612"/>
          </a:xfrm>
        </p:spPr>
        <p:txBody>
          <a:bodyPr>
            <a:normAutofit/>
          </a:bodyPr>
          <a:lstStyle/>
          <a:p>
            <a:r>
              <a:rPr lang="en-GB" sz="2800" b="1" cap="all" dirty="0" smtClean="0"/>
              <a:t>Depression symptoms also </a:t>
            </a:r>
            <a:r>
              <a:rPr lang="en-GB" sz="2800" b="1" cap="all" dirty="0"/>
              <a:t>include: </a:t>
            </a:r>
            <a:endParaRPr lang="en-GB" sz="2800" b="1" cap="all" dirty="0" smtClean="0"/>
          </a:p>
          <a:p>
            <a:endParaRPr lang="en-GB" b="1" cap="all" dirty="0" smtClean="0"/>
          </a:p>
          <a:p>
            <a:r>
              <a:rPr lang="en-GB" sz="2800" b="1" dirty="0" smtClean="0"/>
              <a:t>feeling </a:t>
            </a:r>
            <a:r>
              <a:rPr lang="en-GB" sz="2800" b="1" dirty="0"/>
              <a:t>irritable and intolerant of others </a:t>
            </a:r>
          </a:p>
          <a:p>
            <a:r>
              <a:rPr lang="en-GB" sz="2800" b="1" dirty="0"/>
              <a:t>having no motivation or interest in things</a:t>
            </a:r>
          </a:p>
          <a:p>
            <a:r>
              <a:rPr lang="en-GB" sz="2800" b="1" dirty="0"/>
              <a:t>finding it difficult to make decisions</a:t>
            </a:r>
          </a:p>
          <a:p>
            <a:r>
              <a:rPr lang="en-GB" sz="2800" b="1" dirty="0"/>
              <a:t>not getting any enjoyment out of life</a:t>
            </a:r>
          </a:p>
          <a:p>
            <a:r>
              <a:rPr lang="en-GB" sz="2800" b="1" dirty="0"/>
              <a:t>having suicidal thoughts or thoughts of harming yourself</a:t>
            </a:r>
          </a:p>
          <a:p>
            <a:r>
              <a:rPr lang="en-GB" sz="2800" b="1" dirty="0"/>
              <a:t>feeling anxious or worried</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6529820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What is the difference between </a:t>
            </a:r>
            <a:br>
              <a:rPr lang="en-GB" sz="4400" b="1" dirty="0" smtClean="0"/>
            </a:br>
            <a:r>
              <a:rPr lang="en-GB" sz="4400" b="1" dirty="0" smtClean="0"/>
              <a:t>low mood and depression?</a:t>
            </a:r>
            <a:endParaRPr lang="en-GB" sz="4400" dirty="0"/>
          </a:p>
        </p:txBody>
      </p:sp>
      <p:sp>
        <p:nvSpPr>
          <p:cNvPr id="3" name="Subtitle 2"/>
          <p:cNvSpPr>
            <a:spLocks noGrp="1"/>
          </p:cNvSpPr>
          <p:nvPr>
            <p:ph type="subTitle" idx="1"/>
          </p:nvPr>
        </p:nvSpPr>
        <p:spPr>
          <a:xfrm>
            <a:off x="1524000" y="2031101"/>
            <a:ext cx="9144000" cy="4270308"/>
          </a:xfrm>
        </p:spPr>
        <p:txBody>
          <a:bodyPr>
            <a:normAutofit/>
          </a:bodyPr>
          <a:lstStyle/>
          <a:p>
            <a:r>
              <a:rPr lang="en-GB" sz="2800" b="1" cap="all" dirty="0"/>
              <a:t>Depression symptoms also include: </a:t>
            </a:r>
          </a:p>
          <a:p>
            <a:endParaRPr lang="en-GB" sz="2800" b="1" dirty="0" smtClean="0"/>
          </a:p>
          <a:p>
            <a:r>
              <a:rPr lang="en-GB" sz="2800" b="1" dirty="0"/>
              <a:t>continuous low mood or sadness</a:t>
            </a:r>
          </a:p>
          <a:p>
            <a:r>
              <a:rPr lang="en-GB" sz="2800" b="1" dirty="0"/>
              <a:t>feeling hopeless and helpless</a:t>
            </a:r>
          </a:p>
          <a:p>
            <a:r>
              <a:rPr lang="en-GB" sz="2800" b="1" dirty="0"/>
              <a:t>having low self-esteem </a:t>
            </a:r>
          </a:p>
          <a:p>
            <a:r>
              <a:rPr lang="en-GB" sz="2800" b="1" dirty="0"/>
              <a:t>feeling tearful</a:t>
            </a:r>
          </a:p>
          <a:p>
            <a:r>
              <a:rPr lang="en-GB" sz="2800" b="1" dirty="0"/>
              <a:t>feeling guilt-ridden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3696295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Symptoms of depression: psychological</a:t>
            </a:r>
            <a:endParaRPr lang="en-GB" sz="4400" b="1" dirty="0"/>
          </a:p>
        </p:txBody>
      </p:sp>
      <p:sp>
        <p:nvSpPr>
          <p:cNvPr id="3" name="Subtitle 2"/>
          <p:cNvSpPr>
            <a:spLocks noGrp="1"/>
          </p:cNvSpPr>
          <p:nvPr>
            <p:ph type="subTitle" idx="1"/>
          </p:nvPr>
        </p:nvSpPr>
        <p:spPr>
          <a:xfrm>
            <a:off x="1524000" y="2031101"/>
            <a:ext cx="9144000" cy="3226699"/>
          </a:xfrm>
        </p:spPr>
        <p:txBody>
          <a:bodyPr>
            <a:normAutofit/>
          </a:bodyPr>
          <a:lstStyle/>
          <a:p>
            <a:r>
              <a:rPr lang="en-GB" sz="3200" b="1" dirty="0"/>
              <a:t>continuous low mood or sadness</a:t>
            </a:r>
          </a:p>
          <a:p>
            <a:r>
              <a:rPr lang="en-GB" sz="3200" b="1" dirty="0"/>
              <a:t>feeling hopeless and helpless</a:t>
            </a:r>
          </a:p>
          <a:p>
            <a:r>
              <a:rPr lang="en-GB" sz="3200" b="1" dirty="0"/>
              <a:t>having low self-esteem </a:t>
            </a:r>
          </a:p>
          <a:p>
            <a:r>
              <a:rPr lang="en-GB" sz="3200" b="1" dirty="0"/>
              <a:t>feeling tearful</a:t>
            </a:r>
          </a:p>
          <a:p>
            <a:r>
              <a:rPr lang="en-GB" sz="3200" b="1" dirty="0"/>
              <a:t>feeling guilt-ridden</a:t>
            </a:r>
          </a:p>
          <a:p>
            <a:endParaRPr lang="en-GB"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19493603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Symptoms of depression: psychological </a:t>
            </a:r>
            <a:r>
              <a:rPr lang="en-GB" sz="3100" b="1" i="1" dirty="0" smtClean="0"/>
              <a:t>cont.</a:t>
            </a:r>
            <a:endParaRPr lang="en-GB" sz="4400" b="1" dirty="0"/>
          </a:p>
        </p:txBody>
      </p:sp>
      <p:sp>
        <p:nvSpPr>
          <p:cNvPr id="3" name="Subtitle 2"/>
          <p:cNvSpPr>
            <a:spLocks noGrp="1"/>
          </p:cNvSpPr>
          <p:nvPr>
            <p:ph type="subTitle" idx="1"/>
          </p:nvPr>
        </p:nvSpPr>
        <p:spPr>
          <a:xfrm>
            <a:off x="1524000" y="2031101"/>
            <a:ext cx="9144000" cy="4270308"/>
          </a:xfrm>
        </p:spPr>
        <p:txBody>
          <a:bodyPr>
            <a:normAutofit/>
          </a:bodyPr>
          <a:lstStyle/>
          <a:p>
            <a:r>
              <a:rPr lang="en-GB" sz="2800" b="1" dirty="0" smtClean="0"/>
              <a:t>feeling </a:t>
            </a:r>
            <a:r>
              <a:rPr lang="en-GB" sz="2800" b="1" dirty="0"/>
              <a:t>irritable and intolerant of others </a:t>
            </a:r>
          </a:p>
          <a:p>
            <a:r>
              <a:rPr lang="en-GB" sz="2800" b="1" dirty="0"/>
              <a:t>having no motivation or interest in things</a:t>
            </a:r>
          </a:p>
          <a:p>
            <a:r>
              <a:rPr lang="en-GB" sz="2800" b="1" dirty="0"/>
              <a:t>finding it difficult to make decisions</a:t>
            </a:r>
          </a:p>
          <a:p>
            <a:r>
              <a:rPr lang="en-GB" sz="2800" b="1" dirty="0"/>
              <a:t>not getting any enjoyment out of life</a:t>
            </a:r>
          </a:p>
          <a:p>
            <a:r>
              <a:rPr lang="en-GB" sz="2800" b="1" dirty="0" smtClean="0"/>
              <a:t>Feeling anxious or worried</a:t>
            </a:r>
            <a:endParaRPr lang="en-GB" sz="2800" b="1" dirty="0"/>
          </a:p>
          <a:p>
            <a:r>
              <a:rPr lang="en-GB" sz="2800" b="1" dirty="0" smtClean="0"/>
              <a:t>Having suicidal thoughts </a:t>
            </a:r>
            <a:r>
              <a:rPr lang="en-GB" sz="2800" b="1" dirty="0"/>
              <a:t> or thoughts </a:t>
            </a:r>
            <a:r>
              <a:rPr lang="en-GB" sz="2800" b="1" dirty="0" smtClean="0"/>
              <a:t>of harming yourself</a:t>
            </a:r>
            <a:endParaRPr lang="en-GB" sz="2800" b="1" dirty="0"/>
          </a:p>
          <a:p>
            <a:endParaRPr lang="en-GB" sz="3200" dirty="0"/>
          </a:p>
        </p:txBody>
      </p:sp>
    </p:spTree>
    <p:extLst>
      <p:ext uri="{BB962C8B-B14F-4D97-AF65-F5344CB8AC3E}">
        <p14:creationId xmlns:p14="http://schemas.microsoft.com/office/powerpoint/2010/main" val="4157663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Symptoms of depression: physical</a:t>
            </a:r>
            <a:endParaRPr lang="en-GB" sz="4400" b="1" dirty="0"/>
          </a:p>
        </p:txBody>
      </p:sp>
      <p:sp>
        <p:nvSpPr>
          <p:cNvPr id="3" name="Subtitle 2"/>
          <p:cNvSpPr>
            <a:spLocks noGrp="1"/>
          </p:cNvSpPr>
          <p:nvPr>
            <p:ph type="subTitle" idx="1"/>
          </p:nvPr>
        </p:nvSpPr>
        <p:spPr>
          <a:xfrm>
            <a:off x="1524000" y="2031101"/>
            <a:ext cx="9144000" cy="3226699"/>
          </a:xfrm>
        </p:spPr>
        <p:txBody>
          <a:bodyPr>
            <a:normAutofit fontScale="92500" lnSpcReduction="10000"/>
          </a:bodyPr>
          <a:lstStyle/>
          <a:p>
            <a:r>
              <a:rPr lang="en-GB" dirty="0"/>
              <a:t>moving or speaking more slowly than usual </a:t>
            </a:r>
          </a:p>
          <a:p>
            <a:r>
              <a:rPr lang="en-GB" dirty="0"/>
              <a:t>change in appetite or weight (usually decreased, but sometimes increased) </a:t>
            </a:r>
            <a:endParaRPr lang="en-GB" dirty="0" smtClean="0"/>
          </a:p>
          <a:p>
            <a:r>
              <a:rPr lang="en-GB" dirty="0" smtClean="0"/>
              <a:t>constipation</a:t>
            </a:r>
            <a:r>
              <a:rPr lang="en-GB" dirty="0"/>
              <a:t> </a:t>
            </a:r>
          </a:p>
          <a:p>
            <a:r>
              <a:rPr lang="en-GB" dirty="0"/>
              <a:t>unexplained aches and pains</a:t>
            </a:r>
          </a:p>
          <a:p>
            <a:r>
              <a:rPr lang="en-GB" dirty="0"/>
              <a:t>lack of energy or lack of interest in sex </a:t>
            </a:r>
            <a:r>
              <a:rPr lang="en-GB" dirty="0" smtClean="0"/>
              <a:t>(loss of libido) </a:t>
            </a:r>
            <a:endParaRPr lang="en-GB" dirty="0"/>
          </a:p>
          <a:p>
            <a:r>
              <a:rPr lang="en-GB" dirty="0"/>
              <a:t>changes to your </a:t>
            </a:r>
            <a:r>
              <a:rPr lang="en-GB" dirty="0" smtClean="0"/>
              <a:t>menstrual cycle </a:t>
            </a:r>
          </a:p>
          <a:p>
            <a:r>
              <a:rPr lang="en-GB" dirty="0" smtClean="0"/>
              <a:t>disturbed </a:t>
            </a:r>
            <a:r>
              <a:rPr lang="en-GB" dirty="0"/>
              <a:t>sleep (for example, finding it hard to fall asleep at night or waking up very early in the morning)</a:t>
            </a:r>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3931980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Symptoms of depression: social</a:t>
            </a:r>
            <a:endParaRPr lang="en-GB" sz="4400" b="1" dirty="0"/>
          </a:p>
        </p:txBody>
      </p:sp>
      <p:sp>
        <p:nvSpPr>
          <p:cNvPr id="3" name="Subtitle 2"/>
          <p:cNvSpPr>
            <a:spLocks noGrp="1"/>
          </p:cNvSpPr>
          <p:nvPr>
            <p:ph type="subTitle" idx="1"/>
          </p:nvPr>
        </p:nvSpPr>
        <p:spPr>
          <a:xfrm>
            <a:off x="1524000" y="2031101"/>
            <a:ext cx="9144000" cy="3226699"/>
          </a:xfrm>
        </p:spPr>
        <p:txBody>
          <a:bodyPr>
            <a:normAutofit/>
          </a:bodyPr>
          <a:lstStyle/>
          <a:p>
            <a:r>
              <a:rPr lang="en-GB" sz="3200" b="1" dirty="0"/>
              <a:t>not doing well at work</a:t>
            </a:r>
          </a:p>
          <a:p>
            <a:r>
              <a:rPr lang="en-GB" sz="3200" b="1" dirty="0"/>
              <a:t>taking part in fewer social activities and avoiding contact with friends</a:t>
            </a:r>
          </a:p>
          <a:p>
            <a:r>
              <a:rPr lang="en-GB" sz="3200" b="1" dirty="0"/>
              <a:t>neglecting your hobbies and interests</a:t>
            </a:r>
          </a:p>
          <a:p>
            <a:r>
              <a:rPr lang="en-GB" sz="3200" b="1" dirty="0"/>
              <a:t>having difficulties in your home and family life</a:t>
            </a:r>
          </a:p>
          <a:p>
            <a:endParaRPr lang="en-GB" sz="3200"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140885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3331" y="274220"/>
            <a:ext cx="7894983" cy="6394937"/>
          </a:xfrm>
          <a:prstGeom prst="rect">
            <a:avLst/>
          </a:prstGeom>
        </p:spPr>
      </p:pic>
    </p:spTree>
    <p:extLst>
      <p:ext uri="{BB962C8B-B14F-4D97-AF65-F5344CB8AC3E}">
        <p14:creationId xmlns:p14="http://schemas.microsoft.com/office/powerpoint/2010/main" val="13383198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32648"/>
          </a:xfrm>
        </p:spPr>
        <p:txBody>
          <a:bodyPr>
            <a:normAutofit/>
          </a:bodyPr>
          <a:lstStyle/>
          <a:p>
            <a:r>
              <a:rPr lang="en-GB" sz="4400" b="1" dirty="0" smtClean="0"/>
              <a:t>Specific forms of Depression: SAD</a:t>
            </a:r>
            <a:endParaRPr lang="en-GB" sz="4400" b="1" dirty="0"/>
          </a:p>
        </p:txBody>
      </p:sp>
      <p:sp>
        <p:nvSpPr>
          <p:cNvPr id="3" name="Subtitle 2"/>
          <p:cNvSpPr>
            <a:spLocks noGrp="1"/>
          </p:cNvSpPr>
          <p:nvPr>
            <p:ph type="subTitle" idx="1"/>
          </p:nvPr>
        </p:nvSpPr>
        <p:spPr>
          <a:xfrm>
            <a:off x="1524000" y="2682815"/>
            <a:ext cx="9144000" cy="2574985"/>
          </a:xfrm>
        </p:spPr>
        <p:txBody>
          <a:bodyPr>
            <a:normAutofit lnSpcReduction="10000"/>
          </a:bodyPr>
          <a:lstStyle/>
          <a:p>
            <a:r>
              <a:rPr lang="en-GB" sz="3200" b="1" dirty="0"/>
              <a:t>Seasonal affective disorder (SAD) </a:t>
            </a:r>
            <a:r>
              <a:rPr lang="en-GB" sz="3200" b="1" dirty="0" smtClean="0"/>
              <a:t>:</a:t>
            </a:r>
          </a:p>
          <a:p>
            <a:r>
              <a:rPr lang="en-GB" sz="3200" b="1" dirty="0" smtClean="0"/>
              <a:t>this </a:t>
            </a:r>
            <a:r>
              <a:rPr lang="en-GB" sz="3200" b="1" dirty="0"/>
              <a:t>is seasonal depression which is related to day length. It usually comes on in the autumn and winter, when days are short and the sun is low in the sky, and gets better as the days get longer and brighter. </a:t>
            </a:r>
          </a:p>
        </p:txBody>
      </p:sp>
    </p:spTree>
    <p:extLst>
      <p:ext uri="{BB962C8B-B14F-4D97-AF65-F5344CB8AC3E}">
        <p14:creationId xmlns:p14="http://schemas.microsoft.com/office/powerpoint/2010/main" val="28499384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32648"/>
          </a:xfrm>
        </p:spPr>
        <p:txBody>
          <a:bodyPr>
            <a:normAutofit/>
          </a:bodyPr>
          <a:lstStyle/>
          <a:p>
            <a:r>
              <a:rPr lang="en-GB" sz="4400" b="1" dirty="0" smtClean="0"/>
              <a:t>Specific forms of Depression: BPD</a:t>
            </a:r>
            <a:endParaRPr lang="en-GB" sz="4400" b="1" dirty="0"/>
          </a:p>
        </p:txBody>
      </p:sp>
      <p:sp>
        <p:nvSpPr>
          <p:cNvPr id="3" name="Subtitle 2"/>
          <p:cNvSpPr>
            <a:spLocks noGrp="1"/>
          </p:cNvSpPr>
          <p:nvPr>
            <p:ph type="subTitle" idx="1"/>
          </p:nvPr>
        </p:nvSpPr>
        <p:spPr>
          <a:xfrm>
            <a:off x="1524000" y="2682815"/>
            <a:ext cx="9144000" cy="2574985"/>
          </a:xfrm>
        </p:spPr>
        <p:txBody>
          <a:bodyPr>
            <a:normAutofit lnSpcReduction="10000"/>
          </a:bodyPr>
          <a:lstStyle/>
          <a:p>
            <a:r>
              <a:rPr lang="en-GB" sz="2800" b="1" dirty="0"/>
              <a:t>Bipolar disorder (manic depression</a:t>
            </a:r>
            <a:r>
              <a:rPr lang="en-GB" sz="2800" b="1" dirty="0" smtClean="0"/>
              <a:t>):</a:t>
            </a:r>
          </a:p>
          <a:p>
            <a:r>
              <a:rPr lang="en-GB" sz="2800" b="1" dirty="0" smtClean="0"/>
              <a:t>Some </a:t>
            </a:r>
            <a:r>
              <a:rPr lang="en-GB" sz="2800" b="1" dirty="0"/>
              <a:t>people have major mood swings, when periods of depression alternate with periods of mania. </a:t>
            </a:r>
            <a:endParaRPr lang="en-GB" sz="2800" b="1" dirty="0" smtClean="0"/>
          </a:p>
          <a:p>
            <a:r>
              <a:rPr lang="en-GB" sz="2800" b="1" dirty="0" smtClean="0"/>
              <a:t>When </a:t>
            </a:r>
            <a:r>
              <a:rPr lang="en-GB" sz="2800" b="1" dirty="0"/>
              <a:t>manic, they are in a state of high excitement, and may plan and may try to carry out over-ambitious schemes and ideas. </a:t>
            </a:r>
            <a:r>
              <a:rPr lang="en-GB" sz="2800" b="1" dirty="0" smtClean="0"/>
              <a:t>They </a:t>
            </a:r>
            <a:r>
              <a:rPr lang="en-GB" sz="2800" b="1" dirty="0"/>
              <a:t>often then have periods of severe depression. </a:t>
            </a:r>
          </a:p>
        </p:txBody>
      </p:sp>
    </p:spTree>
    <p:extLst>
      <p:ext uri="{BB962C8B-B14F-4D97-AF65-F5344CB8AC3E}">
        <p14:creationId xmlns:p14="http://schemas.microsoft.com/office/powerpoint/2010/main" val="665078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Depression: </a:t>
            </a:r>
            <a:r>
              <a:rPr lang="en-GB" b="1" dirty="0" smtClean="0"/>
              <a:t/>
            </a:r>
            <a:br>
              <a:rPr lang="en-GB" b="1" dirty="0" smtClean="0"/>
            </a:br>
            <a:r>
              <a:rPr lang="en-GB" b="1" dirty="0" smtClean="0"/>
              <a:t>Living with the </a:t>
            </a:r>
            <a:r>
              <a:rPr lang="en-GB" b="1" dirty="0" smtClean="0"/>
              <a:t>Black Dog</a:t>
            </a:r>
            <a:endParaRPr lang="en-GB" b="1"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97496" y="1825625"/>
            <a:ext cx="5397008" cy="4351338"/>
          </a:xfrm>
        </p:spPr>
      </p:pic>
    </p:spTree>
    <p:extLst>
      <p:ext uri="{BB962C8B-B14F-4D97-AF65-F5344CB8AC3E}">
        <p14:creationId xmlns:p14="http://schemas.microsoft.com/office/powerpoint/2010/main" val="41489330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32648"/>
          </a:xfrm>
        </p:spPr>
        <p:txBody>
          <a:bodyPr>
            <a:normAutofit/>
          </a:bodyPr>
          <a:lstStyle/>
          <a:p>
            <a:r>
              <a:rPr lang="en-GB" sz="4400" b="1" dirty="0" smtClean="0"/>
              <a:t>Specific forms of Depression: Clinical</a:t>
            </a:r>
            <a:endParaRPr lang="en-GB" sz="4400" b="1" dirty="0"/>
          </a:p>
        </p:txBody>
      </p:sp>
      <p:sp>
        <p:nvSpPr>
          <p:cNvPr id="3" name="Subtitle 2"/>
          <p:cNvSpPr>
            <a:spLocks noGrp="1"/>
          </p:cNvSpPr>
          <p:nvPr>
            <p:ph type="subTitle" idx="1"/>
          </p:nvPr>
        </p:nvSpPr>
        <p:spPr>
          <a:xfrm>
            <a:off x="1524000" y="2772267"/>
            <a:ext cx="9144000" cy="3618594"/>
          </a:xfrm>
        </p:spPr>
        <p:txBody>
          <a:bodyPr>
            <a:normAutofit fontScale="92500" lnSpcReduction="20000"/>
          </a:bodyPr>
          <a:lstStyle/>
          <a:p>
            <a:r>
              <a:rPr lang="en-GB" sz="3000" b="1" dirty="0" smtClean="0"/>
              <a:t>Clinical depression</a:t>
            </a:r>
            <a:r>
              <a:rPr lang="en-GB" sz="3000" dirty="0" smtClean="0"/>
              <a:t>:   </a:t>
            </a:r>
          </a:p>
          <a:p>
            <a:r>
              <a:rPr lang="en-GB" sz="2800" b="1" dirty="0" smtClean="0"/>
              <a:t>Depression ranges in seriousness from mild, temporary episodes of sadness to severe, persistent depression. Doctors use the term "clinical depression" to describe the more severe form of depression also known as "major depression" or "major depressive disorder."</a:t>
            </a:r>
          </a:p>
          <a:p>
            <a:endParaRPr lang="en-GB" sz="2800" b="1" dirty="0" smtClean="0"/>
          </a:p>
          <a:p>
            <a:r>
              <a:rPr lang="en-GB" sz="2600" b="1" dirty="0" smtClean="0"/>
              <a:t>For a diagnosis of clinical depression, you must meet the symptom criteria spelled out in the Diagnostic and Statistical Manual of Mental Disorders (DSM). The DSM is a guidebook used to diagnose mental illness in the United States.</a:t>
            </a:r>
            <a:endParaRPr lang="en-GB" sz="2600" b="1" dirty="0"/>
          </a:p>
        </p:txBody>
      </p:sp>
    </p:spTree>
    <p:extLst>
      <p:ext uri="{BB962C8B-B14F-4D97-AF65-F5344CB8AC3E}">
        <p14:creationId xmlns:p14="http://schemas.microsoft.com/office/powerpoint/2010/main" val="26953257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32648"/>
          </a:xfrm>
        </p:spPr>
        <p:txBody>
          <a:bodyPr>
            <a:normAutofit/>
          </a:bodyPr>
          <a:lstStyle/>
          <a:p>
            <a:r>
              <a:rPr lang="en-GB" sz="4400" b="1" dirty="0" smtClean="0"/>
              <a:t>Specific forms of Depression: Clinical</a:t>
            </a:r>
            <a:endParaRPr lang="en-GB" sz="4400" b="1" dirty="0"/>
          </a:p>
        </p:txBody>
      </p:sp>
      <p:sp>
        <p:nvSpPr>
          <p:cNvPr id="3" name="Subtitle 2"/>
          <p:cNvSpPr>
            <a:spLocks noGrp="1"/>
          </p:cNvSpPr>
          <p:nvPr>
            <p:ph type="subTitle" idx="1"/>
          </p:nvPr>
        </p:nvSpPr>
        <p:spPr>
          <a:xfrm>
            <a:off x="1524000" y="2682815"/>
            <a:ext cx="9144000" cy="2574985"/>
          </a:xfrm>
        </p:spPr>
        <p:txBody>
          <a:bodyPr>
            <a:normAutofit/>
          </a:bodyPr>
          <a:lstStyle/>
          <a:p>
            <a:r>
              <a:rPr lang="en-GB" b="1" dirty="0" smtClean="0"/>
              <a:t>Five DSM Criteria for Clinical depression</a:t>
            </a:r>
            <a:r>
              <a:rPr lang="en-GB" dirty="0"/>
              <a:t> </a:t>
            </a:r>
            <a:r>
              <a:rPr lang="en-GB" dirty="0" smtClean="0"/>
              <a:t>–   </a:t>
            </a:r>
          </a:p>
          <a:p>
            <a:pPr marL="342900" indent="-342900">
              <a:buFont typeface="Arial" panose="020B0604020202020204" pitchFamily="34" charset="0"/>
              <a:buChar char="•"/>
            </a:pPr>
            <a:r>
              <a:rPr lang="en-GB" sz="2500" b="1" dirty="0"/>
              <a:t>Depressed mood most of the day, nearly every day</a:t>
            </a:r>
          </a:p>
          <a:p>
            <a:pPr marL="342900" indent="-342900">
              <a:buFont typeface="Arial" panose="020B0604020202020204" pitchFamily="34" charset="0"/>
              <a:buChar char="•"/>
            </a:pPr>
            <a:r>
              <a:rPr lang="en-GB" sz="2500" b="1" dirty="0"/>
              <a:t>Loss of interest or pleasure in most activities</a:t>
            </a:r>
          </a:p>
          <a:p>
            <a:pPr marL="342900" indent="-342900">
              <a:buFont typeface="Arial" panose="020B0604020202020204" pitchFamily="34" charset="0"/>
              <a:buChar char="•"/>
            </a:pPr>
            <a:r>
              <a:rPr lang="en-GB" sz="2500" b="1" dirty="0"/>
              <a:t>Significant weight loss or gain</a:t>
            </a:r>
          </a:p>
          <a:p>
            <a:pPr marL="342900" indent="-342900">
              <a:buFont typeface="Arial" panose="020B0604020202020204" pitchFamily="34" charset="0"/>
              <a:buChar char="•"/>
            </a:pPr>
            <a:r>
              <a:rPr lang="en-GB" sz="2500" b="1" dirty="0"/>
              <a:t>Sleeping too much or not being able to sleep nearly every day</a:t>
            </a:r>
          </a:p>
          <a:p>
            <a:endParaRPr lang="en-GB" sz="2500" b="1" dirty="0"/>
          </a:p>
        </p:txBody>
      </p:sp>
    </p:spTree>
    <p:extLst>
      <p:ext uri="{BB962C8B-B14F-4D97-AF65-F5344CB8AC3E}">
        <p14:creationId xmlns:p14="http://schemas.microsoft.com/office/powerpoint/2010/main" val="26181742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32648"/>
          </a:xfrm>
        </p:spPr>
        <p:txBody>
          <a:bodyPr>
            <a:normAutofit/>
          </a:bodyPr>
          <a:lstStyle/>
          <a:p>
            <a:r>
              <a:rPr lang="en-GB" sz="4400" b="1" dirty="0" smtClean="0"/>
              <a:t>Specific forms of Depression: Clinical – </a:t>
            </a:r>
            <a:r>
              <a:rPr lang="en-GB" sz="3600" b="1" i="1" dirty="0" smtClean="0"/>
              <a:t>cont.</a:t>
            </a:r>
            <a:endParaRPr lang="en-GB" sz="3600" b="1" i="1" dirty="0"/>
          </a:p>
        </p:txBody>
      </p:sp>
      <p:sp>
        <p:nvSpPr>
          <p:cNvPr id="3" name="Subtitle 2"/>
          <p:cNvSpPr>
            <a:spLocks noGrp="1"/>
          </p:cNvSpPr>
          <p:nvPr>
            <p:ph type="subTitle" idx="1"/>
          </p:nvPr>
        </p:nvSpPr>
        <p:spPr>
          <a:xfrm>
            <a:off x="1524000" y="2682815"/>
            <a:ext cx="9144000" cy="3777620"/>
          </a:xfrm>
        </p:spPr>
        <p:txBody>
          <a:bodyPr>
            <a:normAutofit/>
          </a:bodyPr>
          <a:lstStyle/>
          <a:p>
            <a:r>
              <a:rPr lang="en-GB" sz="2800" b="1" cap="all" dirty="0" smtClean="0"/>
              <a:t>Five DSM Criteria for Clinical </a:t>
            </a:r>
            <a:r>
              <a:rPr lang="en-GB" sz="2800" b="1" cap="all" dirty="0" smtClean="0"/>
              <a:t>depression</a:t>
            </a:r>
            <a:r>
              <a:rPr lang="en-GB" sz="2800" cap="all" dirty="0"/>
              <a:t>:</a:t>
            </a:r>
            <a:r>
              <a:rPr lang="en-GB" sz="2800" cap="all" dirty="0" smtClean="0"/>
              <a:t>  </a:t>
            </a:r>
            <a:endParaRPr lang="en-GB" sz="2800" cap="all" dirty="0" smtClean="0"/>
          </a:p>
          <a:p>
            <a:pPr marL="342900" indent="-342900">
              <a:buFont typeface="Arial" panose="020B0604020202020204" pitchFamily="34" charset="0"/>
              <a:buChar char="•"/>
            </a:pPr>
            <a:r>
              <a:rPr lang="en-GB" sz="2500" b="1" dirty="0" smtClean="0"/>
              <a:t>Slowed </a:t>
            </a:r>
            <a:r>
              <a:rPr lang="en-GB" sz="2500" b="1" dirty="0"/>
              <a:t>thinking or movement that others can see</a:t>
            </a:r>
          </a:p>
          <a:p>
            <a:pPr marL="342900" indent="-342900">
              <a:buFont typeface="Arial" panose="020B0604020202020204" pitchFamily="34" charset="0"/>
              <a:buChar char="•"/>
            </a:pPr>
            <a:r>
              <a:rPr lang="en-GB" sz="2500" b="1" dirty="0"/>
              <a:t>Fatigue or low energy nearly every day</a:t>
            </a:r>
          </a:p>
          <a:p>
            <a:pPr marL="342900" indent="-342900">
              <a:buFont typeface="Arial" panose="020B0604020202020204" pitchFamily="34" charset="0"/>
              <a:buChar char="•"/>
            </a:pPr>
            <a:r>
              <a:rPr lang="en-GB" sz="2500" b="1" dirty="0"/>
              <a:t>Feelings of worthlessness or inappropriate guilt</a:t>
            </a:r>
          </a:p>
          <a:p>
            <a:pPr marL="342900" indent="-342900">
              <a:buFont typeface="Arial" panose="020B0604020202020204" pitchFamily="34" charset="0"/>
              <a:buChar char="•"/>
            </a:pPr>
            <a:r>
              <a:rPr lang="en-GB" sz="2500" b="1" dirty="0"/>
              <a:t>Loss of concentration or indecisiveness</a:t>
            </a:r>
          </a:p>
          <a:p>
            <a:pPr marL="342900" indent="-342900">
              <a:buFont typeface="Arial" panose="020B0604020202020204" pitchFamily="34" charset="0"/>
              <a:buChar char="•"/>
            </a:pPr>
            <a:r>
              <a:rPr lang="en-GB" sz="2500" b="1" dirty="0"/>
              <a:t>Recurring thoughts of death or suicide</a:t>
            </a:r>
          </a:p>
          <a:p>
            <a:endParaRPr lang="en-GB" sz="2500" b="1" dirty="0"/>
          </a:p>
        </p:txBody>
      </p:sp>
    </p:spTree>
    <p:extLst>
      <p:ext uri="{BB962C8B-B14F-4D97-AF65-F5344CB8AC3E}">
        <p14:creationId xmlns:p14="http://schemas.microsoft.com/office/powerpoint/2010/main" val="14570594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What can you do about Depression?</a:t>
            </a:r>
            <a:endParaRPr lang="en-GB" b="1" dirty="0"/>
          </a:p>
        </p:txBody>
      </p:sp>
      <p:sp>
        <p:nvSpPr>
          <p:cNvPr id="3" name="Subtitle 2"/>
          <p:cNvSpPr>
            <a:spLocks noGrp="1"/>
          </p:cNvSpPr>
          <p:nvPr>
            <p:ph type="subTitle" idx="1"/>
          </p:nvPr>
        </p:nvSpPr>
        <p:spPr>
          <a:xfrm>
            <a:off x="1524000" y="3602038"/>
            <a:ext cx="9144000" cy="2778884"/>
          </a:xfrm>
        </p:spPr>
        <p:txBody>
          <a:bodyPr>
            <a:normAutofit/>
          </a:bodyPr>
          <a:lstStyle/>
          <a:p>
            <a:r>
              <a:rPr lang="en-GB" sz="3200" b="1" dirty="0" smtClean="0"/>
              <a:t>Develop emotional intelligence</a:t>
            </a:r>
          </a:p>
          <a:p>
            <a:r>
              <a:rPr lang="en-GB" sz="3200" b="1" dirty="0" smtClean="0"/>
              <a:t>Understand the concept of learned helplessness</a:t>
            </a:r>
          </a:p>
          <a:p>
            <a:r>
              <a:rPr lang="en-GB" sz="3200" b="1" dirty="0" smtClean="0"/>
              <a:t>Talking therapies</a:t>
            </a:r>
          </a:p>
          <a:p>
            <a:r>
              <a:rPr lang="en-GB" sz="3200" b="1" dirty="0"/>
              <a:t>Develop a mindfulness practice</a:t>
            </a:r>
          </a:p>
          <a:p>
            <a:endParaRPr lang="en-GB" sz="2800"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294734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74794"/>
          </a:xfrm>
        </p:spPr>
        <p:txBody>
          <a:bodyPr>
            <a:normAutofit fontScale="90000"/>
          </a:bodyPr>
          <a:lstStyle/>
          <a:p>
            <a:r>
              <a:rPr lang="en-GB" sz="4800" b="1" dirty="0" smtClean="0"/>
              <a:t>Developing </a:t>
            </a:r>
            <a:r>
              <a:rPr lang="en-GB" sz="4800" b="1" dirty="0"/>
              <a:t>emotional intelligence</a:t>
            </a:r>
            <a:r>
              <a:rPr lang="en-GB" sz="4800" dirty="0"/>
              <a:t/>
            </a:r>
            <a:br>
              <a:rPr lang="en-GB" sz="4800" dirty="0"/>
            </a:br>
            <a:endParaRPr lang="en-GB" sz="4800" b="1" dirty="0"/>
          </a:p>
        </p:txBody>
      </p:sp>
      <p:sp>
        <p:nvSpPr>
          <p:cNvPr id="3" name="Subtitle 2"/>
          <p:cNvSpPr>
            <a:spLocks noGrp="1"/>
          </p:cNvSpPr>
          <p:nvPr>
            <p:ph type="subTitle" idx="1"/>
          </p:nvPr>
        </p:nvSpPr>
        <p:spPr>
          <a:xfrm>
            <a:off x="669234" y="2256182"/>
            <a:ext cx="10393017" cy="3001617"/>
          </a:xfrm>
        </p:spPr>
        <p:txBody>
          <a:bodyPr/>
          <a:lstStyle/>
          <a:p>
            <a:pPr>
              <a:defRPr/>
            </a:pPr>
            <a:r>
              <a:rPr lang="en-US" sz="2800" b="1" dirty="0"/>
              <a:t>Understanding emotions</a:t>
            </a:r>
          </a:p>
          <a:p>
            <a:pPr lvl="1">
              <a:defRPr/>
            </a:pPr>
            <a:r>
              <a:rPr lang="en-GB" sz="2800" b="1" cap="all" dirty="0"/>
              <a:t>Alexithymia</a:t>
            </a:r>
            <a:r>
              <a:rPr lang="en-GB" sz="2400" dirty="0"/>
              <a:t> : </a:t>
            </a:r>
            <a:r>
              <a:rPr lang="en-GB" sz="2800" dirty="0"/>
              <a:t>inability to identify / describe one’s emotions.</a:t>
            </a:r>
            <a:endParaRPr lang="en-US" sz="2800" b="1" dirty="0"/>
          </a:p>
          <a:p>
            <a:endParaRPr lang="en-GB" dirty="0" smtClean="0"/>
          </a:p>
          <a:p>
            <a:r>
              <a:rPr lang="en-GB" sz="3600" b="1" dirty="0" smtClean="0"/>
              <a:t>  Mad Bad Sad Glad</a:t>
            </a:r>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5070" y="3756991"/>
            <a:ext cx="3766930" cy="2825198"/>
          </a:xfrm>
          <a:prstGeom prst="rect">
            <a:avLst/>
          </a:prstGeom>
        </p:spPr>
      </p:pic>
    </p:spTree>
    <p:extLst>
      <p:ext uri="{BB962C8B-B14F-4D97-AF65-F5344CB8AC3E}">
        <p14:creationId xmlns:p14="http://schemas.microsoft.com/office/powerpoint/2010/main" val="42567758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74794"/>
          </a:xfrm>
        </p:spPr>
        <p:txBody>
          <a:bodyPr>
            <a:normAutofit/>
          </a:bodyPr>
          <a:lstStyle/>
          <a:p>
            <a:r>
              <a:rPr lang="en-GB" sz="4000" b="1" dirty="0"/>
              <a:t>L</a:t>
            </a:r>
            <a:r>
              <a:rPr lang="en-GB" sz="4000" b="1" dirty="0" smtClean="0"/>
              <a:t>earned </a:t>
            </a:r>
            <a:r>
              <a:rPr lang="en-GB" sz="4000" b="1" dirty="0"/>
              <a:t>helplessness</a:t>
            </a:r>
          </a:p>
        </p:txBody>
      </p:sp>
      <p:sp>
        <p:nvSpPr>
          <p:cNvPr id="3" name="Subtitle 2"/>
          <p:cNvSpPr>
            <a:spLocks noGrp="1"/>
          </p:cNvSpPr>
          <p:nvPr>
            <p:ph type="subTitle" idx="1"/>
          </p:nvPr>
        </p:nvSpPr>
        <p:spPr>
          <a:xfrm>
            <a:off x="1524000" y="2256183"/>
            <a:ext cx="9144000" cy="3319669"/>
          </a:xfrm>
        </p:spPr>
        <p:txBody>
          <a:bodyPr>
            <a:noAutofit/>
          </a:bodyPr>
          <a:lstStyle/>
          <a:p>
            <a:r>
              <a:rPr lang="en-GB" sz="2800" b="1" dirty="0"/>
              <a:t>Learned helplessness was discovered when researchers immobilized a dog and exposed it to electric shocks that could neither be avoided nor escaped. </a:t>
            </a:r>
            <a:endParaRPr lang="en-GB" sz="2800" b="1" dirty="0" smtClean="0"/>
          </a:p>
          <a:p>
            <a:r>
              <a:rPr lang="en-GB" sz="2800" b="1" dirty="0" smtClean="0"/>
              <a:t>Twenty-four </a:t>
            </a:r>
            <a:r>
              <a:rPr lang="en-GB" sz="2800" b="1" dirty="0"/>
              <a:t>hours later, the dog was placed in a situation in which electric shock could be terminated by a simple response. </a:t>
            </a:r>
            <a:endParaRPr lang="en-GB" sz="2800" b="1" dirty="0" smtClean="0"/>
          </a:p>
          <a:p>
            <a:r>
              <a:rPr lang="en-GB" sz="2800" b="1" dirty="0" smtClean="0"/>
              <a:t>The </a:t>
            </a:r>
            <a:r>
              <a:rPr lang="en-GB" sz="2800" b="1" dirty="0"/>
              <a:t>dog did not make this response; instead, it just sat passively. This </a:t>
            </a:r>
            <a:r>
              <a:rPr lang="en-GB" sz="2800" b="1" dirty="0" err="1"/>
              <a:t>behavior</a:t>
            </a:r>
            <a:r>
              <a:rPr lang="en-GB" sz="2800" b="1" dirty="0"/>
              <a:t> was in marked contrast to dogs in a control group that reacted vigorously to the shock and learned to turn it off.</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47135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687" y="1637334"/>
            <a:ext cx="2859156" cy="3024118"/>
          </a:xfrm>
        </p:spPr>
        <p:txBody>
          <a:bodyPr>
            <a:normAutofit fontScale="90000"/>
          </a:bodyPr>
          <a:lstStyle/>
          <a:p>
            <a:pPr algn="ctr"/>
            <a:r>
              <a:rPr lang="en-GB" b="1" dirty="0" smtClean="0"/>
              <a:t/>
            </a:r>
            <a:br>
              <a:rPr lang="en-GB" b="1" dirty="0" smtClean="0"/>
            </a:br>
            <a:r>
              <a:rPr lang="en-GB" b="1" dirty="0"/>
              <a:t/>
            </a:r>
            <a:br>
              <a:rPr lang="en-GB" b="1" dirty="0"/>
            </a:br>
            <a:r>
              <a:rPr lang="en-GB" b="1" dirty="0" smtClean="0"/>
              <a:t/>
            </a:r>
            <a:br>
              <a:rPr lang="en-GB" b="1" dirty="0" smtClean="0"/>
            </a:br>
            <a:r>
              <a:rPr lang="en-GB" b="1" dirty="0" smtClean="0"/>
              <a:t>Book:</a:t>
            </a:r>
            <a:br>
              <a:rPr lang="en-GB" b="1" dirty="0" smtClean="0"/>
            </a:br>
            <a:r>
              <a:rPr lang="en-GB" b="1" dirty="0" smtClean="0"/>
              <a:t>  ‘The Mindful</a:t>
            </a:r>
            <a:br>
              <a:rPr lang="en-GB" b="1" dirty="0" smtClean="0"/>
            </a:br>
            <a:r>
              <a:rPr lang="en-GB" b="1" dirty="0" smtClean="0"/>
              <a:t>Way Through Depression’</a:t>
            </a:r>
            <a:br>
              <a:rPr lang="en-GB" b="1" dirty="0" smtClean="0"/>
            </a:br>
            <a:r>
              <a:rPr lang="en-GB" b="1" dirty="0" smtClean="0"/>
              <a:t/>
            </a:r>
            <a:br>
              <a:rPr lang="en-GB" b="1" dirty="0" smtClean="0"/>
            </a:br>
            <a:r>
              <a:rPr lang="en-GB" b="1" dirty="0" smtClean="0"/>
              <a:t>Mark Williams</a:t>
            </a:r>
            <a:br>
              <a:rPr lang="en-GB" b="1" dirty="0" smtClean="0"/>
            </a:br>
            <a:endParaRPr lang="en-GB"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1841" y="218661"/>
            <a:ext cx="4105275" cy="6172200"/>
          </a:xfrm>
          <a:prstGeom prst="rect">
            <a:avLst/>
          </a:prstGeom>
        </p:spPr>
      </p:pic>
    </p:spTree>
    <p:extLst>
      <p:ext uri="{BB962C8B-B14F-4D97-AF65-F5344CB8AC3E}">
        <p14:creationId xmlns:p14="http://schemas.microsoft.com/office/powerpoint/2010/main" val="17071998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99404"/>
            <a:ext cx="9144000" cy="973856"/>
          </a:xfrm>
        </p:spPr>
        <p:txBody>
          <a:bodyPr>
            <a:normAutofit/>
          </a:bodyPr>
          <a:lstStyle/>
          <a:p>
            <a:r>
              <a:rPr lang="en-GB" sz="4400" b="1" dirty="0" smtClean="0"/>
              <a:t>8 week mindfulness programme</a:t>
            </a:r>
            <a:endParaRPr lang="en-GB" sz="4400" b="1" dirty="0"/>
          </a:p>
        </p:txBody>
      </p:sp>
      <p:sp>
        <p:nvSpPr>
          <p:cNvPr id="3" name="Subtitle 2"/>
          <p:cNvSpPr>
            <a:spLocks noGrp="1"/>
          </p:cNvSpPr>
          <p:nvPr>
            <p:ph type="subTitle" idx="1"/>
          </p:nvPr>
        </p:nvSpPr>
        <p:spPr>
          <a:xfrm>
            <a:off x="1524000" y="2432649"/>
            <a:ext cx="9144000" cy="2825151"/>
          </a:xfrm>
        </p:spPr>
        <p:txBody>
          <a:bodyPr/>
          <a:lstStyle/>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93336" y="1573260"/>
            <a:ext cx="5087377" cy="5284740"/>
          </a:xfrm>
          <a:prstGeom prst="rect">
            <a:avLst/>
          </a:prstGeom>
        </p:spPr>
      </p:pic>
    </p:spTree>
    <p:extLst>
      <p:ext uri="{BB962C8B-B14F-4D97-AF65-F5344CB8AC3E}">
        <p14:creationId xmlns:p14="http://schemas.microsoft.com/office/powerpoint/2010/main" val="15181167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74794"/>
          </a:xfrm>
        </p:spPr>
        <p:txBody>
          <a:bodyPr>
            <a:normAutofit fontScale="90000"/>
          </a:bodyPr>
          <a:lstStyle/>
          <a:p>
            <a:r>
              <a:rPr lang="en-GB" sz="4800" b="1" dirty="0" smtClean="0"/>
              <a:t>Talking Therapies: CBT</a:t>
            </a:r>
            <a:r>
              <a:rPr lang="en-GB" sz="4800" dirty="0"/>
              <a:t/>
            </a:r>
            <a:br>
              <a:rPr lang="en-GB" sz="4800" dirty="0"/>
            </a:br>
            <a:endParaRPr lang="en-GB" sz="4800" b="1" dirty="0"/>
          </a:p>
        </p:txBody>
      </p:sp>
      <p:sp>
        <p:nvSpPr>
          <p:cNvPr id="3" name="Subtitle 2"/>
          <p:cNvSpPr>
            <a:spLocks noGrp="1"/>
          </p:cNvSpPr>
          <p:nvPr>
            <p:ph type="subTitle" idx="1"/>
          </p:nvPr>
        </p:nvSpPr>
        <p:spPr>
          <a:xfrm>
            <a:off x="1524000" y="2256183"/>
            <a:ext cx="9144000" cy="3876260"/>
          </a:xfrm>
        </p:spPr>
        <p:txBody>
          <a:bodyPr>
            <a:normAutofit/>
          </a:bodyPr>
          <a:lstStyle/>
          <a:p>
            <a:r>
              <a:rPr lang="en-GB" dirty="0"/>
              <a:t> </a:t>
            </a:r>
            <a:r>
              <a:rPr lang="en-GB" b="1" dirty="0"/>
              <a:t>(CBT) helps you understand your thoughts and behaviour and how they affect you.</a:t>
            </a:r>
          </a:p>
          <a:p>
            <a:r>
              <a:rPr lang="en-GB" b="1" dirty="0"/>
              <a:t>CBT recognises that events in your past may have shaped you, but it concentrates mostly on how you can change the way you think, feel and behave in the present.</a:t>
            </a:r>
          </a:p>
          <a:p>
            <a:r>
              <a:rPr lang="en-GB" b="1" dirty="0"/>
              <a:t>It teaches you how to overcome negative thoughts, for example being able to challenge hopeless feelings</a:t>
            </a:r>
          </a:p>
          <a:p>
            <a:r>
              <a:rPr lang="en-GB" b="1" dirty="0"/>
              <a:t>Computerised CBT is a form of CBT that works through a computer screen, rather than face to face with a therapist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19446058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74794"/>
          </a:xfrm>
        </p:spPr>
        <p:txBody>
          <a:bodyPr>
            <a:normAutofit fontScale="90000"/>
          </a:bodyPr>
          <a:lstStyle/>
          <a:p>
            <a:r>
              <a:rPr lang="en-GB" sz="5400" b="1" dirty="0" smtClean="0"/>
              <a:t/>
            </a:r>
            <a:br>
              <a:rPr lang="en-GB" sz="5400" b="1" dirty="0" smtClean="0"/>
            </a:br>
            <a:r>
              <a:rPr lang="en-GB" sz="5400" b="1" dirty="0"/>
              <a:t/>
            </a:r>
            <a:br>
              <a:rPr lang="en-GB" sz="5400" b="1" dirty="0"/>
            </a:br>
            <a:r>
              <a:rPr lang="en-GB" sz="5400" b="1" dirty="0" smtClean="0"/>
              <a:t/>
            </a:r>
            <a:br>
              <a:rPr lang="en-GB" sz="5400" b="1" dirty="0" smtClean="0"/>
            </a:br>
            <a:r>
              <a:rPr lang="en-GB" sz="4800" dirty="0"/>
              <a:t/>
            </a:r>
            <a:br>
              <a:rPr lang="en-GB" sz="4800" dirty="0"/>
            </a:br>
            <a:r>
              <a:rPr lang="en-GB" sz="4800" b="1" dirty="0" smtClean="0"/>
              <a:t>Talking Therapies:</a:t>
            </a:r>
            <a:br>
              <a:rPr lang="en-GB" sz="4800" b="1" dirty="0" smtClean="0"/>
            </a:br>
            <a:r>
              <a:rPr lang="en-GB" sz="4800" b="1" dirty="0" smtClean="0"/>
              <a:t>Counselling</a:t>
            </a:r>
            <a:endParaRPr lang="en-GB" sz="4800" b="1" dirty="0"/>
          </a:p>
        </p:txBody>
      </p:sp>
      <p:sp>
        <p:nvSpPr>
          <p:cNvPr id="3" name="Subtitle 2"/>
          <p:cNvSpPr>
            <a:spLocks noGrp="1"/>
          </p:cNvSpPr>
          <p:nvPr>
            <p:ph type="subTitle" idx="1"/>
          </p:nvPr>
        </p:nvSpPr>
        <p:spPr>
          <a:xfrm>
            <a:off x="1524000" y="2256183"/>
            <a:ext cx="9144000" cy="4134678"/>
          </a:xfrm>
        </p:spPr>
        <p:txBody>
          <a:bodyPr>
            <a:noAutofit/>
          </a:bodyPr>
          <a:lstStyle/>
          <a:p>
            <a:r>
              <a:rPr lang="en-GB" sz="2800" b="1" dirty="0" smtClean="0"/>
              <a:t>Counselling </a:t>
            </a:r>
            <a:r>
              <a:rPr lang="en-GB" sz="2800" b="1" dirty="0"/>
              <a:t>is a form of therapy that helps you think about the problems you are experiencing in your life to find new ways of dealing with them. Counsellors support you in finding solutions to problems, but do not tell you what to do.</a:t>
            </a:r>
          </a:p>
          <a:p>
            <a:r>
              <a:rPr lang="en-GB" sz="2800" b="1" dirty="0" smtClean="0"/>
              <a:t>Counselling is available at LSE from the </a:t>
            </a:r>
            <a:r>
              <a:rPr lang="en-GB" sz="2800" b="1" dirty="0"/>
              <a:t>S</a:t>
            </a:r>
            <a:r>
              <a:rPr lang="en-GB" sz="2800" b="1" dirty="0" smtClean="0"/>
              <a:t>tudent </a:t>
            </a:r>
            <a:r>
              <a:rPr lang="en-GB" sz="2800" b="1" dirty="0"/>
              <a:t>C</a:t>
            </a:r>
            <a:r>
              <a:rPr lang="en-GB" sz="2800" b="1" dirty="0" smtClean="0"/>
              <a:t>ounselling Service.</a:t>
            </a:r>
          </a:p>
          <a:p>
            <a:r>
              <a:rPr lang="en-GB" sz="2800" b="1" dirty="0" smtClean="0"/>
              <a:t>See our website: </a:t>
            </a:r>
          </a:p>
          <a:p>
            <a:r>
              <a:rPr lang="en-GB" sz="2800" b="1" dirty="0" smtClean="0"/>
              <a:t>It is also available on </a:t>
            </a:r>
            <a:r>
              <a:rPr lang="en-GB" sz="2800" b="1" dirty="0"/>
              <a:t>the NHS usually consists of six to 12 hour-long sessions. You talk in confidence to a counsellor. The counsellor supports you and offers practical advice.</a:t>
            </a:r>
          </a:p>
          <a:p>
            <a:endParaRPr lang="en-GB" sz="2800" dirty="0"/>
          </a:p>
        </p:txBody>
      </p:sp>
    </p:spTree>
    <p:extLst>
      <p:ext uri="{BB962C8B-B14F-4D97-AF65-F5344CB8AC3E}">
        <p14:creationId xmlns:p14="http://schemas.microsoft.com/office/powerpoint/2010/main" val="1929608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What is depression?</a:t>
            </a:r>
            <a:endParaRPr lang="en-GB" sz="4400" b="1" dirty="0"/>
          </a:p>
        </p:txBody>
      </p:sp>
      <p:sp>
        <p:nvSpPr>
          <p:cNvPr id="3" name="Subtitle 2"/>
          <p:cNvSpPr>
            <a:spLocks noGrp="1"/>
          </p:cNvSpPr>
          <p:nvPr>
            <p:ph type="subTitle" idx="1"/>
          </p:nvPr>
        </p:nvSpPr>
        <p:spPr>
          <a:xfrm>
            <a:off x="1524000" y="2031101"/>
            <a:ext cx="9144000" cy="3226699"/>
          </a:xfrm>
        </p:spPr>
        <p:txBody>
          <a:bodyPr>
            <a:normAutofit/>
          </a:bodyPr>
          <a:lstStyle/>
          <a:p>
            <a:r>
              <a:rPr lang="en-GB" dirty="0"/>
              <a:t>Depression is common. Symptoms can affect day-to-day life and can become very distressing</a:t>
            </a:r>
            <a:r>
              <a:rPr lang="en-GB" dirty="0" smtClean="0"/>
              <a:t>.</a:t>
            </a:r>
          </a:p>
          <a:p>
            <a:r>
              <a:rPr lang="en-GB" dirty="0" smtClean="0"/>
              <a:t> </a:t>
            </a:r>
            <a:r>
              <a:rPr lang="en-GB" dirty="0"/>
              <a:t>Treatments include psychological (talking) treatments and antidepressant medicines. </a:t>
            </a:r>
            <a:endParaRPr lang="en-GB" dirty="0" smtClean="0"/>
          </a:p>
          <a:p>
            <a:r>
              <a:rPr lang="en-GB" dirty="0" smtClean="0"/>
              <a:t>Treatment </a:t>
            </a:r>
            <a:r>
              <a:rPr lang="en-GB" dirty="0"/>
              <a:t>takes time to work but has a good chance of success. </a:t>
            </a:r>
            <a:endParaRPr lang="en-GB" dirty="0" smtClean="0"/>
          </a:p>
          <a:p>
            <a:r>
              <a:rPr lang="en-GB" dirty="0" smtClean="0"/>
              <a:t>Some </a:t>
            </a:r>
            <a:r>
              <a:rPr lang="en-GB" dirty="0"/>
              <a:t>people have recurring episodes of depression and require long-term treatment to keep symptoms away.</a:t>
            </a:r>
          </a:p>
        </p:txBody>
      </p:sp>
    </p:spTree>
    <p:extLst>
      <p:ext uri="{BB962C8B-B14F-4D97-AF65-F5344CB8AC3E}">
        <p14:creationId xmlns:p14="http://schemas.microsoft.com/office/powerpoint/2010/main" val="964655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74794"/>
          </a:xfrm>
        </p:spPr>
        <p:txBody>
          <a:bodyPr>
            <a:normAutofit fontScale="90000"/>
          </a:bodyPr>
          <a:lstStyle/>
          <a:p>
            <a:r>
              <a:rPr lang="en-GB" sz="5400" b="1" dirty="0" smtClean="0"/>
              <a:t/>
            </a:r>
            <a:br>
              <a:rPr lang="en-GB" sz="5400" b="1" dirty="0" smtClean="0"/>
            </a:br>
            <a:r>
              <a:rPr lang="en-GB" sz="5400" b="1" dirty="0"/>
              <a:t/>
            </a:r>
            <a:br>
              <a:rPr lang="en-GB" sz="5400" b="1" dirty="0"/>
            </a:br>
            <a:r>
              <a:rPr lang="en-GB" sz="5400" b="1" dirty="0" smtClean="0"/>
              <a:t/>
            </a:r>
            <a:br>
              <a:rPr lang="en-GB" sz="5400" b="1" dirty="0" smtClean="0"/>
            </a:br>
            <a:r>
              <a:rPr lang="en-GB" sz="4800" dirty="0"/>
              <a:t/>
            </a:r>
            <a:br>
              <a:rPr lang="en-GB" sz="4800" dirty="0"/>
            </a:br>
            <a:r>
              <a:rPr lang="en-GB" sz="4800" b="1" dirty="0" smtClean="0"/>
              <a:t>Talking Therapies:</a:t>
            </a:r>
            <a:br>
              <a:rPr lang="en-GB" sz="4800" b="1" dirty="0" smtClean="0"/>
            </a:br>
            <a:r>
              <a:rPr lang="en-GB" sz="4800" b="1" dirty="0" smtClean="0"/>
              <a:t>Interpersonal Therapies (IPT)</a:t>
            </a:r>
            <a:endParaRPr lang="en-GB" sz="4800" b="1" dirty="0"/>
          </a:p>
        </p:txBody>
      </p:sp>
      <p:sp>
        <p:nvSpPr>
          <p:cNvPr id="3" name="Subtitle 2"/>
          <p:cNvSpPr>
            <a:spLocks noGrp="1"/>
          </p:cNvSpPr>
          <p:nvPr>
            <p:ph type="subTitle" idx="1"/>
          </p:nvPr>
        </p:nvSpPr>
        <p:spPr>
          <a:xfrm>
            <a:off x="1524000" y="2256183"/>
            <a:ext cx="9144000" cy="3727174"/>
          </a:xfrm>
        </p:spPr>
        <p:txBody>
          <a:bodyPr>
            <a:noAutofit/>
          </a:bodyPr>
          <a:lstStyle/>
          <a:p>
            <a:r>
              <a:rPr lang="en-GB" sz="2800" b="1" dirty="0"/>
              <a:t>IPT focuses on your relationships with other people and on problems you may be having in your relationships, such as difficulties with communication or coping with bereavement</a:t>
            </a:r>
            <a:r>
              <a:rPr lang="en-GB" sz="2800" b="1" dirty="0" smtClean="0"/>
              <a:t>.</a:t>
            </a:r>
          </a:p>
          <a:p>
            <a:endParaRPr lang="en-GB" sz="2800" b="1" dirty="0"/>
          </a:p>
          <a:p>
            <a:r>
              <a:rPr lang="en-GB" sz="2800" b="1" dirty="0"/>
              <a:t>There's some evidence that IPT can be as effective as antidepressants or CBT, but more research is needed.</a:t>
            </a:r>
          </a:p>
          <a:p>
            <a:endParaRPr lang="en-GB" sz="2800" dirty="0"/>
          </a:p>
        </p:txBody>
      </p:sp>
    </p:spTree>
    <p:extLst>
      <p:ext uri="{BB962C8B-B14F-4D97-AF65-F5344CB8AC3E}">
        <p14:creationId xmlns:p14="http://schemas.microsoft.com/office/powerpoint/2010/main" val="34268199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74794"/>
          </a:xfrm>
        </p:spPr>
        <p:txBody>
          <a:bodyPr>
            <a:normAutofit/>
          </a:bodyPr>
          <a:lstStyle/>
          <a:p>
            <a:r>
              <a:rPr lang="en-GB" sz="4800" b="1" dirty="0" smtClean="0"/>
              <a:t>NHS Care pathways for depression</a:t>
            </a:r>
            <a:endParaRPr lang="en-GB" sz="4800"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809" y="556999"/>
            <a:ext cx="565364" cy="56536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6599" y="2097156"/>
            <a:ext cx="5877584" cy="4760843"/>
          </a:xfrm>
          <a:prstGeom prst="rect">
            <a:avLst/>
          </a:prstGeom>
        </p:spPr>
      </p:pic>
    </p:spTree>
    <p:extLst>
      <p:ext uri="{BB962C8B-B14F-4D97-AF65-F5344CB8AC3E}">
        <p14:creationId xmlns:p14="http://schemas.microsoft.com/office/powerpoint/2010/main" val="31288044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65922" y="367748"/>
            <a:ext cx="10108095" cy="461665"/>
          </a:xfrm>
          <a:prstGeom prst="rect">
            <a:avLst/>
          </a:prstGeom>
          <a:noFill/>
        </p:spPr>
        <p:txBody>
          <a:bodyPr wrap="square" rtlCol="0">
            <a:spAutoFit/>
          </a:bodyPr>
          <a:lstStyle/>
          <a:p>
            <a:pPr algn="ctr"/>
            <a:r>
              <a:rPr lang="en-GB" sz="2400" b="1" cap="all" dirty="0" smtClean="0"/>
              <a:t>NHS care for adults with depression</a:t>
            </a:r>
            <a:endParaRPr lang="en-GB" sz="2400" b="1" cap="all"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217" y="983973"/>
            <a:ext cx="9451521" cy="5496339"/>
          </a:xfrm>
          <a:prstGeom prst="rect">
            <a:avLst/>
          </a:prstGeom>
        </p:spPr>
      </p:pic>
    </p:spTree>
    <p:extLst>
      <p:ext uri="{BB962C8B-B14F-4D97-AF65-F5344CB8AC3E}">
        <p14:creationId xmlns:p14="http://schemas.microsoft.com/office/powerpoint/2010/main" val="28544586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5922" y="208722"/>
            <a:ext cx="10108095" cy="954107"/>
          </a:xfrm>
          <a:prstGeom prst="rect">
            <a:avLst/>
          </a:prstGeom>
          <a:noFill/>
        </p:spPr>
        <p:txBody>
          <a:bodyPr wrap="square" rtlCol="0">
            <a:spAutoFit/>
          </a:bodyPr>
          <a:lstStyle/>
          <a:p>
            <a:pPr algn="ctr"/>
            <a:r>
              <a:rPr lang="en-GB" sz="2800" b="1" cap="all" dirty="0" smtClean="0"/>
              <a:t>NHS Treatment for Mild to Moderate Depression Treatment</a:t>
            </a:r>
            <a:endParaRPr lang="en-GB" sz="2800" b="1" cap="all"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1983" y="1078809"/>
            <a:ext cx="9472034" cy="5620165"/>
          </a:xfrm>
          <a:prstGeom prst="rect">
            <a:avLst/>
          </a:prstGeom>
        </p:spPr>
      </p:pic>
    </p:spTree>
    <p:extLst>
      <p:ext uri="{BB962C8B-B14F-4D97-AF65-F5344CB8AC3E}">
        <p14:creationId xmlns:p14="http://schemas.microsoft.com/office/powerpoint/2010/main" val="39486967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5861" y="197951"/>
            <a:ext cx="10108095" cy="523220"/>
          </a:xfrm>
          <a:prstGeom prst="rect">
            <a:avLst/>
          </a:prstGeom>
          <a:noFill/>
        </p:spPr>
        <p:txBody>
          <a:bodyPr wrap="square" rtlCol="0">
            <a:spAutoFit/>
          </a:bodyPr>
          <a:lstStyle/>
          <a:p>
            <a:pPr algn="ctr"/>
            <a:r>
              <a:rPr lang="en-GB" sz="2800" b="1" cap="all" dirty="0" smtClean="0"/>
              <a:t>NHS Treatment for SEVERE ADULT Depression Treatment</a:t>
            </a:r>
            <a:endParaRPr lang="en-GB" sz="2800" b="1" cap="all"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157" y="721171"/>
            <a:ext cx="9134060" cy="6174244"/>
          </a:xfrm>
          <a:prstGeom prst="rect">
            <a:avLst/>
          </a:prstGeom>
        </p:spPr>
      </p:pic>
    </p:spTree>
    <p:extLst>
      <p:ext uri="{BB962C8B-B14F-4D97-AF65-F5344CB8AC3E}">
        <p14:creationId xmlns:p14="http://schemas.microsoft.com/office/powerpoint/2010/main" val="10975152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084124"/>
          </a:xfrm>
        </p:spPr>
        <p:txBody>
          <a:bodyPr/>
          <a:lstStyle/>
          <a:p>
            <a:r>
              <a:rPr lang="en-GB" b="1" dirty="0" smtClean="0"/>
              <a:t>Diagnostics Tests</a:t>
            </a:r>
            <a:endParaRPr lang="en-GB" b="1" dirty="0"/>
          </a:p>
        </p:txBody>
      </p:sp>
      <p:sp>
        <p:nvSpPr>
          <p:cNvPr id="3" name="Subtitle 2"/>
          <p:cNvSpPr>
            <a:spLocks noGrp="1"/>
          </p:cNvSpPr>
          <p:nvPr>
            <p:ph type="subTitle" idx="1"/>
          </p:nvPr>
        </p:nvSpPr>
        <p:spPr>
          <a:xfrm>
            <a:off x="1524000" y="2802835"/>
            <a:ext cx="9144000" cy="2454965"/>
          </a:xfrm>
        </p:spPr>
        <p:txBody>
          <a:bodyPr>
            <a:normAutofit fontScale="92500" lnSpcReduction="20000"/>
          </a:bodyPr>
          <a:lstStyle/>
          <a:p>
            <a:r>
              <a:rPr lang="en-GB" sz="3600" b="1" dirty="0" smtClean="0"/>
              <a:t>PHQ-9: Patient Health Questionnaire:</a:t>
            </a:r>
          </a:p>
          <a:p>
            <a:r>
              <a:rPr lang="en-GB" sz="3600" dirty="0"/>
              <a:t> Quick Depression Assessment</a:t>
            </a:r>
            <a:endParaRPr lang="en-GB" sz="3600" b="1" dirty="0" smtClean="0"/>
          </a:p>
          <a:p>
            <a:endParaRPr lang="en-GB" sz="3600" b="1" dirty="0" smtClean="0"/>
          </a:p>
          <a:p>
            <a:r>
              <a:rPr lang="en-GB" sz="3600" b="1" dirty="0" smtClean="0"/>
              <a:t>GAD 7: Generalised Anxiety Disorder Assessment</a:t>
            </a:r>
          </a:p>
          <a:p>
            <a:r>
              <a:rPr lang="en-GB" sz="3600" dirty="0" smtClean="0"/>
              <a:t>Quick Anxiety Assessment</a:t>
            </a:r>
            <a:endParaRPr lang="en-GB" sz="3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36504254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42816" y="203079"/>
            <a:ext cx="3897332" cy="6150477"/>
          </a:xfrm>
          <a:prstGeom prst="rect">
            <a:avLst/>
          </a:prstGeom>
        </p:spPr>
      </p:pic>
    </p:spTree>
    <p:extLst>
      <p:ext uri="{BB962C8B-B14F-4D97-AF65-F5344CB8AC3E}">
        <p14:creationId xmlns:p14="http://schemas.microsoft.com/office/powerpoint/2010/main" val="28153766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22783"/>
            <a:ext cx="9144000" cy="973856"/>
          </a:xfrm>
        </p:spPr>
        <p:txBody>
          <a:bodyPr>
            <a:normAutofit/>
          </a:bodyPr>
          <a:lstStyle/>
          <a:p>
            <a:r>
              <a:rPr lang="en-GB" sz="4400" b="1" dirty="0" smtClean="0"/>
              <a:t>Pleasantness Calendar</a:t>
            </a:r>
            <a:endParaRPr lang="en-GB" sz="4400" b="1" dirty="0"/>
          </a:p>
        </p:txBody>
      </p:sp>
      <p:sp>
        <p:nvSpPr>
          <p:cNvPr id="3" name="Subtitle 2"/>
          <p:cNvSpPr>
            <a:spLocks noGrp="1"/>
          </p:cNvSpPr>
          <p:nvPr>
            <p:ph type="subTitle" idx="1"/>
          </p:nvPr>
        </p:nvSpPr>
        <p:spPr>
          <a:xfrm>
            <a:off x="1524000" y="2432649"/>
            <a:ext cx="9144000" cy="2825151"/>
          </a:xfrm>
        </p:spPr>
        <p:txBody>
          <a:bodyPr/>
          <a:lstStyle/>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7302" y="2096219"/>
            <a:ext cx="6864096" cy="4383024"/>
          </a:xfrm>
          <a:prstGeom prst="rect">
            <a:avLst/>
          </a:prstGeom>
        </p:spPr>
      </p:pic>
    </p:spTree>
    <p:extLst>
      <p:ext uri="{BB962C8B-B14F-4D97-AF65-F5344CB8AC3E}">
        <p14:creationId xmlns:p14="http://schemas.microsoft.com/office/powerpoint/2010/main" val="8211285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22783"/>
            <a:ext cx="9144000" cy="973856"/>
          </a:xfrm>
        </p:spPr>
        <p:txBody>
          <a:bodyPr>
            <a:normAutofit/>
          </a:bodyPr>
          <a:lstStyle/>
          <a:p>
            <a:r>
              <a:rPr lang="en-GB" sz="4400" b="1" dirty="0" smtClean="0"/>
              <a:t>Unpleasantness Calendar</a:t>
            </a:r>
            <a:endParaRPr lang="en-GB" sz="4400" b="1" dirty="0"/>
          </a:p>
        </p:txBody>
      </p:sp>
      <p:sp>
        <p:nvSpPr>
          <p:cNvPr id="3" name="Subtitle 2"/>
          <p:cNvSpPr>
            <a:spLocks noGrp="1"/>
          </p:cNvSpPr>
          <p:nvPr>
            <p:ph type="subTitle" idx="1"/>
          </p:nvPr>
        </p:nvSpPr>
        <p:spPr>
          <a:xfrm>
            <a:off x="1524000" y="2432649"/>
            <a:ext cx="9144000" cy="2825151"/>
          </a:xfrm>
        </p:spPr>
        <p:txBody>
          <a:bodyPr/>
          <a:lstStyle/>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89364" y="2028748"/>
            <a:ext cx="7716012" cy="4829252"/>
          </a:xfrm>
          <a:prstGeom prst="rect">
            <a:avLst/>
          </a:prstGeom>
        </p:spPr>
      </p:pic>
    </p:spTree>
    <p:extLst>
      <p:ext uri="{BB962C8B-B14F-4D97-AF65-F5344CB8AC3E}">
        <p14:creationId xmlns:p14="http://schemas.microsoft.com/office/powerpoint/2010/main" val="13833574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73856"/>
          </a:xfrm>
        </p:spPr>
        <p:txBody>
          <a:bodyPr>
            <a:normAutofit/>
          </a:bodyPr>
          <a:lstStyle/>
          <a:p>
            <a:r>
              <a:rPr lang="en-GB" sz="4400" b="1" dirty="0" smtClean="0"/>
              <a:t>Resources /</a:t>
            </a:r>
            <a:r>
              <a:rPr lang="en-GB" sz="4400" b="1" dirty="0" err="1" smtClean="0"/>
              <a:t>Referecnes</a:t>
            </a:r>
            <a:endParaRPr lang="en-GB" sz="4400" b="1" dirty="0"/>
          </a:p>
        </p:txBody>
      </p:sp>
      <p:sp>
        <p:nvSpPr>
          <p:cNvPr id="3" name="Subtitle 2"/>
          <p:cNvSpPr>
            <a:spLocks noGrp="1"/>
          </p:cNvSpPr>
          <p:nvPr>
            <p:ph type="subTitle" idx="1"/>
          </p:nvPr>
        </p:nvSpPr>
        <p:spPr>
          <a:xfrm>
            <a:off x="1524000" y="2432649"/>
            <a:ext cx="9144000" cy="3451316"/>
          </a:xfrm>
        </p:spPr>
        <p:txBody>
          <a:bodyPr/>
          <a:lstStyle/>
          <a:p>
            <a:r>
              <a:rPr lang="en-GB" dirty="0" smtClean="0"/>
              <a:t>LSE Student Counselling Service:</a:t>
            </a:r>
          </a:p>
          <a:p>
            <a:endParaRPr lang="en-GB" dirty="0"/>
          </a:p>
          <a:p>
            <a:r>
              <a:rPr lang="en-GB" dirty="0" smtClean="0"/>
              <a:t>NICE Guidelines for Treatment of Depression:</a:t>
            </a:r>
          </a:p>
          <a:p>
            <a:r>
              <a:rPr lang="en-GB" dirty="0">
                <a:hlinkClick r:id="rId3"/>
              </a:rPr>
              <a:t>http://</a:t>
            </a:r>
            <a:r>
              <a:rPr lang="en-GB" dirty="0" smtClean="0">
                <a:hlinkClick r:id="rId3"/>
              </a:rPr>
              <a:t>www.nice.org.uk/CG090</a:t>
            </a:r>
            <a:endParaRPr lang="en-GB" dirty="0" smtClean="0"/>
          </a:p>
          <a:p>
            <a:endParaRPr lang="en-GB" dirty="0"/>
          </a:p>
          <a:p>
            <a:r>
              <a:rPr lang="en-GB" dirty="0" smtClean="0"/>
              <a:t>I had a Black Dog </a:t>
            </a:r>
            <a:r>
              <a:rPr lang="en-GB" dirty="0" err="1" smtClean="0"/>
              <a:t>Blogspot</a:t>
            </a:r>
            <a:r>
              <a:rPr lang="en-GB" dirty="0" smtClean="0"/>
              <a:t>:</a:t>
            </a:r>
          </a:p>
          <a:p>
            <a:r>
              <a:rPr lang="en-GB" dirty="0">
                <a:hlinkClick r:id="rId4"/>
              </a:rPr>
              <a:t>http://ihadablackdog.blogspot.co.uk/</a:t>
            </a:r>
            <a:endParaRPr lang="en-GB"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1178512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Who gets depression?  </a:t>
            </a:r>
            <a:r>
              <a:rPr lang="en-GB" sz="3600" i="1" dirty="0" smtClean="0"/>
              <a:t>Cont.</a:t>
            </a:r>
            <a:endParaRPr lang="en-GB" sz="4400" dirty="0"/>
          </a:p>
        </p:txBody>
      </p:sp>
      <p:sp>
        <p:nvSpPr>
          <p:cNvPr id="3" name="Subtitle 2"/>
          <p:cNvSpPr>
            <a:spLocks noGrp="1"/>
          </p:cNvSpPr>
          <p:nvPr>
            <p:ph type="subTitle" idx="1"/>
          </p:nvPr>
        </p:nvSpPr>
        <p:spPr>
          <a:xfrm>
            <a:off x="1524000" y="2031101"/>
            <a:ext cx="9144000" cy="3226699"/>
          </a:xfrm>
        </p:spPr>
        <p:txBody>
          <a:bodyPr>
            <a:normAutofit/>
          </a:bodyPr>
          <a:lstStyle/>
          <a:p>
            <a:r>
              <a:rPr lang="en-GB" dirty="0"/>
              <a:t>About 2 in 3 adults have depression at some time in their life. Sometimes it is mild or lasts just a few weeks. </a:t>
            </a:r>
            <a:endParaRPr lang="en-GB" dirty="0" smtClean="0"/>
          </a:p>
          <a:p>
            <a:r>
              <a:rPr lang="en-GB" dirty="0" smtClean="0"/>
              <a:t>An </a:t>
            </a:r>
            <a:r>
              <a:rPr lang="en-GB" dirty="0"/>
              <a:t>episode of depression serious enough to require treatment occurs in about 1 in 4 women and 1 in 10 men at some point in their lives. </a:t>
            </a:r>
            <a:endParaRPr lang="en-GB" dirty="0" smtClean="0"/>
          </a:p>
          <a:p>
            <a:r>
              <a:rPr lang="en-GB" dirty="0" smtClean="0"/>
              <a:t>Some </a:t>
            </a:r>
            <a:r>
              <a:rPr lang="en-GB" dirty="0"/>
              <a:t>people have two or more episodes of depression at various times in their life</a:t>
            </a:r>
          </a:p>
        </p:txBody>
      </p:sp>
    </p:spTree>
    <p:extLst>
      <p:ext uri="{BB962C8B-B14F-4D97-AF65-F5344CB8AC3E}">
        <p14:creationId xmlns:p14="http://schemas.microsoft.com/office/powerpoint/2010/main" val="32184026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Depression: the Black Dog</a:t>
            </a:r>
            <a:endParaRPr lang="en-GB" b="1"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352799" y="1690688"/>
            <a:ext cx="5486401" cy="4700017"/>
          </a:xfrm>
        </p:spPr>
      </p:pic>
    </p:spTree>
    <p:extLst>
      <p:ext uri="{BB962C8B-B14F-4D97-AF65-F5344CB8AC3E}">
        <p14:creationId xmlns:p14="http://schemas.microsoft.com/office/powerpoint/2010/main" val="4289473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8375" y="28923"/>
            <a:ext cx="8348868" cy="6762583"/>
          </a:xfrm>
          <a:prstGeom prst="rect">
            <a:avLst/>
          </a:prstGeom>
        </p:spPr>
      </p:pic>
    </p:spTree>
    <p:extLst>
      <p:ext uri="{BB962C8B-B14F-4D97-AF65-F5344CB8AC3E}">
        <p14:creationId xmlns:p14="http://schemas.microsoft.com/office/powerpoint/2010/main" val="2188490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 Exhaustion Funnel</a:t>
            </a:r>
            <a:endParaRPr lang="en-GB" sz="4400" dirty="0"/>
          </a:p>
        </p:txBody>
      </p:sp>
      <p:sp>
        <p:nvSpPr>
          <p:cNvPr id="3" name="Subtitle 2"/>
          <p:cNvSpPr>
            <a:spLocks noGrp="1"/>
          </p:cNvSpPr>
          <p:nvPr>
            <p:ph type="subTitle" idx="1"/>
          </p:nvPr>
        </p:nvSpPr>
        <p:spPr>
          <a:xfrm>
            <a:off x="1524000" y="2031101"/>
            <a:ext cx="9144000" cy="3982073"/>
          </a:xfrm>
        </p:spPr>
        <p:txBody>
          <a:bodyPr>
            <a:normAutofit/>
          </a:bodyPr>
          <a:lstStyle/>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2480" y="2025650"/>
            <a:ext cx="6429511" cy="3967635"/>
          </a:xfrm>
          <a:prstGeom prst="rect">
            <a:avLst/>
          </a:prstGeom>
        </p:spPr>
      </p:pic>
    </p:spTree>
    <p:extLst>
      <p:ext uri="{BB962C8B-B14F-4D97-AF65-F5344CB8AC3E}">
        <p14:creationId xmlns:p14="http://schemas.microsoft.com/office/powerpoint/2010/main" val="6179549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How is depression medically diagnosed?</a:t>
            </a:r>
            <a:endParaRPr lang="en-GB" sz="4400" b="1" dirty="0"/>
          </a:p>
        </p:txBody>
      </p:sp>
      <p:sp>
        <p:nvSpPr>
          <p:cNvPr id="3" name="Subtitle 2"/>
          <p:cNvSpPr>
            <a:spLocks noGrp="1"/>
          </p:cNvSpPr>
          <p:nvPr>
            <p:ph type="subTitle" idx="1"/>
          </p:nvPr>
        </p:nvSpPr>
        <p:spPr>
          <a:xfrm>
            <a:off x="1524000" y="2031101"/>
            <a:ext cx="9144000" cy="3226699"/>
          </a:xfrm>
        </p:spPr>
        <p:txBody>
          <a:bodyPr>
            <a:normAutofit/>
          </a:bodyPr>
          <a:lstStyle/>
          <a:p>
            <a:r>
              <a:rPr lang="en-GB" dirty="0" smtClean="0"/>
              <a:t>There are no physical tests for depression</a:t>
            </a:r>
          </a:p>
          <a:p>
            <a:r>
              <a:rPr lang="en-GB" dirty="0" smtClean="0"/>
              <a:t>your GP may examine you and do some urine or blood tests to rule out other conditions that have similar symptoms, such as an underactive thyroid.</a:t>
            </a:r>
          </a:p>
          <a:p>
            <a:r>
              <a:rPr lang="en-GB" dirty="0" smtClean="0"/>
              <a:t>The main way in which your GP will tell if you have depression is by asking you lots of questions about your general health and how the way you are feeling is affecting you mentally and physically.</a:t>
            </a:r>
            <a:endParaRPr lang="en-GB" dirty="0"/>
          </a:p>
        </p:txBody>
      </p:sp>
    </p:spTree>
    <p:extLst>
      <p:ext uri="{BB962C8B-B14F-4D97-AF65-F5344CB8AC3E}">
        <p14:creationId xmlns:p14="http://schemas.microsoft.com/office/powerpoint/2010/main" val="3744768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What causes depression?</a:t>
            </a:r>
            <a:endParaRPr lang="en-GB" sz="4400" b="1" dirty="0"/>
          </a:p>
        </p:txBody>
      </p:sp>
      <p:sp>
        <p:nvSpPr>
          <p:cNvPr id="3" name="Subtitle 2"/>
          <p:cNvSpPr>
            <a:spLocks noGrp="1"/>
          </p:cNvSpPr>
          <p:nvPr>
            <p:ph type="subTitle" idx="1"/>
          </p:nvPr>
        </p:nvSpPr>
        <p:spPr>
          <a:xfrm>
            <a:off x="1524000" y="2031101"/>
            <a:ext cx="9144000" cy="3226699"/>
          </a:xfrm>
        </p:spPr>
        <p:txBody>
          <a:bodyPr>
            <a:normAutofit fontScale="85000" lnSpcReduction="20000"/>
          </a:bodyPr>
          <a:lstStyle/>
          <a:p>
            <a:r>
              <a:rPr lang="en-GB" sz="4500" b="1" dirty="0"/>
              <a:t>Life events</a:t>
            </a:r>
          </a:p>
          <a:p>
            <a:r>
              <a:rPr lang="en-GB" sz="4500" b="1" dirty="0"/>
              <a:t>Loss</a:t>
            </a:r>
          </a:p>
          <a:p>
            <a:r>
              <a:rPr lang="en-GB" sz="4500" b="1" dirty="0"/>
              <a:t>Anger</a:t>
            </a:r>
          </a:p>
          <a:p>
            <a:r>
              <a:rPr lang="en-GB" sz="4500" b="1" dirty="0"/>
              <a:t>Childhood experiences</a:t>
            </a:r>
          </a:p>
          <a:p>
            <a:r>
              <a:rPr lang="en-GB" sz="4500" b="1" dirty="0"/>
              <a:t>Physical conditions</a:t>
            </a:r>
          </a:p>
          <a:p>
            <a:r>
              <a:rPr lang="en-GB" dirty="0" smtClean="0"/>
              <a:t/>
            </a:r>
            <a:br>
              <a:rPr lang="en-GB" dirty="0" smtClean="0"/>
            </a:b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4249411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57885"/>
          </a:xfrm>
        </p:spPr>
        <p:txBody>
          <a:bodyPr>
            <a:normAutofit fontScale="90000"/>
          </a:bodyPr>
          <a:lstStyle/>
          <a:p>
            <a:r>
              <a:rPr lang="en-GB" sz="4400" b="1" dirty="0" smtClean="0"/>
              <a:t>What causes depression?  </a:t>
            </a:r>
            <a:r>
              <a:rPr lang="en-GB" sz="3600" i="1" dirty="0" smtClean="0"/>
              <a:t>Cont.</a:t>
            </a:r>
            <a:endParaRPr lang="en-GB" sz="4400" dirty="0"/>
          </a:p>
        </p:txBody>
      </p:sp>
      <p:sp>
        <p:nvSpPr>
          <p:cNvPr id="3" name="Subtitle 2"/>
          <p:cNvSpPr>
            <a:spLocks noGrp="1"/>
          </p:cNvSpPr>
          <p:nvPr>
            <p:ph type="subTitle" idx="1"/>
          </p:nvPr>
        </p:nvSpPr>
        <p:spPr>
          <a:xfrm>
            <a:off x="1524000" y="2031101"/>
            <a:ext cx="9144000" cy="3226699"/>
          </a:xfrm>
        </p:spPr>
        <p:txBody>
          <a:bodyPr>
            <a:normAutofit/>
          </a:bodyPr>
          <a:lstStyle/>
          <a:p>
            <a:r>
              <a:rPr lang="en-GB" sz="3200" b="1" dirty="0"/>
              <a:t>Side effects of medication</a:t>
            </a:r>
          </a:p>
          <a:p>
            <a:r>
              <a:rPr lang="en-GB" sz="3200" b="1" dirty="0"/>
              <a:t>Diet</a:t>
            </a:r>
          </a:p>
          <a:p>
            <a:r>
              <a:rPr lang="en-GB" sz="3200" b="1" dirty="0" smtClean="0"/>
              <a:t>Street drugs and alcohol</a:t>
            </a:r>
          </a:p>
          <a:p>
            <a:r>
              <a:rPr lang="en-GB" sz="3200" b="1" dirty="0"/>
              <a:t>Genetics</a:t>
            </a:r>
          </a:p>
          <a:p>
            <a:r>
              <a:rPr lang="en-GB" sz="3200" b="1" dirty="0"/>
              <a:t>Chemical changes in the brain</a:t>
            </a:r>
          </a:p>
          <a:p>
            <a:endParaRPr lang="en-GB" sz="3200"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122363"/>
            <a:ext cx="565364" cy="565364"/>
          </a:xfrm>
          <a:prstGeom prst="rect">
            <a:avLst/>
          </a:prstGeom>
        </p:spPr>
      </p:pic>
    </p:spTree>
    <p:extLst>
      <p:ext uri="{BB962C8B-B14F-4D97-AF65-F5344CB8AC3E}">
        <p14:creationId xmlns:p14="http://schemas.microsoft.com/office/powerpoint/2010/main" val="1563986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408</TotalTime>
  <Words>1806</Words>
  <Application>Microsoft Office PowerPoint</Application>
  <PresentationFormat>Widescreen</PresentationFormat>
  <Paragraphs>249</Paragraphs>
  <Slides>40</Slides>
  <Notes>33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Calibri</vt:lpstr>
      <vt:lpstr>Calibri Light</vt:lpstr>
      <vt:lpstr>Office Theme</vt:lpstr>
      <vt:lpstr>Managing Depression</vt:lpstr>
      <vt:lpstr>Depression:  Living with the Black Dog</vt:lpstr>
      <vt:lpstr>What is depression?</vt:lpstr>
      <vt:lpstr>Who gets depression?  Cont.</vt:lpstr>
      <vt:lpstr>PowerPoint Presentation</vt:lpstr>
      <vt:lpstr> Exhaustion Funnel</vt:lpstr>
      <vt:lpstr>How is depression medically diagnosed?</vt:lpstr>
      <vt:lpstr>What causes depression?</vt:lpstr>
      <vt:lpstr>What causes depression?  Cont.</vt:lpstr>
      <vt:lpstr>What is the difference between  low mood and depression?</vt:lpstr>
      <vt:lpstr>What is the difference between  low mood and depression? Cont.</vt:lpstr>
      <vt:lpstr>What is the difference between  low mood and depression?</vt:lpstr>
      <vt:lpstr>Symptoms of depression: psychological</vt:lpstr>
      <vt:lpstr>Symptoms of depression: psychological cont.</vt:lpstr>
      <vt:lpstr>Symptoms of depression: physical</vt:lpstr>
      <vt:lpstr>Symptoms of depression: social</vt:lpstr>
      <vt:lpstr>PowerPoint Presentation</vt:lpstr>
      <vt:lpstr>Specific forms of Depression: SAD</vt:lpstr>
      <vt:lpstr>Specific forms of Depression: BPD</vt:lpstr>
      <vt:lpstr>Specific forms of Depression: Clinical</vt:lpstr>
      <vt:lpstr>Specific forms of Depression: Clinical</vt:lpstr>
      <vt:lpstr>Specific forms of Depression: Clinical – cont.</vt:lpstr>
      <vt:lpstr>What can you do about Depression?</vt:lpstr>
      <vt:lpstr>Developing emotional intelligence </vt:lpstr>
      <vt:lpstr>Learned helplessness</vt:lpstr>
      <vt:lpstr>   Book:   ‘The Mindful Way Through Depression’  Mark Williams </vt:lpstr>
      <vt:lpstr>8 week mindfulness programme</vt:lpstr>
      <vt:lpstr>Talking Therapies: CBT </vt:lpstr>
      <vt:lpstr>    Talking Therapies: Counselling</vt:lpstr>
      <vt:lpstr>    Talking Therapies: Interpersonal Therapies (IPT)</vt:lpstr>
      <vt:lpstr>NHS Care pathways for depression</vt:lpstr>
      <vt:lpstr>PowerPoint Presentation</vt:lpstr>
      <vt:lpstr>PowerPoint Presentation</vt:lpstr>
      <vt:lpstr>PowerPoint Presentation</vt:lpstr>
      <vt:lpstr>Diagnostics Tests</vt:lpstr>
      <vt:lpstr>PowerPoint Presentation</vt:lpstr>
      <vt:lpstr>Pleasantness Calendar</vt:lpstr>
      <vt:lpstr>Unpleasantness Calendar</vt:lpstr>
      <vt:lpstr>Resources /Referecnes</vt:lpstr>
      <vt:lpstr>Depression: the Black Dog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Depression</dc:title>
  <dc:creator>Michael Bryant</dc:creator>
  <cp:lastModifiedBy>Michael Bryant</cp:lastModifiedBy>
  <cp:revision>67</cp:revision>
  <cp:lastPrinted>2013-11-21T23:15:24Z</cp:lastPrinted>
  <dcterms:created xsi:type="dcterms:W3CDTF">2013-11-16T13:56:31Z</dcterms:created>
  <dcterms:modified xsi:type="dcterms:W3CDTF">2013-11-21T23:19:27Z</dcterms:modified>
</cp:coreProperties>
</file>