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15"/>
  </p:notesMasterIdLst>
  <p:handoutMasterIdLst>
    <p:handoutMasterId r:id="rId16"/>
  </p:handoutMasterIdLst>
  <p:sldIdLst>
    <p:sldId id="257" r:id="rId2"/>
    <p:sldId id="340" r:id="rId3"/>
    <p:sldId id="258" r:id="rId4"/>
    <p:sldId id="345" r:id="rId5"/>
    <p:sldId id="341" r:id="rId6"/>
    <p:sldId id="347" r:id="rId7"/>
    <p:sldId id="342" r:id="rId8"/>
    <p:sldId id="350" r:id="rId9"/>
    <p:sldId id="346" r:id="rId10"/>
    <p:sldId id="343" r:id="rId11"/>
    <p:sldId id="344" r:id="rId12"/>
    <p:sldId id="321" r:id="rId13"/>
    <p:sldId id="338" r:id="rId14"/>
  </p:sldIdLst>
  <p:sldSz cx="9144000" cy="6858000" type="screen4x3"/>
  <p:notesSz cx="67611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1B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555" autoAdjust="0"/>
  </p:normalViewPr>
  <p:slideViewPr>
    <p:cSldViewPr>
      <p:cViewPr>
        <p:scale>
          <a:sx n="66" d="100"/>
          <a:sy n="66" d="100"/>
        </p:scale>
        <p:origin x="-1284" y="-9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FE5375-F41B-45C6-BBE0-C0F208D924CB}" type="doc">
      <dgm:prSet loTypeId="urn:microsoft.com/office/officeart/2005/8/layout/arrow4" loCatId="relationship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GB"/>
        </a:p>
      </dgm:t>
    </dgm:pt>
    <dgm:pt modelId="{4990ADAB-8EEB-4670-8CC1-5B13FECE1184}">
      <dgm:prSet phldrT="[Text]" phldr="1"/>
      <dgm:spPr/>
      <dgm:t>
        <a:bodyPr/>
        <a:lstStyle/>
        <a:p>
          <a:endParaRPr lang="en-GB"/>
        </a:p>
      </dgm:t>
    </dgm:pt>
    <dgm:pt modelId="{BF29F2C1-3037-4D7B-B02B-8D4228BC0C52}" type="parTrans" cxnId="{6D8E6BBA-571C-487C-B499-953E54F442E3}">
      <dgm:prSet/>
      <dgm:spPr/>
      <dgm:t>
        <a:bodyPr/>
        <a:lstStyle/>
        <a:p>
          <a:endParaRPr lang="en-GB"/>
        </a:p>
      </dgm:t>
    </dgm:pt>
    <dgm:pt modelId="{7A583D5D-691C-4E09-B109-8F7E46C7354D}" type="sibTrans" cxnId="{6D8E6BBA-571C-487C-B499-953E54F442E3}">
      <dgm:prSet/>
      <dgm:spPr/>
      <dgm:t>
        <a:bodyPr/>
        <a:lstStyle/>
        <a:p>
          <a:endParaRPr lang="en-GB"/>
        </a:p>
      </dgm:t>
    </dgm:pt>
    <dgm:pt modelId="{E7435BB6-D13E-47D0-B94E-2C864887A515}">
      <dgm:prSet phldrT="[Text]" phldr="1"/>
      <dgm:spPr/>
      <dgm:t>
        <a:bodyPr/>
        <a:lstStyle/>
        <a:p>
          <a:endParaRPr lang="en-GB"/>
        </a:p>
      </dgm:t>
    </dgm:pt>
    <dgm:pt modelId="{73381700-CFD0-4EEA-90F5-857051FAE13C}" type="parTrans" cxnId="{044B0346-C537-437B-9783-8BCF44DE26B3}">
      <dgm:prSet/>
      <dgm:spPr/>
      <dgm:t>
        <a:bodyPr/>
        <a:lstStyle/>
        <a:p>
          <a:endParaRPr lang="en-GB"/>
        </a:p>
      </dgm:t>
    </dgm:pt>
    <dgm:pt modelId="{B26268C0-B5D6-408B-A543-D99F1CE6E76F}" type="sibTrans" cxnId="{044B0346-C537-437B-9783-8BCF44DE26B3}">
      <dgm:prSet/>
      <dgm:spPr/>
      <dgm:t>
        <a:bodyPr/>
        <a:lstStyle/>
        <a:p>
          <a:endParaRPr lang="en-GB"/>
        </a:p>
      </dgm:t>
    </dgm:pt>
    <dgm:pt modelId="{F959AB4B-E2B7-4935-AFEE-EB16CB740905}" type="pres">
      <dgm:prSet presAssocID="{87FE5375-F41B-45C6-BBE0-C0F208D924CB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65A2BA5-3883-4C17-855B-0EDBFA216B6E}" type="pres">
      <dgm:prSet presAssocID="{4990ADAB-8EEB-4670-8CC1-5B13FECE1184}" presName="upArrow" presStyleLbl="node1" presStyleIdx="0" presStyleCnt="2"/>
      <dgm:spPr/>
    </dgm:pt>
    <dgm:pt modelId="{49175A52-05F9-4243-B426-13C795081462}" type="pres">
      <dgm:prSet presAssocID="{4990ADAB-8EEB-4670-8CC1-5B13FECE1184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7F685C1-3177-4943-9879-DBF981011CFA}" type="pres">
      <dgm:prSet presAssocID="{E7435BB6-D13E-47D0-B94E-2C864887A515}" presName="downArrow" presStyleLbl="node1" presStyleIdx="1" presStyleCnt="2"/>
      <dgm:spPr/>
    </dgm:pt>
    <dgm:pt modelId="{A1DFB8A7-4B25-4D58-9F75-CDA1F88FF540}" type="pres">
      <dgm:prSet presAssocID="{E7435BB6-D13E-47D0-B94E-2C864887A515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55C14CA-FC35-4704-A6BF-2E25AA05178D}" type="presOf" srcId="{E7435BB6-D13E-47D0-B94E-2C864887A515}" destId="{A1DFB8A7-4B25-4D58-9F75-CDA1F88FF540}" srcOrd="0" destOrd="0" presId="urn:microsoft.com/office/officeart/2005/8/layout/arrow4"/>
    <dgm:cxn modelId="{044B0346-C537-437B-9783-8BCF44DE26B3}" srcId="{87FE5375-F41B-45C6-BBE0-C0F208D924CB}" destId="{E7435BB6-D13E-47D0-B94E-2C864887A515}" srcOrd="1" destOrd="0" parTransId="{73381700-CFD0-4EEA-90F5-857051FAE13C}" sibTransId="{B26268C0-B5D6-408B-A543-D99F1CE6E76F}"/>
    <dgm:cxn modelId="{954DEAF3-F306-4AFC-8963-7B95A059CFF8}" type="presOf" srcId="{4990ADAB-8EEB-4670-8CC1-5B13FECE1184}" destId="{49175A52-05F9-4243-B426-13C795081462}" srcOrd="0" destOrd="0" presId="urn:microsoft.com/office/officeart/2005/8/layout/arrow4"/>
    <dgm:cxn modelId="{6D8E6BBA-571C-487C-B499-953E54F442E3}" srcId="{87FE5375-F41B-45C6-BBE0-C0F208D924CB}" destId="{4990ADAB-8EEB-4670-8CC1-5B13FECE1184}" srcOrd="0" destOrd="0" parTransId="{BF29F2C1-3037-4D7B-B02B-8D4228BC0C52}" sibTransId="{7A583D5D-691C-4E09-B109-8F7E46C7354D}"/>
    <dgm:cxn modelId="{A5BD6C5F-0306-48AD-AA2B-C6B897F24834}" type="presOf" srcId="{87FE5375-F41B-45C6-BBE0-C0F208D924CB}" destId="{F959AB4B-E2B7-4935-AFEE-EB16CB740905}" srcOrd="0" destOrd="0" presId="urn:microsoft.com/office/officeart/2005/8/layout/arrow4"/>
    <dgm:cxn modelId="{44BF1353-F91D-4F1F-A035-943B20008693}" type="presParOf" srcId="{F959AB4B-E2B7-4935-AFEE-EB16CB740905}" destId="{965A2BA5-3883-4C17-855B-0EDBFA216B6E}" srcOrd="0" destOrd="0" presId="urn:microsoft.com/office/officeart/2005/8/layout/arrow4"/>
    <dgm:cxn modelId="{4BFA6E5E-AB4D-4C0B-B57F-749BF14BE3F8}" type="presParOf" srcId="{F959AB4B-E2B7-4935-AFEE-EB16CB740905}" destId="{49175A52-05F9-4243-B426-13C795081462}" srcOrd="1" destOrd="0" presId="urn:microsoft.com/office/officeart/2005/8/layout/arrow4"/>
    <dgm:cxn modelId="{27CF1970-F532-428F-9737-6330CD542609}" type="presParOf" srcId="{F959AB4B-E2B7-4935-AFEE-EB16CB740905}" destId="{F7F685C1-3177-4943-9879-DBF981011CFA}" srcOrd="2" destOrd="0" presId="urn:microsoft.com/office/officeart/2005/8/layout/arrow4"/>
    <dgm:cxn modelId="{7DFCF710-E54F-4394-B485-15154CF4E5EC}" type="presParOf" srcId="{F959AB4B-E2B7-4935-AFEE-EB16CB740905}" destId="{A1DFB8A7-4B25-4D58-9F75-CDA1F88FF540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5A2BA5-3883-4C17-855B-0EDBFA216B6E}">
      <dsp:nvSpPr>
        <dsp:cNvPr id="0" name=""/>
        <dsp:cNvSpPr/>
      </dsp:nvSpPr>
      <dsp:spPr>
        <a:xfrm>
          <a:off x="963" y="0"/>
          <a:ext cx="578112" cy="733413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175A52-05F9-4243-B426-13C795081462}">
      <dsp:nvSpPr>
        <dsp:cNvPr id="0" name=""/>
        <dsp:cNvSpPr/>
      </dsp:nvSpPr>
      <dsp:spPr>
        <a:xfrm>
          <a:off x="596419" y="0"/>
          <a:ext cx="981039" cy="7334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>
        <a:off x="596419" y="0"/>
        <a:ext cx="981039" cy="733413"/>
      </dsp:txXfrm>
    </dsp:sp>
    <dsp:sp modelId="{F7F685C1-3177-4943-9879-DBF981011CFA}">
      <dsp:nvSpPr>
        <dsp:cNvPr id="0" name=""/>
        <dsp:cNvSpPr/>
      </dsp:nvSpPr>
      <dsp:spPr>
        <a:xfrm>
          <a:off x="174397" y="794530"/>
          <a:ext cx="578112" cy="733413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DFB8A7-4B25-4D58-9F75-CDA1F88FF540}">
      <dsp:nvSpPr>
        <dsp:cNvPr id="0" name=""/>
        <dsp:cNvSpPr/>
      </dsp:nvSpPr>
      <dsp:spPr>
        <a:xfrm>
          <a:off x="769853" y="794530"/>
          <a:ext cx="981039" cy="7334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>
        <a:off x="769853" y="794530"/>
        <a:ext cx="981039" cy="7334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96" cy="497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0589" y="0"/>
            <a:ext cx="2928996" cy="497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3241"/>
            <a:ext cx="2928996" cy="497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0589" y="9443241"/>
            <a:ext cx="2928996" cy="497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795F57E2-5461-450E-BFB3-A5429D3B759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7845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96" cy="497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589" y="0"/>
            <a:ext cx="2928996" cy="497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89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9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5801" y="4724006"/>
            <a:ext cx="5409562" cy="4472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89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3241"/>
            <a:ext cx="2928996" cy="497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89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589" y="9443241"/>
            <a:ext cx="2928996" cy="497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29A5F8AF-AB6A-4355-B89F-0BF2C63734A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162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525E62-D9CC-4B12-AAB2-70820043F6DC}" type="slidenum">
              <a:rPr lang="en-GB"/>
              <a:pPr/>
              <a:t>1</a:t>
            </a:fld>
            <a:endParaRPr lang="en-GB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63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63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3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63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63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3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63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3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3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63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163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163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163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163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4B58E6D-4DA8-45D8-B613-6AB8520264B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916A05-54D2-4D80-945D-02F7CA8A171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159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B54105-5D9D-4549-85AB-1AAC518576E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683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AD4BA92-C5F3-482E-A02F-C4410DA5FDA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472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D3F36-6F41-4ACA-8263-9BA957F0AAE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701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545E6-6274-4930-809D-557BE67291C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456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34C0C-89AE-43F1-BACF-702268CEFB0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550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B652E-9373-4F7B-BF4A-C76D899CEEC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647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50059B-1AF9-494F-B214-4276815DF05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226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3BC9E-8834-430D-882C-0B40B0ABF02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37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1F397-3B2A-4FAF-A944-3A5A5921D04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149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94667-6EB7-48DE-9907-06A14DBB165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027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GB" sz="2400"/>
          </a:p>
        </p:txBody>
      </p:sp>
      <p:sp>
        <p:nvSpPr>
          <p:cNvPr id="162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GB" sz="2400"/>
          </a:p>
        </p:txBody>
      </p:sp>
      <p:sp>
        <p:nvSpPr>
          <p:cNvPr id="162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GB" sz="2400"/>
          </a:p>
        </p:txBody>
      </p:sp>
      <p:sp>
        <p:nvSpPr>
          <p:cNvPr id="162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GB" sz="2400"/>
          </a:p>
        </p:txBody>
      </p:sp>
      <p:sp>
        <p:nvSpPr>
          <p:cNvPr id="162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GB" sz="2400"/>
          </a:p>
        </p:txBody>
      </p:sp>
      <p:sp>
        <p:nvSpPr>
          <p:cNvPr id="162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GB" sz="2400"/>
          </a:p>
        </p:txBody>
      </p:sp>
      <p:sp>
        <p:nvSpPr>
          <p:cNvPr id="162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GB" sz="2400"/>
          </a:p>
        </p:txBody>
      </p:sp>
      <p:sp>
        <p:nvSpPr>
          <p:cNvPr id="162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62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62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62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62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016F319-21DE-428A-8E06-365C7498383A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se.ac.uk/collections/studentCounsellingService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7E33-40E6-4A25-976C-FE5EE6E866D4}" type="slidenum">
              <a:rPr lang="en-GB"/>
              <a:pPr/>
              <a:t>1</a:t>
            </a:fld>
            <a:endParaRPr lang="en-GB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/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415338" cy="52562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300" b="1" i="1" dirty="0"/>
              <a:t>	</a:t>
            </a:r>
          </a:p>
          <a:p>
            <a:pPr>
              <a:buFont typeface="Wingdings" pitchFamily="2" charset="2"/>
              <a:buNone/>
            </a:pPr>
            <a:endParaRPr lang="en-US" sz="3300" b="1" i="1" dirty="0"/>
          </a:p>
          <a:p>
            <a:pPr algn="ctr">
              <a:buFont typeface="Wingdings" pitchFamily="2" charset="2"/>
              <a:buNone/>
            </a:pPr>
            <a:r>
              <a:rPr lang="en-US" sz="3300" b="1" i="1" dirty="0"/>
              <a:t>	</a:t>
            </a:r>
            <a:r>
              <a:rPr lang="en-US" sz="3300" b="1" i="1" dirty="0" smtClean="0"/>
              <a:t>Introduction to Self Hypnosis </a:t>
            </a:r>
            <a:r>
              <a:rPr lang="en-US" b="1" i="1" dirty="0" smtClean="0"/>
              <a:t>Workshop</a:t>
            </a:r>
            <a:r>
              <a:rPr lang="en-GB" sz="2800" b="1" i="1" dirty="0"/>
              <a:t>	</a:t>
            </a:r>
          </a:p>
          <a:p>
            <a:pPr>
              <a:buFontTx/>
              <a:buChar char="-"/>
            </a:pPr>
            <a:endParaRPr lang="en-GB" sz="2800" b="1" i="1" dirty="0"/>
          </a:p>
          <a:p>
            <a:pPr>
              <a:buFontTx/>
              <a:buChar char="-"/>
            </a:pPr>
            <a:endParaRPr lang="en-GB" sz="2800" b="1" i="1" dirty="0"/>
          </a:p>
          <a:p>
            <a:pPr>
              <a:buFontTx/>
              <a:buNone/>
            </a:pPr>
            <a:r>
              <a:rPr lang="en-GB" sz="2800" b="1" i="1" dirty="0"/>
              <a:t>	</a:t>
            </a:r>
            <a:r>
              <a:rPr lang="en-GB" sz="2800" dirty="0"/>
              <a:t>	</a:t>
            </a:r>
          </a:p>
          <a:p>
            <a:pPr>
              <a:buFont typeface="Wingdings" pitchFamily="2" charset="2"/>
              <a:buNone/>
            </a:pPr>
            <a:r>
              <a:rPr lang="en-GB" sz="2800" dirty="0"/>
              <a:t>	</a:t>
            </a:r>
            <a:r>
              <a:rPr lang="en-GB" sz="2800" dirty="0" smtClean="0"/>
              <a:t>Mike Bryant</a:t>
            </a:r>
            <a:endParaRPr lang="en-GB" sz="2800" dirty="0"/>
          </a:p>
          <a:p>
            <a:pPr>
              <a:buFont typeface="Wingdings" pitchFamily="2" charset="2"/>
              <a:buNone/>
            </a:pPr>
            <a:r>
              <a:rPr lang="en-GB" sz="2800" dirty="0"/>
              <a:t>   </a:t>
            </a:r>
            <a:endParaRPr lang="en-GB" sz="3300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116013" y="476250"/>
            <a:ext cx="7777162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3600" b="1" dirty="0">
                <a:solidFill>
                  <a:schemeClr val="tx2"/>
                </a:solidFill>
              </a:rPr>
              <a:t>LSE </a:t>
            </a:r>
            <a:r>
              <a:rPr lang="en-GB" sz="3600" b="1" dirty="0" smtClean="0">
                <a:solidFill>
                  <a:schemeClr val="tx2"/>
                </a:solidFill>
              </a:rPr>
              <a:t>Counselling </a:t>
            </a:r>
            <a:r>
              <a:rPr lang="en-GB" sz="3600" b="1" dirty="0">
                <a:solidFill>
                  <a:schemeClr val="tx2"/>
                </a:solidFill>
              </a:rPr>
              <a:t>Service</a:t>
            </a:r>
            <a:br>
              <a:rPr lang="en-GB" sz="3600" b="1" dirty="0">
                <a:solidFill>
                  <a:schemeClr val="tx2"/>
                </a:solidFill>
              </a:rPr>
            </a:br>
            <a:endParaRPr lang="en-GB" sz="3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FFA7-1D69-4B70-A0C5-049C8C55DEEB}" type="slidenum">
              <a:rPr lang="en-GB"/>
              <a:pPr/>
              <a:t>10</a:t>
            </a:fld>
            <a:endParaRPr lang="en-GB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Self hypnosis demonstration</a:t>
            </a:r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344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28619"/>
            <a:ext cx="5034136" cy="503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24723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FFA7-1D69-4B70-A0C5-049C8C55DEEB}" type="slidenum">
              <a:rPr lang="en-GB"/>
              <a:pPr/>
              <a:t>11</a:t>
            </a:fld>
            <a:endParaRPr lang="en-GB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Creating your own hypnosis script</a:t>
            </a:r>
            <a:endParaRPr lang="en-GB" sz="4000" b="1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Key rules for scripts:</a:t>
            </a:r>
            <a:endParaRPr lang="en-GB" b="1" dirty="0"/>
          </a:p>
          <a:p>
            <a:r>
              <a:rPr lang="en-GB" dirty="0" smtClean="0"/>
              <a:t>Single, simple sentence</a:t>
            </a:r>
          </a:p>
          <a:p>
            <a:r>
              <a:rPr lang="en-GB" dirty="0" smtClean="0"/>
              <a:t>Avoidance of describing problem</a:t>
            </a:r>
          </a:p>
          <a:p>
            <a:r>
              <a:rPr lang="en-GB" dirty="0" smtClean="0"/>
              <a:t>Emphasis on what you want </a:t>
            </a:r>
            <a:r>
              <a:rPr lang="en-GB" i="1" dirty="0" smtClean="0"/>
              <a:t>more</a:t>
            </a:r>
            <a:r>
              <a:rPr lang="en-GB" dirty="0" smtClean="0"/>
              <a:t> of</a:t>
            </a:r>
          </a:p>
          <a:p>
            <a:r>
              <a:rPr lang="en-GB" dirty="0" smtClean="0"/>
              <a:t>Avoidance of deadlines / strategies</a:t>
            </a:r>
          </a:p>
          <a:p>
            <a:r>
              <a:rPr lang="en-GB" dirty="0" smtClean="0"/>
              <a:t>“Looking forward” / “finding it easier”</a:t>
            </a:r>
            <a:endParaRPr lang="en-GB" dirty="0"/>
          </a:p>
          <a:p>
            <a:r>
              <a:rPr lang="en-GB" dirty="0" smtClean="0"/>
              <a:t>“Pleasantly surprised as…”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8734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21AA-BD95-4FE4-82D4-96459EDB0B78}" type="slidenum">
              <a:rPr lang="en-GB"/>
              <a:pPr/>
              <a:t>12</a:t>
            </a:fld>
            <a:endParaRPr lang="en-GB"/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LSE </a:t>
            </a:r>
            <a:r>
              <a:rPr lang="en-GB" b="1" dirty="0" smtClean="0"/>
              <a:t>Counselling </a:t>
            </a:r>
            <a:r>
              <a:rPr lang="en-GB" b="1" dirty="0"/>
              <a:t>Service </a:t>
            </a:r>
            <a:r>
              <a:rPr lang="en-GB" sz="3600" dirty="0" smtClean="0">
                <a:effectLst/>
              </a:rPr>
              <a:t>(</a:t>
            </a:r>
            <a:r>
              <a:rPr lang="en-GB" sz="3600" dirty="0" smtClean="0">
                <a:effectLst/>
              </a:rPr>
              <a:t>20 Kingsway)</a:t>
            </a:r>
            <a:endParaRPr lang="en-GB" b="1" dirty="0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276475"/>
            <a:ext cx="8343900" cy="41433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900" dirty="0"/>
              <a:t>Free and confidential </a:t>
            </a:r>
          </a:p>
          <a:p>
            <a:pPr>
              <a:lnSpc>
                <a:spcPct val="90000"/>
              </a:lnSpc>
            </a:pPr>
            <a:r>
              <a:rPr lang="en-GB" sz="2900" dirty="0" smtClean="0"/>
              <a:t>Mainly </a:t>
            </a:r>
            <a:r>
              <a:rPr lang="en-GB" sz="2900" dirty="0"/>
              <a:t>short term counselling</a:t>
            </a:r>
          </a:p>
          <a:p>
            <a:pPr>
              <a:lnSpc>
                <a:spcPct val="90000"/>
              </a:lnSpc>
            </a:pPr>
            <a:r>
              <a:rPr lang="en-GB" sz="2900" dirty="0"/>
              <a:t>Book appointments in advance</a:t>
            </a:r>
          </a:p>
          <a:p>
            <a:pPr>
              <a:lnSpc>
                <a:spcPct val="90000"/>
              </a:lnSpc>
            </a:pPr>
            <a:r>
              <a:rPr lang="en-GB" sz="2900" dirty="0"/>
              <a:t>Urgent appointments </a:t>
            </a:r>
            <a:r>
              <a:rPr lang="en-GB" sz="2800" i="1" dirty="0"/>
              <a:t>(phone early in the day) </a:t>
            </a:r>
            <a:endParaRPr lang="en-GB" sz="2900" i="1" dirty="0"/>
          </a:p>
          <a:p>
            <a:pPr>
              <a:lnSpc>
                <a:spcPct val="90000"/>
              </a:lnSpc>
            </a:pPr>
            <a:r>
              <a:rPr lang="en-GB" sz="2900" dirty="0"/>
              <a:t>See </a:t>
            </a:r>
            <a:r>
              <a:rPr lang="en-GB" sz="2900" dirty="0">
                <a:hlinkClick r:id="rId2"/>
              </a:rPr>
              <a:t>Website</a:t>
            </a:r>
            <a:r>
              <a:rPr lang="en-GB" sz="2900" dirty="0"/>
              <a:t> for </a:t>
            </a:r>
          </a:p>
          <a:p>
            <a:pPr marL="669925" lvl="1" indent="-325438">
              <a:lnSpc>
                <a:spcPct val="90000"/>
              </a:lnSpc>
            </a:pPr>
            <a:r>
              <a:rPr lang="en-GB" sz="2500" dirty="0"/>
              <a:t>Stress management </a:t>
            </a:r>
            <a:r>
              <a:rPr lang="en-GB" sz="2500" dirty="0" err="1"/>
              <a:t>handouts</a:t>
            </a:r>
            <a:endParaRPr lang="en-GB" sz="2500" dirty="0"/>
          </a:p>
          <a:p>
            <a:pPr marL="669925" lvl="1" indent="-325438">
              <a:lnSpc>
                <a:spcPct val="90000"/>
              </a:lnSpc>
            </a:pPr>
            <a:r>
              <a:rPr lang="en-GB" sz="2500" dirty="0"/>
              <a:t>Self help resources on a wide range of student issues (study – related and personal difficulties)</a:t>
            </a:r>
          </a:p>
          <a:p>
            <a:pPr marL="669925" lvl="1" indent="-325438">
              <a:lnSpc>
                <a:spcPct val="90000"/>
              </a:lnSpc>
            </a:pPr>
            <a:r>
              <a:rPr lang="en-GB" sz="2500" dirty="0"/>
              <a:t>Relaxation MP3’s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94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94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62662-B1BD-40AD-BE00-3848529DF7D8}" type="slidenum">
              <a:rPr lang="en-GB"/>
              <a:pPr/>
              <a:t>13</a:t>
            </a:fld>
            <a:endParaRPr lang="en-GB"/>
          </a:p>
        </p:txBody>
      </p:sp>
      <p:sp>
        <p:nvSpPr>
          <p:cNvPr id="2293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0488" tIns="44450" rIns="90488" bIns="44450" anchor="ctr"/>
          <a:lstStyle/>
          <a:p>
            <a:r>
              <a:rPr lang="en-GB" sz="3600" dirty="0"/>
              <a:t>Final Thoughts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0488" tIns="44450" rIns="90488" bIns="44450"/>
          <a:lstStyle/>
          <a:p>
            <a:endParaRPr lang="en-GB" dirty="0"/>
          </a:p>
          <a:p>
            <a:r>
              <a:rPr lang="en-GB" dirty="0"/>
              <a:t>Any questions</a:t>
            </a:r>
          </a:p>
          <a:p>
            <a:r>
              <a:rPr lang="en-GB" dirty="0" smtClean="0"/>
              <a:t>Key points from today</a:t>
            </a:r>
          </a:p>
          <a:p>
            <a:r>
              <a:rPr lang="en-GB" dirty="0" smtClean="0"/>
              <a:t>Resources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FFA7-1D69-4B70-A0C5-049C8C55DEEB}" type="slidenum">
              <a:rPr lang="en-GB"/>
              <a:pPr/>
              <a:t>2</a:t>
            </a:fld>
            <a:endParaRPr lang="en-GB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Workshop overview	</a:t>
            </a:r>
            <a:endParaRPr lang="en-GB" b="1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What is hypnosis</a:t>
            </a:r>
            <a:endParaRPr lang="en-GB" dirty="0"/>
          </a:p>
          <a:p>
            <a:r>
              <a:rPr lang="en-GB" dirty="0" smtClean="0"/>
              <a:t>Myths and FAQs about hypnosis</a:t>
            </a:r>
            <a:endParaRPr lang="en-GB" dirty="0"/>
          </a:p>
          <a:p>
            <a:r>
              <a:rPr lang="en-GB" dirty="0" smtClean="0"/>
              <a:t>How hypnotherapy works</a:t>
            </a:r>
          </a:p>
          <a:p>
            <a:r>
              <a:rPr lang="en-GB" dirty="0" smtClean="0"/>
              <a:t>Self hypnosis demonstration</a:t>
            </a:r>
            <a:endParaRPr lang="en-GB" dirty="0"/>
          </a:p>
          <a:p>
            <a:r>
              <a:rPr lang="en-GB" dirty="0" smtClean="0"/>
              <a:t>Creating your own hypnosis script.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332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FFA7-1D69-4B70-A0C5-049C8C55DEEB}" type="slidenum">
              <a:rPr lang="en-GB"/>
              <a:pPr/>
              <a:t>3</a:t>
            </a:fld>
            <a:endParaRPr lang="en-GB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hypnosis</a:t>
            </a:r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017713"/>
            <a:ext cx="8343528" cy="4114800"/>
          </a:xfrm>
        </p:spPr>
        <p:txBody>
          <a:bodyPr/>
          <a:lstStyle/>
          <a:p>
            <a:r>
              <a:rPr lang="en-GB" dirty="0" smtClean="0"/>
              <a:t>An induced state of altered consciousness.</a:t>
            </a:r>
          </a:p>
          <a:p>
            <a:endParaRPr lang="en-GB" dirty="0"/>
          </a:p>
          <a:p>
            <a:r>
              <a:rPr lang="en-GB" dirty="0" smtClean="0"/>
              <a:t>A process where dissociation occurs between the conscious (thinking) and </a:t>
            </a:r>
            <a:r>
              <a:rPr lang="en-GB" dirty="0" err="1" smtClean="0"/>
              <a:t>unconcsious</a:t>
            </a:r>
            <a:r>
              <a:rPr lang="en-GB" dirty="0" smtClean="0"/>
              <a:t> (feeling / imaging) minds.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FFA7-1D69-4B70-A0C5-049C8C55DEEB}" type="slidenum">
              <a:rPr lang="en-GB"/>
              <a:pPr/>
              <a:t>4</a:t>
            </a:fld>
            <a:endParaRPr lang="en-GB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FAQs about hypnosis</a:t>
            </a:r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'Will I lose control?</a:t>
            </a:r>
            <a:r>
              <a:rPr lang="en-GB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</a:t>
            </a:r>
            <a:r>
              <a:rPr lang="en-GB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A: </a:t>
            </a:r>
            <a:r>
              <a:rPr lang="en-GB" b="1" dirty="0" smtClean="0"/>
              <a:t>No.</a:t>
            </a:r>
            <a:endParaRPr lang="en-GB" b="1" dirty="0"/>
          </a:p>
          <a:p>
            <a:r>
              <a:rPr lang="en-GB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'What if I don't come out of hypnosis?'</a:t>
            </a:r>
            <a:r>
              <a:rPr lang="en-GB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A: </a:t>
            </a:r>
            <a:r>
              <a:rPr lang="en-GB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always wake up.</a:t>
            </a:r>
          </a:p>
          <a:p>
            <a:r>
              <a:rPr lang="en-GB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'Will I reveal private issues under hypnosis?</a:t>
            </a:r>
            <a:r>
              <a:rPr lang="en-GB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</a:t>
            </a:r>
            <a:r>
              <a:rPr lang="en-GB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en-GB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A:</a:t>
            </a:r>
            <a:r>
              <a:rPr lang="en-GB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</a:t>
            </a:r>
          </a:p>
          <a:p>
            <a:r>
              <a:rPr lang="en-GB" b="1" dirty="0" smtClean="0"/>
              <a:t>‘Will I fall asleep?’ </a:t>
            </a:r>
            <a:r>
              <a:rPr lang="en-GB" dirty="0" smtClean="0"/>
              <a:t>A: </a:t>
            </a:r>
            <a:r>
              <a:rPr lang="en-GB" b="1" dirty="0" smtClean="0"/>
              <a:t>No, but at times it may </a:t>
            </a:r>
            <a:r>
              <a:rPr lang="en-GB" b="1" i="1" dirty="0" smtClean="0"/>
              <a:t>feel </a:t>
            </a:r>
            <a:r>
              <a:rPr lang="en-GB" b="1" dirty="0" smtClean="0"/>
              <a:t>like sleep.</a:t>
            </a:r>
            <a:r>
              <a:rPr lang="en-GB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GB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33170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FFA7-1D69-4B70-A0C5-049C8C55DEEB}" type="slidenum">
              <a:rPr lang="en-GB"/>
              <a:pPr/>
              <a:t>5</a:t>
            </a:fld>
            <a:endParaRPr lang="en-GB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Myths about hypnosis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712" y="2276872"/>
            <a:ext cx="3838575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20981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FFA7-1D69-4B70-A0C5-049C8C55DEEB}" type="slidenum">
              <a:rPr lang="en-GB"/>
              <a:pPr/>
              <a:t>6</a:t>
            </a:fld>
            <a:endParaRPr lang="en-GB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Myths about hypnosis</a:t>
            </a:r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Stage hypnosis v. clinical hypnotherapy</a:t>
            </a:r>
            <a:endParaRPr lang="en-GB" dirty="0"/>
          </a:p>
          <a:p>
            <a:r>
              <a:rPr lang="en-GB" b="1" dirty="0" smtClean="0"/>
              <a:t>You always have free will – hypnosis does not make you against your will</a:t>
            </a:r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GB" b="1" dirty="0" smtClean="0"/>
              <a:t>Hypnosis is not sleep nor is it meditation.</a:t>
            </a:r>
            <a:r>
              <a:rPr lang="en-GB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GB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74421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FFA7-1D69-4B70-A0C5-049C8C55DEEB}" type="slidenum">
              <a:rPr lang="en-GB"/>
              <a:pPr/>
              <a:t>7</a:t>
            </a:fld>
            <a:endParaRPr lang="en-GB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hypnotherapy works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Conscious vs. unconscious</a:t>
            </a:r>
          </a:p>
          <a:p>
            <a:r>
              <a:rPr lang="en-GB" dirty="0" smtClean="0"/>
              <a:t>What is “Trance”?</a:t>
            </a:r>
          </a:p>
          <a:p>
            <a:r>
              <a:rPr lang="en-GB" dirty="0" smtClean="0"/>
              <a:t>Brain activity: Beta / Theta / Alpha  / Gamma Brain waves</a:t>
            </a:r>
          </a:p>
          <a:p>
            <a:r>
              <a:rPr lang="en-GB" dirty="0" smtClean="0"/>
              <a:t>Everyday examples of trance: boredom, reading, daydreaming, remembering, watching TV, “spacing out”, fantasising </a:t>
            </a:r>
            <a:r>
              <a:rPr lang="en-GB" sz="2800" dirty="0" smtClean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3715471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FFA7-1D69-4B70-A0C5-049C8C55DEEB}" type="slidenum">
              <a:rPr lang="en-GB"/>
              <a:pPr/>
              <a:t>8</a:t>
            </a:fld>
            <a:endParaRPr lang="en-GB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Brain activity: </a:t>
            </a:r>
            <a:r>
              <a:rPr lang="en-GB" sz="3600" i="1" dirty="0" smtClean="0"/>
              <a:t>trance stages</a:t>
            </a:r>
            <a:endParaRPr lang="en-GB" i="1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2017713"/>
            <a:ext cx="8415536" cy="4114800"/>
          </a:xfrm>
        </p:spPr>
        <p:txBody>
          <a:bodyPr/>
          <a:lstStyle/>
          <a:p>
            <a:r>
              <a:rPr lang="en-GB" dirty="0" smtClean="0"/>
              <a:t>Beta  </a:t>
            </a:r>
            <a:r>
              <a:rPr lang="en-US" sz="2000" b="1" dirty="0" smtClean="0"/>
              <a:t>Wide awake: 12-40 Hz </a:t>
            </a:r>
          </a:p>
          <a:p>
            <a:endParaRPr lang="en-US" sz="2000" b="1" dirty="0" smtClean="0"/>
          </a:p>
          <a:p>
            <a:r>
              <a:rPr lang="en-GB" dirty="0" smtClean="0"/>
              <a:t>Theta </a:t>
            </a:r>
            <a:r>
              <a:rPr lang="en-US" sz="2000" b="1" dirty="0" smtClean="0"/>
              <a:t>Relaxed, creative </a:t>
            </a:r>
            <a:r>
              <a:rPr lang="en-US" sz="2000" b="1" dirty="0" err="1" smtClean="0"/>
              <a:t>visualising</a:t>
            </a:r>
            <a:r>
              <a:rPr lang="en-US" sz="2000" b="1" dirty="0" smtClean="0"/>
              <a:t>  6-12 Hz</a:t>
            </a:r>
            <a:endParaRPr lang="en-GB" sz="2000" dirty="0" smtClean="0"/>
          </a:p>
          <a:p>
            <a:r>
              <a:rPr lang="en-GB" dirty="0" smtClean="0"/>
              <a:t>Alpha  </a:t>
            </a:r>
            <a:r>
              <a:rPr lang="en-GB" sz="2000" b="1" dirty="0" smtClean="0"/>
              <a:t>Awake and dreamy </a:t>
            </a:r>
            <a:r>
              <a:rPr lang="en-US" sz="2000" b="1" dirty="0" smtClean="0"/>
              <a:t>4-7 Hz</a:t>
            </a:r>
            <a:endParaRPr lang="en-GB" sz="2000" b="1" dirty="0" smtClean="0"/>
          </a:p>
          <a:p>
            <a:r>
              <a:rPr lang="en-GB" dirty="0" smtClean="0"/>
              <a:t>Delta  </a:t>
            </a:r>
            <a:r>
              <a:rPr lang="en-GB" sz="2000" b="1" dirty="0" smtClean="0"/>
              <a:t>Deep sleep  </a:t>
            </a:r>
            <a:r>
              <a:rPr lang="en-GB" sz="2000" dirty="0" smtClean="0"/>
              <a:t>0.5 – 4 Hz     </a:t>
            </a:r>
          </a:p>
          <a:p>
            <a:endParaRPr lang="en-GB" dirty="0" smtClean="0"/>
          </a:p>
        </p:txBody>
      </p:sp>
      <p:pic>
        <p:nvPicPr>
          <p:cNvPr id="7" name="Picture 5" descr="Image:Eeg beta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060848"/>
            <a:ext cx="3700264" cy="740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Image:Eeg delta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251219" y="5164290"/>
            <a:ext cx="3757736" cy="751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189087996"/>
              </p:ext>
            </p:extLst>
          </p:nvPr>
        </p:nvGraphicFramePr>
        <p:xfrm>
          <a:off x="7130087" y="3356992"/>
          <a:ext cx="1751856" cy="1527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2664672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FFA7-1D69-4B70-A0C5-049C8C55DEEB}" type="slidenum">
              <a:rPr lang="en-GB"/>
              <a:pPr/>
              <a:t>9</a:t>
            </a:fld>
            <a:endParaRPr lang="en-GB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hypnotherapy works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Hypnotic induction  </a:t>
            </a:r>
            <a:r>
              <a:rPr lang="en-GB" sz="2400" i="1" dirty="0" smtClean="0"/>
              <a:t>(trance induction)</a:t>
            </a:r>
          </a:p>
          <a:p>
            <a:r>
              <a:rPr lang="en-GB" dirty="0" smtClean="0"/>
              <a:t>Deepening the trance</a:t>
            </a:r>
            <a:endParaRPr lang="en-GB" dirty="0"/>
          </a:p>
          <a:p>
            <a:r>
              <a:rPr lang="en-GB" dirty="0" smtClean="0"/>
              <a:t>Hypnotic suggestion given </a:t>
            </a:r>
            <a:r>
              <a:rPr lang="en-GB" sz="2400" i="1" dirty="0" smtClean="0"/>
              <a:t>(therapy part)</a:t>
            </a:r>
          </a:p>
          <a:p>
            <a:r>
              <a:rPr lang="en-GB" dirty="0" smtClean="0"/>
              <a:t>Ego-strengthening suggestions </a:t>
            </a:r>
          </a:p>
          <a:p>
            <a:r>
              <a:rPr lang="en-GB" dirty="0" smtClean="0"/>
              <a:t>Awakening.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0188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715</TotalTime>
  <Words>375</Words>
  <Application>Microsoft Office PowerPoint</Application>
  <PresentationFormat>On-screen Show (4:3)</PresentationFormat>
  <Paragraphs>84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Blends</vt:lpstr>
      <vt:lpstr> </vt:lpstr>
      <vt:lpstr>Workshop overview </vt:lpstr>
      <vt:lpstr>What is hypnosis</vt:lpstr>
      <vt:lpstr>FAQs about hypnosis</vt:lpstr>
      <vt:lpstr>Myths about hypnosis</vt:lpstr>
      <vt:lpstr>Myths about hypnosis</vt:lpstr>
      <vt:lpstr>How hypnotherapy works</vt:lpstr>
      <vt:lpstr>Brain activity: trance stages</vt:lpstr>
      <vt:lpstr>How hypnotherapy works</vt:lpstr>
      <vt:lpstr>Self hypnosis demonstration</vt:lpstr>
      <vt:lpstr>Creating your own hypnosis script</vt:lpstr>
      <vt:lpstr>LSE Counselling Service (20 Kingsway)</vt:lpstr>
      <vt:lpstr>Final Thoughts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emis2000</dc:creator>
  <cp:lastModifiedBy>Administrator</cp:lastModifiedBy>
  <cp:revision>100</cp:revision>
  <cp:lastPrinted>2012-09-21T14:17:50Z</cp:lastPrinted>
  <dcterms:created xsi:type="dcterms:W3CDTF">2006-09-15T13:30:24Z</dcterms:created>
  <dcterms:modified xsi:type="dcterms:W3CDTF">2016-01-19T15:45:41Z</dcterms:modified>
</cp:coreProperties>
</file>