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26"/>
  </p:notesMasterIdLst>
  <p:handoutMasterIdLst>
    <p:handoutMasterId r:id="rId27"/>
  </p:handoutMasterIdLst>
  <p:sldIdLst>
    <p:sldId id="257" r:id="rId2"/>
    <p:sldId id="258" r:id="rId3"/>
    <p:sldId id="294" r:id="rId4"/>
    <p:sldId id="286" r:id="rId5"/>
    <p:sldId id="295" r:id="rId6"/>
    <p:sldId id="290" r:id="rId7"/>
    <p:sldId id="316" r:id="rId8"/>
    <p:sldId id="300" r:id="rId9"/>
    <p:sldId id="301" r:id="rId10"/>
    <p:sldId id="302" r:id="rId11"/>
    <p:sldId id="298" r:id="rId12"/>
    <p:sldId id="303" r:id="rId13"/>
    <p:sldId id="317" r:id="rId14"/>
    <p:sldId id="307" r:id="rId15"/>
    <p:sldId id="309" r:id="rId16"/>
    <p:sldId id="308" r:id="rId17"/>
    <p:sldId id="310" r:id="rId18"/>
    <p:sldId id="323" r:id="rId19"/>
    <p:sldId id="325" r:id="rId20"/>
    <p:sldId id="326" r:id="rId21"/>
    <p:sldId id="319" r:id="rId22"/>
    <p:sldId id="328" r:id="rId23"/>
    <p:sldId id="327" r:id="rId24"/>
    <p:sldId id="322" r:id="rId25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1B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555" autoAdjust="0"/>
  </p:normalViewPr>
  <p:slideViewPr>
    <p:cSldViewPr>
      <p:cViewPr varScale="1">
        <p:scale>
          <a:sx n="112" d="100"/>
          <a:sy n="112" d="100"/>
        </p:scale>
        <p:origin x="-158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3FAA4B-2D94-475A-BE5D-48F89F6410E5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/>
      <dgm:spPr/>
    </dgm:pt>
    <dgm:pt modelId="{63E0188F-349C-45D6-A7C8-C5A3DAFD281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Past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relationships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8CD9D14B-E302-406E-90C2-68DEE5967279}" type="parTrans" cxnId="{045C76EA-BC2E-46D8-9F14-236738ACBE65}">
      <dgm:prSet/>
      <dgm:spPr/>
    </dgm:pt>
    <dgm:pt modelId="{7E38235C-5E4A-46FF-8840-BF006D31CA50}" type="sibTrans" cxnId="{045C76EA-BC2E-46D8-9F14-236738ACBE65}">
      <dgm:prSet/>
      <dgm:spPr/>
    </dgm:pt>
    <dgm:pt modelId="{82A53CEE-C1C2-42EE-BE3D-7285BA17CC1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GB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Relationship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with LSE or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course of study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or tutor or …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 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2F099C3D-5E6E-4370-8F04-5224F3313494}" type="parTrans" cxnId="{E49DBFBD-C165-48C2-AC18-6D52DEFDE2BE}">
      <dgm:prSet/>
      <dgm:spPr/>
    </dgm:pt>
    <dgm:pt modelId="{D78D52B1-C91C-4AFB-A789-E0EABC536B01}" type="sibTrans" cxnId="{E49DBFBD-C165-48C2-AC18-6D52DEFDE2BE}">
      <dgm:prSet/>
      <dgm:spPr/>
    </dgm:pt>
    <dgm:pt modelId="{496D2518-0CDF-488F-B747-FEBE1C5BC65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Current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relationships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BFA322B7-32E7-4EB3-8C4F-7A88B510FA9D}" type="parTrans" cxnId="{BC4B06EC-4499-4C1E-B5C7-F37A777E0D07}">
      <dgm:prSet/>
      <dgm:spPr/>
    </dgm:pt>
    <dgm:pt modelId="{8E6F50A4-5AC5-44FF-9A31-59E586C80FC6}" type="sibTrans" cxnId="{BC4B06EC-4499-4C1E-B5C7-F37A777E0D07}">
      <dgm:prSet/>
      <dgm:spPr/>
    </dgm:pt>
    <dgm:pt modelId="{4BE6D681-C4C2-44D3-8858-0C9B654A2411}" type="pres">
      <dgm:prSet presAssocID="{013FAA4B-2D94-475A-BE5D-48F89F6410E5}" presName="cycle" presStyleCnt="0">
        <dgm:presLayoutVars>
          <dgm:dir val="rev"/>
          <dgm:resizeHandles val="exact"/>
        </dgm:presLayoutVars>
      </dgm:prSet>
      <dgm:spPr/>
    </dgm:pt>
    <dgm:pt modelId="{75C4363D-B079-4A97-A2A3-9A33E250D002}" type="pres">
      <dgm:prSet presAssocID="{63E0188F-349C-45D6-A7C8-C5A3DAFD2815}" presName="dummy" presStyleCnt="0"/>
      <dgm:spPr/>
    </dgm:pt>
    <dgm:pt modelId="{419B67A8-2AF8-41B1-9866-92057A27E953}" type="pres">
      <dgm:prSet presAssocID="{63E0188F-349C-45D6-A7C8-C5A3DAFD2815}" presName="node" presStyleLbl="revTx" presStyleIdx="0" presStyleCnt="3">
        <dgm:presLayoutVars>
          <dgm:bulletEnabled val="1"/>
        </dgm:presLayoutVars>
      </dgm:prSet>
      <dgm:spPr/>
    </dgm:pt>
    <dgm:pt modelId="{0D02C1E1-DB5D-4EA3-855D-601C58FECB81}" type="pres">
      <dgm:prSet presAssocID="{7E38235C-5E4A-46FF-8840-BF006D31CA50}" presName="sibTrans" presStyleLbl="node1" presStyleIdx="0" presStyleCnt="3"/>
      <dgm:spPr/>
    </dgm:pt>
    <dgm:pt modelId="{705D5773-0FA0-44CA-A7DB-9D61925A7100}" type="pres">
      <dgm:prSet presAssocID="{82A53CEE-C1C2-42EE-BE3D-7285BA17CC11}" presName="dummy" presStyleCnt="0"/>
      <dgm:spPr/>
    </dgm:pt>
    <dgm:pt modelId="{F8B3E182-4B40-476F-8007-0F68F3BF5BA0}" type="pres">
      <dgm:prSet presAssocID="{82A53CEE-C1C2-42EE-BE3D-7285BA17CC11}" presName="node" presStyleLbl="revTx" presStyleIdx="1" presStyleCnt="3">
        <dgm:presLayoutVars>
          <dgm:bulletEnabled val="1"/>
        </dgm:presLayoutVars>
      </dgm:prSet>
      <dgm:spPr/>
    </dgm:pt>
    <dgm:pt modelId="{2C7DC5C8-3E43-4F98-87FC-88EF68277195}" type="pres">
      <dgm:prSet presAssocID="{D78D52B1-C91C-4AFB-A789-E0EABC536B01}" presName="sibTrans" presStyleLbl="node1" presStyleIdx="1" presStyleCnt="3"/>
      <dgm:spPr/>
    </dgm:pt>
    <dgm:pt modelId="{ECD59341-FC97-411F-A946-9F76468EC703}" type="pres">
      <dgm:prSet presAssocID="{496D2518-0CDF-488F-B747-FEBE1C5BC653}" presName="dummy" presStyleCnt="0"/>
      <dgm:spPr/>
    </dgm:pt>
    <dgm:pt modelId="{4B3A2342-0ADB-42CE-8C75-CC87171DA6B0}" type="pres">
      <dgm:prSet presAssocID="{496D2518-0CDF-488F-B747-FEBE1C5BC653}" presName="node" presStyleLbl="revTx" presStyleIdx="2" presStyleCnt="3">
        <dgm:presLayoutVars>
          <dgm:bulletEnabled val="1"/>
        </dgm:presLayoutVars>
      </dgm:prSet>
      <dgm:spPr/>
    </dgm:pt>
    <dgm:pt modelId="{97EF96E4-98BE-473F-9179-8838C76990C5}" type="pres">
      <dgm:prSet presAssocID="{8E6F50A4-5AC5-44FF-9A31-59E586C80FC6}" presName="sibTrans" presStyleLbl="node1" presStyleIdx="2" presStyleCnt="3"/>
      <dgm:spPr/>
    </dgm:pt>
  </dgm:ptLst>
  <dgm:cxnLst>
    <dgm:cxn modelId="{3AFB4634-42B3-4FC7-9D35-E8C2485F9A64}" type="presOf" srcId="{7E38235C-5E4A-46FF-8840-BF006D31CA50}" destId="{0D02C1E1-DB5D-4EA3-855D-601C58FECB81}" srcOrd="0" destOrd="0" presId="urn:microsoft.com/office/officeart/2005/8/layout/cycle1"/>
    <dgm:cxn modelId="{F079C31A-4E74-42D5-A8C2-9A0806775706}" type="presOf" srcId="{82A53CEE-C1C2-42EE-BE3D-7285BA17CC11}" destId="{F8B3E182-4B40-476F-8007-0F68F3BF5BA0}" srcOrd="0" destOrd="0" presId="urn:microsoft.com/office/officeart/2005/8/layout/cycle1"/>
    <dgm:cxn modelId="{E49DBFBD-C165-48C2-AC18-6D52DEFDE2BE}" srcId="{013FAA4B-2D94-475A-BE5D-48F89F6410E5}" destId="{82A53CEE-C1C2-42EE-BE3D-7285BA17CC11}" srcOrd="1" destOrd="0" parTransId="{2F099C3D-5E6E-4370-8F04-5224F3313494}" sibTransId="{D78D52B1-C91C-4AFB-A789-E0EABC536B01}"/>
    <dgm:cxn modelId="{E0F729AA-78B7-4B36-A7E0-B9F0D217EE26}" type="presOf" srcId="{8E6F50A4-5AC5-44FF-9A31-59E586C80FC6}" destId="{97EF96E4-98BE-473F-9179-8838C76990C5}" srcOrd="0" destOrd="0" presId="urn:microsoft.com/office/officeart/2005/8/layout/cycle1"/>
    <dgm:cxn modelId="{E56430BD-AD33-4EBB-A8F7-2A5EF6938082}" type="presOf" srcId="{D78D52B1-C91C-4AFB-A789-E0EABC536B01}" destId="{2C7DC5C8-3E43-4F98-87FC-88EF68277195}" srcOrd="0" destOrd="0" presId="urn:microsoft.com/office/officeart/2005/8/layout/cycle1"/>
    <dgm:cxn modelId="{BC4B06EC-4499-4C1E-B5C7-F37A777E0D07}" srcId="{013FAA4B-2D94-475A-BE5D-48F89F6410E5}" destId="{496D2518-0CDF-488F-B747-FEBE1C5BC653}" srcOrd="2" destOrd="0" parTransId="{BFA322B7-32E7-4EB3-8C4F-7A88B510FA9D}" sibTransId="{8E6F50A4-5AC5-44FF-9A31-59E586C80FC6}"/>
    <dgm:cxn modelId="{5E436CA6-CC26-4FB6-945A-5A0C1507CE2F}" type="presOf" srcId="{013FAA4B-2D94-475A-BE5D-48F89F6410E5}" destId="{4BE6D681-C4C2-44D3-8858-0C9B654A2411}" srcOrd="0" destOrd="0" presId="urn:microsoft.com/office/officeart/2005/8/layout/cycle1"/>
    <dgm:cxn modelId="{045C76EA-BC2E-46D8-9F14-236738ACBE65}" srcId="{013FAA4B-2D94-475A-BE5D-48F89F6410E5}" destId="{63E0188F-349C-45D6-A7C8-C5A3DAFD2815}" srcOrd="0" destOrd="0" parTransId="{8CD9D14B-E302-406E-90C2-68DEE5967279}" sibTransId="{7E38235C-5E4A-46FF-8840-BF006D31CA50}"/>
    <dgm:cxn modelId="{37C1B241-3D35-44DC-8EB5-49DE2B5C2DE2}" type="presOf" srcId="{496D2518-0CDF-488F-B747-FEBE1C5BC653}" destId="{4B3A2342-0ADB-42CE-8C75-CC87171DA6B0}" srcOrd="0" destOrd="0" presId="urn:microsoft.com/office/officeart/2005/8/layout/cycle1"/>
    <dgm:cxn modelId="{37F7FD88-87D4-4B0A-9321-7998A64B9989}" type="presOf" srcId="{63E0188F-349C-45D6-A7C8-C5A3DAFD2815}" destId="{419B67A8-2AF8-41B1-9866-92057A27E953}" srcOrd="0" destOrd="0" presId="urn:microsoft.com/office/officeart/2005/8/layout/cycle1"/>
    <dgm:cxn modelId="{A31A99AA-75CF-4C02-AB22-47D5D256395A}" type="presParOf" srcId="{4BE6D681-C4C2-44D3-8858-0C9B654A2411}" destId="{75C4363D-B079-4A97-A2A3-9A33E250D002}" srcOrd="0" destOrd="0" presId="urn:microsoft.com/office/officeart/2005/8/layout/cycle1"/>
    <dgm:cxn modelId="{F369D68C-709B-4250-8959-0FD1F1E2FFE2}" type="presParOf" srcId="{4BE6D681-C4C2-44D3-8858-0C9B654A2411}" destId="{419B67A8-2AF8-41B1-9866-92057A27E953}" srcOrd="1" destOrd="0" presId="urn:microsoft.com/office/officeart/2005/8/layout/cycle1"/>
    <dgm:cxn modelId="{B447F419-92F5-4147-813D-9B41C47EB623}" type="presParOf" srcId="{4BE6D681-C4C2-44D3-8858-0C9B654A2411}" destId="{0D02C1E1-DB5D-4EA3-855D-601C58FECB81}" srcOrd="2" destOrd="0" presId="urn:microsoft.com/office/officeart/2005/8/layout/cycle1"/>
    <dgm:cxn modelId="{8DFB5769-CE6F-408E-BC7F-210DAA5BD603}" type="presParOf" srcId="{4BE6D681-C4C2-44D3-8858-0C9B654A2411}" destId="{705D5773-0FA0-44CA-A7DB-9D61925A7100}" srcOrd="3" destOrd="0" presId="urn:microsoft.com/office/officeart/2005/8/layout/cycle1"/>
    <dgm:cxn modelId="{9C21F338-E859-4E96-9708-568C52B9A2AF}" type="presParOf" srcId="{4BE6D681-C4C2-44D3-8858-0C9B654A2411}" destId="{F8B3E182-4B40-476F-8007-0F68F3BF5BA0}" srcOrd="4" destOrd="0" presId="urn:microsoft.com/office/officeart/2005/8/layout/cycle1"/>
    <dgm:cxn modelId="{E817C7BB-B5A5-46EA-B46D-752C672C9A9D}" type="presParOf" srcId="{4BE6D681-C4C2-44D3-8858-0C9B654A2411}" destId="{2C7DC5C8-3E43-4F98-87FC-88EF68277195}" srcOrd="5" destOrd="0" presId="urn:microsoft.com/office/officeart/2005/8/layout/cycle1"/>
    <dgm:cxn modelId="{A087E252-D78A-4D02-944D-6948BC43E8F3}" type="presParOf" srcId="{4BE6D681-C4C2-44D3-8858-0C9B654A2411}" destId="{ECD59341-FC97-411F-A946-9F76468EC703}" srcOrd="6" destOrd="0" presId="urn:microsoft.com/office/officeart/2005/8/layout/cycle1"/>
    <dgm:cxn modelId="{23419992-2A04-474A-8436-937896EFB14D}" type="presParOf" srcId="{4BE6D681-C4C2-44D3-8858-0C9B654A2411}" destId="{4B3A2342-0ADB-42CE-8C75-CC87171DA6B0}" srcOrd="7" destOrd="0" presId="urn:microsoft.com/office/officeart/2005/8/layout/cycle1"/>
    <dgm:cxn modelId="{786BF425-55D7-46B8-A0D9-810E8120476A}" type="presParOf" srcId="{4BE6D681-C4C2-44D3-8858-0C9B654A2411}" destId="{97EF96E4-98BE-473F-9179-8838C76990C5}" srcOrd="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9B67A8-2AF8-41B1-9866-92057A27E953}">
      <dsp:nvSpPr>
        <dsp:cNvPr id="0" name=""/>
        <dsp:cNvSpPr/>
      </dsp:nvSpPr>
      <dsp:spPr>
        <a:xfrm>
          <a:off x="1810404" y="302440"/>
          <a:ext cx="1548407" cy="1548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sz="17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Past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sz="17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relationships</a:t>
          </a:r>
          <a:endParaRPr kumimoji="0" lang="en-US" altLang="en-US" sz="17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sp:txBody>
      <dsp:txXfrm>
        <a:off x="1810404" y="302440"/>
        <a:ext cx="1548407" cy="1548407"/>
      </dsp:txXfrm>
    </dsp:sp>
    <dsp:sp modelId="{0D02C1E1-DB5D-4EA3-855D-601C58FECB81}">
      <dsp:nvSpPr>
        <dsp:cNvPr id="0" name=""/>
        <dsp:cNvSpPr/>
      </dsp:nvSpPr>
      <dsp:spPr>
        <a:xfrm>
          <a:off x="2056150" y="-1930"/>
          <a:ext cx="3660098" cy="3660098"/>
        </a:xfrm>
        <a:prstGeom prst="leftCircularArrow">
          <a:avLst>
            <a:gd name="adj1" fmla="val 8249"/>
            <a:gd name="adj2" fmla="val 576205"/>
            <a:gd name="adj3" fmla="val 7836548"/>
            <a:gd name="adj4" fmla="val 10748007"/>
            <a:gd name="adj5" fmla="val 962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B3E182-4B40-476F-8007-0F68F3BF5BA0}">
      <dsp:nvSpPr>
        <dsp:cNvPr id="0" name=""/>
        <dsp:cNvSpPr/>
      </dsp:nvSpPr>
      <dsp:spPr>
        <a:xfrm>
          <a:off x="3111996" y="2556862"/>
          <a:ext cx="1548407" cy="1548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GB" altLang="en-US" sz="17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sz="17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Relationship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sz="17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with LSE or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sz="17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course of study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sz="17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or tutor or …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sz="17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 </a:t>
          </a:r>
          <a:endParaRPr kumimoji="0" lang="en-US" altLang="en-US" sz="17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sp:txBody>
      <dsp:txXfrm>
        <a:off x="3111996" y="2556862"/>
        <a:ext cx="1548407" cy="1548407"/>
      </dsp:txXfrm>
    </dsp:sp>
    <dsp:sp modelId="{2C7DC5C8-3E43-4F98-87FC-88EF68277195}">
      <dsp:nvSpPr>
        <dsp:cNvPr id="0" name=""/>
        <dsp:cNvSpPr/>
      </dsp:nvSpPr>
      <dsp:spPr>
        <a:xfrm>
          <a:off x="2056150" y="-1930"/>
          <a:ext cx="3660098" cy="3660098"/>
        </a:xfrm>
        <a:prstGeom prst="leftCircularArrow">
          <a:avLst>
            <a:gd name="adj1" fmla="val 8249"/>
            <a:gd name="adj2" fmla="val 576205"/>
            <a:gd name="adj3" fmla="val 628198"/>
            <a:gd name="adj4" fmla="val 3539657"/>
            <a:gd name="adj5" fmla="val 962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3A2342-0ADB-42CE-8C75-CC87171DA6B0}">
      <dsp:nvSpPr>
        <dsp:cNvPr id="0" name=""/>
        <dsp:cNvSpPr/>
      </dsp:nvSpPr>
      <dsp:spPr>
        <a:xfrm>
          <a:off x="4413587" y="302440"/>
          <a:ext cx="1548407" cy="1548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sz="17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Current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sz="17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relationships</a:t>
          </a:r>
          <a:endParaRPr kumimoji="0" lang="en-US" altLang="en-US" sz="17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sp:txBody>
      <dsp:txXfrm>
        <a:off x="4413587" y="302440"/>
        <a:ext cx="1548407" cy="1548407"/>
      </dsp:txXfrm>
    </dsp:sp>
    <dsp:sp modelId="{97EF96E4-98BE-473F-9179-8838C76990C5}">
      <dsp:nvSpPr>
        <dsp:cNvPr id="0" name=""/>
        <dsp:cNvSpPr/>
      </dsp:nvSpPr>
      <dsp:spPr>
        <a:xfrm>
          <a:off x="2056150" y="-1930"/>
          <a:ext cx="3660098" cy="3660098"/>
        </a:xfrm>
        <a:prstGeom prst="leftCircularArrow">
          <a:avLst>
            <a:gd name="adj1" fmla="val 8249"/>
            <a:gd name="adj2" fmla="val 576205"/>
            <a:gd name="adj3" fmla="val 15543656"/>
            <a:gd name="adj4" fmla="val 17432549"/>
            <a:gd name="adj5" fmla="val 962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4FD6904-A636-4E03-A665-1626D3546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7761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9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89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9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16211E1-0403-4E03-9FC2-6E442DAF03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7791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5FF3786-A799-457B-B341-9147EE0A7FAC}" type="slidenum">
              <a:rPr lang="en-GB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GB" altLang="en-US" smtClean="0"/>
          </a:p>
        </p:txBody>
      </p:sp>
      <p:sp>
        <p:nvSpPr>
          <p:cNvPr id="286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0A79620-5362-4A4B-975A-EAEC7264D552}" type="slidenum">
              <a:rPr lang="en-GB" altLang="en-US" smtClean="0"/>
              <a:pPr eaLnBrk="1" hangingPunct="1">
                <a:spcBef>
                  <a:spcPct val="0"/>
                </a:spcBef>
              </a:pPr>
              <a:t>20</a:t>
            </a:fld>
            <a:endParaRPr lang="en-GB" altLang="en-US" smtClean="0"/>
          </a:p>
        </p:txBody>
      </p:sp>
      <p:sp>
        <p:nvSpPr>
          <p:cNvPr id="296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GB" altLang="en-US" smtClean="0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GB" altLang="en-US" smtClean="0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GB" altLang="en-US" smtClean="0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9" y="2640"/>
                <a:ext cx="335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GB" altLang="en-US" smtClean="0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GB" altLang="en-US" smtClean="0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GB" altLang="en-US" smtClean="0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GB" altLang="en-US" smtClean="0"/>
            </a:p>
          </p:txBody>
        </p:sp>
      </p:grpSp>
      <p:sp>
        <p:nvSpPr>
          <p:cNvPr id="163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163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B763358E-99DA-4BB1-AECA-DDAE1360EA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436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76D65-A995-45D6-B9C5-29FDF35DDA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136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EB205-BD42-4F24-BD7F-02D17604BD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8913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4F62B-279B-4E79-AE95-E2B8E8CF9B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232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82688" y="4151313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B25F6C-156C-4319-8E46-255E175865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4500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F89DAB-2088-49F8-91DD-99B3E1CE0C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364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4F71B-8557-4870-A51A-23B0FC4BC7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301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D0F213-D07D-42CD-A913-4EB7053520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9393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43085D-5577-4DB6-A5F6-0FD2F7C636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367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416A1-CE52-4FAF-A9A7-ADF2472CE8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9104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B1AA5-1747-4BE9-9838-3826D7C10BF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316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DC90F-153C-47E0-AB6A-1C229BF000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24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C49A7-973C-4825-9B0D-EBA4C05761B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9539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62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Tahoma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2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ahoma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2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ahoma" charset="0"/>
                <a:cs typeface="Arial" charset="0"/>
              </a:defRPr>
            </a:lvl1pPr>
          </a:lstStyle>
          <a:p>
            <a:pPr>
              <a:defRPr/>
            </a:pPr>
            <a:fld id="{92B18ACB-92D3-4290-BE5E-A4EF1B9E2AD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  <p:sldLayoutId id="2147483771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se.ac.uk/collections/studentCounsellingService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se.ac.uk/collections/studentCounsellingService/Documents/Self%20Esteem%20Group%20November%202007.doc" TargetMode="External"/><Relationship Id="rId2" Type="http://schemas.openxmlformats.org/officeDocument/2006/relationships/hyperlink" Target="http://www.lse.ac.uk/collections/studentCounsellingService/Documents/Stress%20Management%20November%202007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tudent.counselling@lse.ac.uk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367CA4B-BC4A-4F29-A603-F6CB405C08C9}" type="slidenum">
              <a:rPr lang="en-GB" altLang="en-US" sz="14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</a:t>
            </a:fld>
            <a:endParaRPr lang="en-GB" altLang="en-US" sz="14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000" smtClean="0"/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415338" cy="52562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3300" b="1" i="1" dirty="0" smtClean="0"/>
              <a:t>	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3300" b="1" i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300" b="1" i="1" dirty="0" smtClean="0"/>
              <a:t>	</a:t>
            </a:r>
            <a:r>
              <a:rPr lang="en-US" sz="2800" b="1" i="1" dirty="0" smtClean="0"/>
              <a:t>End of Term Review </a:t>
            </a:r>
            <a:r>
              <a:rPr lang="en-US" sz="2800" b="1" i="1" dirty="0" smtClean="0"/>
              <a:t/>
            </a:r>
            <a:br>
              <a:rPr lang="en-US" sz="2800" b="1" i="1" dirty="0" smtClean="0"/>
            </a:br>
            <a:r>
              <a:rPr lang="en-US" sz="2800" b="1" i="1" dirty="0" smtClean="0"/>
              <a:t>2</a:t>
            </a:r>
            <a:r>
              <a:rPr lang="en-GB" sz="2800" b="1" i="1" dirty="0" smtClean="0"/>
              <a:t> </a:t>
            </a:r>
            <a:r>
              <a:rPr lang="en-GB" sz="2800" b="1" i="1" dirty="0" smtClean="0"/>
              <a:t>December </a:t>
            </a:r>
            <a:r>
              <a:rPr lang="en-GB" sz="2800" b="1" i="1" dirty="0" smtClean="0"/>
              <a:t>2015</a:t>
            </a:r>
            <a:endParaRPr lang="en-GB" sz="2800" b="1" i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GB" sz="28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GB" sz="2200" i="1" dirty="0" smtClean="0">
                <a:solidFill>
                  <a:srgbClr val="FF0000"/>
                </a:solidFill>
              </a:rPr>
              <a:t>	Please note – the format of the workshop </a:t>
            </a:r>
            <a:br>
              <a:rPr lang="en-GB" sz="2200" i="1" dirty="0" smtClean="0">
                <a:solidFill>
                  <a:srgbClr val="FF0000"/>
                </a:solidFill>
              </a:rPr>
            </a:br>
            <a:r>
              <a:rPr lang="en-GB" sz="2200" i="1" dirty="0" smtClean="0">
                <a:solidFill>
                  <a:srgbClr val="FF0000"/>
                </a:solidFill>
              </a:rPr>
              <a:t>will differ from this powerpoint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GB" sz="2800" i="1" dirty="0" smtClean="0"/>
              <a:t>	 </a:t>
            </a:r>
            <a:endParaRPr lang="en-GB" sz="2800" b="1" i="1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GB" sz="2800" dirty="0" smtClean="0"/>
              <a:t>	Adam </a:t>
            </a:r>
            <a:r>
              <a:rPr lang="en-GB" sz="2800" dirty="0" err="1" smtClean="0"/>
              <a:t>Sandelson</a:t>
            </a:r>
            <a:endParaRPr lang="en-GB" sz="28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GB" sz="2800" dirty="0" smtClean="0"/>
              <a:t>   LSE Student Counselling Service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GB" sz="3300" dirty="0" smtClean="0"/>
          </a:p>
        </p:txBody>
      </p:sp>
      <p:pic>
        <p:nvPicPr>
          <p:cNvPr id="3076" name="Picture 4" descr="j041403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3429000"/>
            <a:ext cx="1949450" cy="280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3CC459EE-F549-468C-9CBB-3E2327FBCB68}" type="slidenum">
              <a:rPr lang="en-GB" altLang="en-US" sz="14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GB" altLang="en-US" sz="140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1" dirty="0" smtClean="0"/>
              <a:t>Future work challenges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2033588"/>
            <a:ext cx="4897437" cy="4824412"/>
          </a:xfrm>
        </p:spPr>
        <p:txBody>
          <a:bodyPr/>
          <a:lstStyle/>
          <a:p>
            <a:pPr marL="609600" indent="-609600" eaLnBrk="1" hangingPunct="1"/>
            <a:r>
              <a:rPr lang="en-GB" altLang="en-US" sz="2400" dirty="0" smtClean="0"/>
              <a:t>Sustaining momentum </a:t>
            </a:r>
          </a:p>
          <a:p>
            <a:pPr marL="609600" indent="-609600" eaLnBrk="1" hangingPunct="1"/>
            <a:r>
              <a:rPr lang="en-GB" altLang="en-US" sz="2400" dirty="0" smtClean="0"/>
              <a:t>Academic support </a:t>
            </a:r>
          </a:p>
          <a:p>
            <a:pPr marL="609600" indent="-609600" eaLnBrk="1" hangingPunct="1"/>
            <a:r>
              <a:rPr lang="en-GB" altLang="en-US" sz="2400" dirty="0" smtClean="0"/>
              <a:t>Divergent tutor/ student expectations</a:t>
            </a:r>
          </a:p>
          <a:p>
            <a:pPr marL="609600" indent="-609600" eaLnBrk="1" hangingPunct="1"/>
            <a:r>
              <a:rPr lang="en-GB" altLang="en-US" sz="2400" dirty="0" smtClean="0"/>
              <a:t>Essays, exams and the dissertation</a:t>
            </a:r>
          </a:p>
          <a:p>
            <a:pPr marL="609600" indent="-609600" eaLnBrk="1" hangingPunct="1"/>
            <a:r>
              <a:rPr lang="en-GB" altLang="en-US" sz="2400" dirty="0" smtClean="0"/>
              <a:t>Making decisions about the future – jobs, internships, PhD’s, location, relationships</a:t>
            </a:r>
          </a:p>
          <a:p>
            <a:pPr marL="609600" indent="-609600" eaLnBrk="1" hangingPunct="1"/>
            <a:r>
              <a:rPr lang="en-GB" altLang="en-US" sz="2400" dirty="0" smtClean="0"/>
              <a:t>Sorting out your whole life in 1 year</a:t>
            </a:r>
            <a:endParaRPr lang="en-US" altLang="en-US" sz="2400" dirty="0" smtClean="0"/>
          </a:p>
        </p:txBody>
      </p:sp>
      <p:sp>
        <p:nvSpPr>
          <p:cNvPr id="13317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GB" altLang="en-US" smtClean="0"/>
              <a:t> </a:t>
            </a:r>
          </a:p>
        </p:txBody>
      </p:sp>
      <p:pic>
        <p:nvPicPr>
          <p:cNvPr id="7" name="Picture 6" descr="https://www2.lse.ac.uk/intranet/staff/webSupport/images/imageBank/478/BLPES_1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772816"/>
            <a:ext cx="2951162" cy="443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40FFC97-0E00-498A-93FA-66C50D036813}" type="slidenum">
              <a:rPr lang="en-GB" altLang="en-US" sz="14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GB" altLang="en-US" sz="1400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z="4000" b="1" smtClean="0"/>
              <a:t/>
            </a:r>
            <a:br>
              <a:rPr lang="en-GB" altLang="en-US" sz="4000" b="1" smtClean="0"/>
            </a:br>
            <a:r>
              <a:rPr lang="en-GB" altLang="en-US" sz="4000" b="1" smtClean="0"/>
              <a:t>Underlying dynamics</a:t>
            </a:r>
            <a:endParaRPr lang="en-GB" altLang="en-US" sz="4000" smtClean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3000" smtClean="0"/>
              <a:t>Trying to please others</a:t>
            </a:r>
          </a:p>
          <a:p>
            <a:pPr eaLnBrk="1" hangingPunct="1"/>
            <a:r>
              <a:rPr lang="en-GB" altLang="en-US" sz="3000" smtClean="0"/>
              <a:t>Wanting to be the best</a:t>
            </a:r>
          </a:p>
          <a:p>
            <a:pPr eaLnBrk="1" hangingPunct="1"/>
            <a:r>
              <a:rPr lang="en-GB" altLang="en-US" sz="3000" smtClean="0"/>
              <a:t>Being a perfectionist</a:t>
            </a:r>
          </a:p>
          <a:p>
            <a:pPr eaLnBrk="1" hangingPunct="1"/>
            <a:r>
              <a:rPr lang="en-GB" altLang="en-US" sz="3000" smtClean="0"/>
              <a:t>The family / historic context for your success, eg keeping the family together</a:t>
            </a:r>
          </a:p>
          <a:p>
            <a:pPr eaLnBrk="1" hangingPunct="1"/>
            <a:r>
              <a:rPr lang="en-GB" altLang="en-US" sz="3000" smtClean="0"/>
              <a:t>Setting yourself impossible targets</a:t>
            </a:r>
          </a:p>
          <a:p>
            <a:pPr eaLnBrk="1" hangingPunct="1"/>
            <a:r>
              <a:rPr lang="en-GB" altLang="en-US" sz="3000" smtClean="0"/>
              <a:t>Re-enacting anxiety, trauma, failure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2085248-F13A-4EBE-9DC7-CEC6DBB81C54}" type="slidenum">
              <a:rPr lang="en-GB" altLang="en-US" sz="14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GB" altLang="en-US" sz="1400" smtClean="0"/>
          </a:p>
        </p:txBody>
      </p:sp>
      <p:sp>
        <p:nvSpPr>
          <p:cNvPr id="103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14313"/>
            <a:ext cx="8243887" cy="1462087"/>
          </a:xfrm>
        </p:spPr>
        <p:txBody>
          <a:bodyPr/>
          <a:lstStyle/>
          <a:p>
            <a:pPr eaLnBrk="1" hangingPunct="1"/>
            <a:r>
              <a:rPr lang="en-GB" altLang="en-US" smtClean="0"/>
              <a:t>Dynamics of study</a:t>
            </a:r>
          </a:p>
        </p:txBody>
      </p:sp>
      <p:graphicFrame>
        <p:nvGraphicFramePr>
          <p:cNvPr id="2" name="Diagram 1"/>
          <p:cNvGraphicFramePr/>
          <p:nvPr/>
        </p:nvGraphicFramePr>
        <p:xfrm>
          <a:off x="-1476375" y="1844675"/>
          <a:ext cx="7772400" cy="4105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4771" name="Picture 19"/>
          <p:cNvPicPr>
            <a:picLocks noChangeAspect="1" noChangeArrowheads="1"/>
          </p:cNvPicPr>
          <p:nvPr>
            <p:ph type="body" idx="4294967295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40350" y="2828925"/>
            <a:ext cx="3511550" cy="2339975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 decel="100000"/>
                                        <p:tgtEl>
                                          <p:spTgt spid="747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0" decel="100000" fill="hold"/>
                                        <p:tgtEl>
                                          <p:spTgt spid="747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decel="100000" fill="hold"/>
                                        <p:tgtEl>
                                          <p:spTgt spid="74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0" decel="100000" fill="hold"/>
                                        <p:tgtEl>
                                          <p:spTgt spid="74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74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74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12473DE-A2B9-40BC-9854-60DBE3AB92EB}" type="slidenum">
              <a:rPr lang="en-GB" altLang="en-US" sz="14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GB" altLang="en-US" sz="1400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z="4000" b="1" smtClean="0"/>
              <a:t/>
            </a:r>
            <a:br>
              <a:rPr lang="en-GB" altLang="en-US" sz="4000" b="1" smtClean="0"/>
            </a:br>
            <a:r>
              <a:rPr lang="en-GB" altLang="en-US" sz="4000" b="1" smtClean="0"/>
              <a:t>Keeping perfectionism in check</a:t>
            </a:r>
            <a:endParaRPr lang="en-GB" altLang="en-US" sz="4000" smtClean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400" smtClean="0"/>
              <a:t>Perfectionist attitudes can reduce achievement</a:t>
            </a:r>
          </a:p>
          <a:p>
            <a:pPr eaLnBrk="1" hangingPunct="1">
              <a:lnSpc>
                <a:spcPct val="80000"/>
              </a:lnSpc>
            </a:pPr>
            <a:endParaRPr lang="en-US" altLang="en-US" sz="2400" smtClean="0"/>
          </a:p>
          <a:p>
            <a:pPr marL="669925" lvl="1" indent="-325438" eaLnBrk="1" hangingPunct="1">
              <a:lnSpc>
                <a:spcPct val="80000"/>
              </a:lnSpc>
            </a:pPr>
            <a:r>
              <a:rPr lang="en-US" altLang="en-US" sz="2000" smtClean="0"/>
              <a:t>They deny you satisfaction and cause you to achieve far less</a:t>
            </a:r>
            <a:endParaRPr lang="en-GB" altLang="en-US" sz="2000" smtClean="0"/>
          </a:p>
          <a:p>
            <a:pPr eaLnBrk="1" hangingPunct="1">
              <a:lnSpc>
                <a:spcPct val="80000"/>
              </a:lnSpc>
            </a:pPr>
            <a:endParaRPr lang="en-US" altLang="en-US" sz="2000" smtClean="0"/>
          </a:p>
          <a:p>
            <a:pPr eaLnBrk="1" hangingPunct="1">
              <a:lnSpc>
                <a:spcPct val="80000"/>
              </a:lnSpc>
            </a:pPr>
            <a:r>
              <a:rPr lang="en-US" altLang="en-US" sz="2400" smtClean="0"/>
              <a:t>Perfectionism is undesirable and an illusion!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smtClean="0"/>
              <a:t>Experiment with your standards for success: try for 80%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smtClean="0"/>
              <a:t>Focus on the </a:t>
            </a:r>
            <a:r>
              <a:rPr lang="en-US" altLang="en-US" sz="2400" i="1" smtClean="0"/>
              <a:t>process</a:t>
            </a:r>
            <a:r>
              <a:rPr lang="en-US" altLang="en-US" sz="2400" smtClean="0"/>
              <a:t> of doing an activity not just the end result.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smtClean="0"/>
              <a:t>Evaluate  success in terms of what you accomplished and whether you enjoyed the task</a:t>
            </a:r>
            <a:endParaRPr lang="en-GB" altLang="en-US" sz="24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F37D1B5-910B-47B9-B85B-9BC109AEF3D5}" type="slidenum">
              <a:rPr lang="en-GB" altLang="en-US" sz="14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GB" altLang="en-US" sz="1400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Part 3</a:t>
            </a:r>
            <a:endParaRPr lang="en-GB" altLang="en-US" b="1" smtClean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609600" indent="-609600" eaLnBrk="1" hangingPunct="1"/>
            <a:endParaRPr lang="en-GB" altLang="en-US" smtClean="0"/>
          </a:p>
          <a:p>
            <a:pPr marL="609600" indent="-609600" eaLnBrk="1" hangingPunct="1"/>
            <a:endParaRPr lang="en-GB" altLang="en-US" smtClean="0"/>
          </a:p>
          <a:p>
            <a:pPr marL="609600" indent="-609600" eaLnBrk="1" hangingPunct="1"/>
            <a:r>
              <a:rPr lang="en-GB" altLang="en-US" smtClean="0"/>
              <a:t>What are the practical ways of dealing with future challenges?</a:t>
            </a:r>
          </a:p>
          <a:p>
            <a:pPr marL="609600" indent="-609600" eaLnBrk="1" hangingPunct="1">
              <a:buFont typeface="Wingdings" pitchFamily="2" charset="2"/>
              <a:buNone/>
            </a:pPr>
            <a:endParaRPr lang="en-GB" altLang="en-US" smtClean="0"/>
          </a:p>
          <a:p>
            <a:pPr marL="609600" indent="-609600" eaLnBrk="1" hangingPunct="1">
              <a:buFont typeface="Wingdings" pitchFamily="2" charset="2"/>
              <a:buNone/>
            </a:pPr>
            <a:endParaRPr lang="en-GB" altLang="en-US" smtClean="0"/>
          </a:p>
        </p:txBody>
      </p:sp>
      <p:pic>
        <p:nvPicPr>
          <p:cNvPr id="16389" name="Picture 5"/>
          <p:cNvPicPr>
            <a:picLocks noChangeAspect="1" noChangeArrowheads="1"/>
          </p:cNvPicPr>
          <p:nvPr>
            <p:ph type="body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45088" y="2805113"/>
            <a:ext cx="3810000" cy="2538412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82D4D61-5485-46E5-9EC9-22D48052CB8F}" type="slidenum">
              <a:rPr lang="en-GB" altLang="en-US" sz="14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GB" altLang="en-US" sz="1400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Practical approaches</a:t>
            </a:r>
            <a:endParaRPr lang="en-GB" altLang="en-US" b="1" smtClean="0"/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/>
            <a:r>
              <a:rPr lang="en-GB" altLang="en-US" sz="2800" smtClean="0"/>
              <a:t>Revise and develop your study skills</a:t>
            </a:r>
          </a:p>
          <a:p>
            <a:pPr marL="609600" indent="-609600" eaLnBrk="1" hangingPunct="1"/>
            <a:r>
              <a:rPr lang="en-GB" altLang="en-US" sz="2800" smtClean="0"/>
              <a:t>Time management skills</a:t>
            </a:r>
          </a:p>
          <a:p>
            <a:pPr marL="609600" indent="-609600" eaLnBrk="1" hangingPunct="1"/>
            <a:r>
              <a:rPr lang="en-GB" altLang="en-US" sz="2800" smtClean="0"/>
              <a:t>Realistic and achieveable goals</a:t>
            </a:r>
          </a:p>
          <a:p>
            <a:pPr marL="609600" indent="-609600" eaLnBrk="1" hangingPunct="1"/>
            <a:r>
              <a:rPr lang="en-GB" altLang="en-US" sz="2800" smtClean="0"/>
              <a:t>Short term targets and longer term strategies</a:t>
            </a:r>
          </a:p>
          <a:p>
            <a:pPr marL="609600" indent="-609600" eaLnBrk="1" hangingPunct="1"/>
            <a:r>
              <a:rPr lang="en-GB" altLang="en-US" sz="2800" smtClean="0"/>
              <a:t>Recognise achievements</a:t>
            </a:r>
          </a:p>
          <a:p>
            <a:pPr marL="609600" indent="-609600" eaLnBrk="1" hangingPunct="1"/>
            <a:r>
              <a:rPr lang="en-GB" altLang="en-US" sz="2800" smtClean="0"/>
              <a:t>Concentrate on the task, not the outcome</a:t>
            </a:r>
          </a:p>
          <a:p>
            <a:pPr marL="609600" indent="-609600" eaLnBrk="1" hangingPunct="1"/>
            <a:r>
              <a:rPr lang="en-GB" altLang="en-US" sz="2800" smtClean="0"/>
              <a:t>Talk to others, ask for help and support</a:t>
            </a:r>
          </a:p>
          <a:p>
            <a:pPr marL="609600" indent="-609600" eaLnBrk="1" hangingPunct="1"/>
            <a:endParaRPr lang="en-US" altLang="en-US" sz="2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2843D2A-3C0F-4421-8CB3-56DD21D8CD61}" type="slidenum">
              <a:rPr lang="en-GB" altLang="en-US" sz="14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GB" altLang="en-US" sz="1400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Focussing on the task</a:t>
            </a:r>
            <a:endParaRPr lang="en-GB" altLang="en-US" b="1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628775"/>
            <a:ext cx="5761037" cy="4968875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</a:pPr>
            <a:endParaRPr lang="en-GB" altLang="en-US" smtClean="0"/>
          </a:p>
          <a:p>
            <a:pPr marL="609600" indent="-609600" eaLnBrk="1" hangingPunct="1"/>
            <a:r>
              <a:rPr lang="en-GB" altLang="en-US" smtClean="0"/>
              <a:t>Break down huge activities into small manageable tasks</a:t>
            </a:r>
          </a:p>
          <a:p>
            <a:pPr marL="609600" indent="-609600" eaLnBrk="1" hangingPunct="1"/>
            <a:r>
              <a:rPr lang="en-GB" altLang="en-US" smtClean="0"/>
              <a:t>Remember past successes - you are likely to pass!</a:t>
            </a:r>
          </a:p>
          <a:p>
            <a:pPr marL="609600" indent="-609600" eaLnBrk="1" hangingPunct="1"/>
            <a:r>
              <a:rPr lang="en-GB" altLang="en-US" smtClean="0"/>
              <a:t>Allow time for breaks … space to breathe …  and think</a:t>
            </a:r>
          </a:p>
          <a:p>
            <a:pPr marL="609600" indent="-609600" eaLnBrk="1" hangingPunct="1"/>
            <a:endParaRPr lang="en-GB" altLang="en-US" smtClean="0"/>
          </a:p>
          <a:p>
            <a:pPr marL="877888" lvl="1" indent="-533400" eaLnBrk="1" hangingPunct="1"/>
            <a:r>
              <a:rPr lang="en-GB" altLang="en-US" smtClean="0"/>
              <a:t>Mind maps, scribble ideas</a:t>
            </a:r>
          </a:p>
          <a:p>
            <a:pPr marL="877888" lvl="1" indent="-533400" eaLnBrk="1" hangingPunct="1"/>
            <a:r>
              <a:rPr lang="en-GB" altLang="en-US" smtClean="0"/>
              <a:t>Go for a walk, talk out loud</a:t>
            </a:r>
          </a:p>
          <a:p>
            <a:pPr marL="609600" indent="-609600" eaLnBrk="1" hangingPunct="1"/>
            <a:endParaRPr lang="en-GB" altLang="en-US" smtClean="0"/>
          </a:p>
          <a:p>
            <a:pPr marL="609600" indent="-609600" eaLnBrk="1" hangingPunct="1"/>
            <a:endParaRPr lang="en-US" altLang="en-US" smtClean="0"/>
          </a:p>
        </p:txBody>
      </p:sp>
      <p:pic>
        <p:nvPicPr>
          <p:cNvPr id="18437" name="Picture 5" descr="j0422389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80125" y="2017713"/>
            <a:ext cx="2354263" cy="349885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49F2396-7D20-466E-A84C-E34DDF5AFFC0}" type="slidenum">
              <a:rPr lang="en-GB" altLang="en-US" sz="14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GB" altLang="en-US" sz="1400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Part 4</a:t>
            </a:r>
            <a:endParaRPr lang="en-GB" altLang="en-US" b="1" smtClean="0"/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609600" indent="-609600" eaLnBrk="1" hangingPunct="1"/>
            <a:endParaRPr lang="en-GB" altLang="en-US" dirty="0" smtClean="0"/>
          </a:p>
          <a:p>
            <a:pPr marL="609600" indent="-609600" eaLnBrk="1" hangingPunct="1"/>
            <a:endParaRPr lang="en-GB" altLang="en-US" dirty="0" smtClean="0"/>
          </a:p>
          <a:p>
            <a:pPr marL="609600" indent="-609600" eaLnBrk="1" hangingPunct="1"/>
            <a:r>
              <a:rPr lang="en-GB" altLang="en-US" dirty="0" smtClean="0"/>
              <a:t>Review your Stress Management Skills</a:t>
            </a:r>
          </a:p>
          <a:p>
            <a:pPr marL="609600" indent="-609600" eaLnBrk="1" hangingPunct="1">
              <a:buFont typeface="Wingdings" pitchFamily="2" charset="2"/>
              <a:buNone/>
            </a:pPr>
            <a:endParaRPr lang="en-GB" altLang="en-US" dirty="0" smtClean="0"/>
          </a:p>
        </p:txBody>
      </p:sp>
      <p:pic>
        <p:nvPicPr>
          <p:cNvPr id="8" name="Picture 5" descr="https://www2.lse.ac.uk/intranet/staff/webSupport/images/imageBank/478/LSE_Veg_Garden_08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6672" y="1798472"/>
            <a:ext cx="3010205" cy="4510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95E7AC8-AAD9-4B45-96C5-CF0B6453B5AB}" type="slidenum">
              <a:rPr lang="en-GB" altLang="en-US" sz="14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GB" altLang="en-US" sz="1400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Stress Management Skills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800" smtClean="0"/>
              <a:t>Physical, behavioural, cognitive</a:t>
            </a:r>
          </a:p>
          <a:p>
            <a:pPr eaLnBrk="1" hangingPunct="1"/>
            <a:r>
              <a:rPr lang="en-GB" altLang="en-US" sz="2800" smtClean="0"/>
              <a:t>Regularly switch off with some kind of  physical activity</a:t>
            </a:r>
          </a:p>
          <a:p>
            <a:pPr eaLnBrk="1" hangingPunct="1"/>
            <a:r>
              <a:rPr lang="en-GB" altLang="en-US" sz="2800" smtClean="0"/>
              <a:t>Good self care – sleep, diet, caffeine, alcohol and nicotine</a:t>
            </a:r>
          </a:p>
          <a:p>
            <a:pPr eaLnBrk="1" hangingPunct="1"/>
            <a:r>
              <a:rPr lang="en-GB" altLang="en-US" sz="2800" smtClean="0"/>
              <a:t>Allow yourself time out without guilt</a:t>
            </a:r>
          </a:p>
          <a:p>
            <a:pPr eaLnBrk="1" hangingPunct="1"/>
            <a:r>
              <a:rPr lang="en-GB" altLang="en-US" sz="2800" smtClean="0"/>
              <a:t>Acknowledge anxiety, rather than denying it. </a:t>
            </a:r>
          </a:p>
          <a:p>
            <a:pPr eaLnBrk="1" hangingPunct="1"/>
            <a:r>
              <a:rPr lang="en-GB" altLang="en-US" sz="2800" smtClean="0"/>
              <a:t>Ask if your negative thoughts are realistic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105A753-0F58-4703-8403-5E403C1D6461}" type="slidenum">
              <a:rPr lang="en-GB" altLang="en-US" sz="14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GB" altLang="en-US" sz="1400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Challenging negative thoughts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mtClean="0"/>
              <a:t>Apply ‘Socratic reasoning’ or imagine this being tested in a Court of Law</a:t>
            </a:r>
          </a:p>
          <a:p>
            <a:pPr lvl="1" eaLnBrk="1" hangingPunct="1">
              <a:lnSpc>
                <a:spcPct val="90000"/>
              </a:lnSpc>
            </a:pPr>
            <a:endParaRPr lang="en-GB" altLang="en-US" smtClean="0"/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Identify the negative thought</a:t>
            </a:r>
          </a:p>
          <a:p>
            <a:pPr lvl="2" eaLnBrk="1" hangingPunct="1">
              <a:lnSpc>
                <a:spcPct val="90000"/>
              </a:lnSpc>
            </a:pPr>
            <a:r>
              <a:rPr lang="en-GB" altLang="en-US" smtClean="0"/>
              <a:t>Eg, I can’t do this Course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Ascertain the evidence For and Against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Ask if you are making a ‘thinking error’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Propose a more reasonable alternative thought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57FA13AD-E96D-476C-8E3A-765F83086B53}" type="slidenum">
              <a:rPr lang="en-GB" altLang="en-US" sz="14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GB" altLang="en-US" sz="140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1" dirty="0" smtClean="0"/>
              <a:t>Aims</a:t>
            </a:r>
            <a:endParaRPr lang="en-GB" altLang="en-US" dirty="0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420888"/>
            <a:ext cx="6120680" cy="3927649"/>
          </a:xfrm>
        </p:spPr>
        <p:txBody>
          <a:bodyPr/>
          <a:lstStyle/>
          <a:p>
            <a:pPr eaLnBrk="1" hangingPunct="1"/>
            <a:r>
              <a:rPr lang="en-GB" altLang="en-US" sz="2800" dirty="0" smtClean="0"/>
              <a:t>Review progress over the first term </a:t>
            </a:r>
          </a:p>
          <a:p>
            <a:pPr eaLnBrk="1" hangingPunct="1"/>
            <a:r>
              <a:rPr lang="en-GB" altLang="en-US" sz="2800" dirty="0" smtClean="0"/>
              <a:t>Anticipate future challenges</a:t>
            </a:r>
          </a:p>
          <a:p>
            <a:pPr eaLnBrk="1" hangingPunct="1"/>
            <a:r>
              <a:rPr lang="en-GB" altLang="en-US" sz="2800" dirty="0" smtClean="0"/>
              <a:t>Practical approaches</a:t>
            </a:r>
          </a:p>
          <a:p>
            <a:pPr eaLnBrk="1" hangingPunct="1"/>
            <a:r>
              <a:rPr lang="en-GB" altLang="en-US" sz="2800" dirty="0" smtClean="0"/>
              <a:t>Stress management skills</a:t>
            </a:r>
          </a:p>
          <a:p>
            <a:pPr eaLnBrk="1" hangingPunct="1"/>
            <a:r>
              <a:rPr lang="en-GB" altLang="en-US" sz="2800" dirty="0" smtClean="0"/>
              <a:t>Sources of advice and help</a:t>
            </a:r>
          </a:p>
        </p:txBody>
      </p:sp>
      <p:pic>
        <p:nvPicPr>
          <p:cNvPr id="5" name="Picture 7" descr="https://www2.lse.ac.uk/intranet/staff/webSupport/images/imageBank/478/sciencespo_06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772816"/>
            <a:ext cx="2536485" cy="3812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0A5E74C-2BBE-46C3-A265-01FD8643AC47}" type="slidenum">
              <a:rPr lang="en-GB" altLang="en-US" sz="14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GB" altLang="en-US" sz="1400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Thinking errors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628775"/>
            <a:ext cx="6192838" cy="46799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GB" altLang="en-US" sz="2400" smtClean="0"/>
          </a:p>
          <a:p>
            <a:pPr eaLnBrk="1" hangingPunct="1"/>
            <a:r>
              <a:rPr lang="en-GB" altLang="en-US" sz="2400" smtClean="0"/>
              <a:t>All or nothing thinking</a:t>
            </a:r>
          </a:p>
          <a:p>
            <a:pPr eaLnBrk="1" hangingPunct="1"/>
            <a:r>
              <a:rPr lang="en-GB" altLang="en-US" sz="2400" smtClean="0"/>
              <a:t>Discounting the positive/ tunnel vision </a:t>
            </a:r>
          </a:p>
          <a:p>
            <a:pPr lvl="1" eaLnBrk="1" hangingPunct="1"/>
            <a:r>
              <a:rPr lang="en-GB" altLang="en-US" sz="2000" smtClean="0"/>
              <a:t>only seeing the negative side of things</a:t>
            </a:r>
          </a:p>
          <a:p>
            <a:pPr eaLnBrk="1" hangingPunct="1"/>
            <a:r>
              <a:rPr lang="en-GB" altLang="en-US" sz="2400" smtClean="0"/>
              <a:t>Overgeneralizing </a:t>
            </a:r>
          </a:p>
          <a:p>
            <a:pPr lvl="1" eaLnBrk="1" hangingPunct="1"/>
            <a:r>
              <a:rPr lang="en-GB" altLang="en-US" sz="2000" smtClean="0"/>
              <a:t>because it happened in the past it will happen again in the future</a:t>
            </a:r>
          </a:p>
          <a:p>
            <a:pPr eaLnBrk="1" hangingPunct="1"/>
            <a:r>
              <a:rPr lang="en-GB" altLang="en-US" sz="2400" smtClean="0"/>
              <a:t>Believing a catastrophe will happen</a:t>
            </a:r>
          </a:p>
          <a:p>
            <a:pPr eaLnBrk="1" hangingPunct="1"/>
            <a:r>
              <a:rPr lang="en-GB" altLang="en-US" sz="2400" smtClean="0"/>
              <a:t>Emotional Reasoning </a:t>
            </a:r>
          </a:p>
          <a:p>
            <a:pPr lvl="1" eaLnBrk="1" hangingPunct="1"/>
            <a:r>
              <a:rPr lang="en-GB" altLang="en-US" sz="2000" smtClean="0"/>
              <a:t>If I feel it then it must be true</a:t>
            </a:r>
          </a:p>
        </p:txBody>
      </p:sp>
      <p:pic>
        <p:nvPicPr>
          <p:cNvPr id="7" name="Picture 8" descr="https://www2.lse.ac.uk/intranet/staff/webSupport/images/imageBank/478/Teaching_895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469" y="1772816"/>
            <a:ext cx="2739166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69766CA-487F-44EB-B2F0-B1024D3D177C}" type="slidenum">
              <a:rPr lang="en-GB" altLang="en-US" sz="14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GB" altLang="en-US" sz="1400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300" b="1" smtClean="0"/>
              <a:t>Evaluate your approach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844675"/>
            <a:ext cx="4826000" cy="4608513"/>
          </a:xfrm>
        </p:spPr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What are the biggest challenges facing you over the coming year</a:t>
            </a:r>
          </a:p>
          <a:p>
            <a:pPr eaLnBrk="1" hangingPunct="1">
              <a:buFont typeface="Wingdings" pitchFamily="2" charset="2"/>
              <a:buNone/>
            </a:pPr>
            <a:endParaRPr lang="en-GB" altLang="en-US" smtClean="0"/>
          </a:p>
          <a:p>
            <a:pPr eaLnBrk="1" hangingPunct="1"/>
            <a:r>
              <a:rPr lang="en-GB" altLang="en-US" smtClean="0"/>
              <a:t>Where can you most usefully improve your existing work strategies and coping skills? 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GB" altLang="en-US" smtClean="0"/>
              <a:t> </a:t>
            </a:r>
          </a:p>
        </p:txBody>
      </p:sp>
      <p:pic>
        <p:nvPicPr>
          <p:cNvPr id="2355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088" y="2805113"/>
            <a:ext cx="3810000" cy="2538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1" smtClean="0"/>
              <a:t>LSE Student Counselling Service – KSW.507</a:t>
            </a:r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276475"/>
            <a:ext cx="8343900" cy="4143375"/>
          </a:xfrm>
        </p:spPr>
        <p:txBody>
          <a:bodyPr/>
          <a:lstStyle/>
          <a:p>
            <a:pPr eaLnBrk="1" hangingPunct="1"/>
            <a:r>
              <a:rPr lang="en-GB" altLang="en-US" sz="3300" smtClean="0"/>
              <a:t>Free and confidential </a:t>
            </a:r>
          </a:p>
          <a:p>
            <a:pPr eaLnBrk="1" hangingPunct="1"/>
            <a:r>
              <a:rPr lang="en-GB" altLang="en-US" sz="3300" smtClean="0"/>
              <a:t>Mainly short term counselling</a:t>
            </a:r>
          </a:p>
          <a:p>
            <a:pPr eaLnBrk="1" hangingPunct="1"/>
            <a:r>
              <a:rPr lang="en-GB" altLang="en-US" sz="3300" smtClean="0"/>
              <a:t>Book appointments in advance</a:t>
            </a:r>
          </a:p>
          <a:p>
            <a:pPr eaLnBrk="1" hangingPunct="1"/>
            <a:r>
              <a:rPr lang="en-GB" altLang="en-US" sz="3300" smtClean="0"/>
              <a:t>See </a:t>
            </a:r>
            <a:r>
              <a:rPr lang="en-GB" altLang="en-US" sz="3300" smtClean="0">
                <a:hlinkClick r:id="rId2"/>
              </a:rPr>
              <a:t>Website</a:t>
            </a:r>
            <a:r>
              <a:rPr lang="en-GB" altLang="en-US" sz="3300" smtClean="0"/>
              <a:t> for </a:t>
            </a:r>
          </a:p>
          <a:p>
            <a:pPr marL="669925" lvl="1" indent="-325438" eaLnBrk="1" hangingPunct="1"/>
            <a:r>
              <a:rPr lang="en-GB" altLang="en-US" sz="2900" smtClean="0"/>
              <a:t>Stress management handouts</a:t>
            </a:r>
          </a:p>
          <a:p>
            <a:pPr marL="669925" lvl="1" indent="-325438" eaLnBrk="1" hangingPunct="1"/>
            <a:r>
              <a:rPr lang="en-GB" altLang="en-US" sz="2900" smtClean="0"/>
              <a:t>Self help resources </a:t>
            </a:r>
          </a:p>
          <a:p>
            <a:pPr marL="669925" lvl="1" indent="-325438" eaLnBrk="1" hangingPunct="1"/>
            <a:r>
              <a:rPr lang="en-GB" altLang="en-US" sz="2900" smtClean="0"/>
              <a:t>Relaxation MP3’s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32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32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32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B281C1F-6DBD-4FD2-8B5E-FA5EDF60B458}" type="slidenum">
              <a:rPr lang="en-GB" altLang="en-US" sz="14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GB" altLang="en-US" sz="1400" smtClean="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1" smtClean="0"/>
              <a:t>Sources of advice and help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00113" y="2420938"/>
            <a:ext cx="7772400" cy="2303462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GB" altLang="en-US" sz="2000" smtClean="0">
                <a:solidFill>
                  <a:schemeClr val="hlink"/>
                </a:solidFill>
              </a:rPr>
              <a:t>Academic Adviser</a:t>
            </a:r>
            <a:r>
              <a:rPr lang="en-GB" altLang="en-US" sz="2000" smtClean="0"/>
              <a:t>			Departmental Staff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GB" altLang="en-US" sz="2000" smtClean="0"/>
              <a:t>Disability and Wellbeing Service 		</a:t>
            </a:r>
            <a:r>
              <a:rPr lang="en-GB" altLang="en-US" sz="2000" smtClean="0">
                <a:solidFill>
                  <a:schemeClr val="hlink"/>
                </a:solidFill>
              </a:rPr>
              <a:t>Student Services Centre</a:t>
            </a:r>
            <a:r>
              <a:rPr lang="en-GB" altLang="en-US" sz="2000" smtClean="0"/>
              <a:t>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GB" altLang="en-US" sz="2000" smtClean="0">
                <a:solidFill>
                  <a:schemeClr val="hlink"/>
                </a:solidFill>
              </a:rPr>
              <a:t>TLC study skills advisors</a:t>
            </a:r>
            <a:r>
              <a:rPr lang="en-GB" altLang="en-US" sz="2000" smtClean="0"/>
              <a:t>			Learning World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GB" altLang="en-US" sz="2000" smtClean="0"/>
              <a:t>Student Union and Advice Centre 	</a:t>
            </a:r>
            <a:r>
              <a:rPr lang="en-GB" altLang="en-US" sz="2000" smtClean="0">
                <a:solidFill>
                  <a:schemeClr val="hlink"/>
                </a:solidFill>
              </a:rPr>
              <a:t>Medical Centre 	</a:t>
            </a:r>
            <a:r>
              <a:rPr lang="en-GB" altLang="en-US" sz="2000" smtClean="0"/>
              <a:t>	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GB" altLang="en-US" sz="2000" smtClean="0">
                <a:solidFill>
                  <a:schemeClr val="hlink"/>
                </a:solidFill>
              </a:rPr>
              <a:t>Mental Health and Wellbeing Advisors</a:t>
            </a:r>
            <a:r>
              <a:rPr lang="en-GB" altLang="en-US" sz="2000" smtClean="0"/>
              <a:t>	Deans </a:t>
            </a:r>
            <a:endParaRPr lang="en-US" altLang="en-US" sz="2000" smtClean="0"/>
          </a:p>
        </p:txBody>
      </p:sp>
      <p:sp>
        <p:nvSpPr>
          <p:cNvPr id="25605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900113" y="4437063"/>
            <a:ext cx="7772400" cy="115093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GB" altLang="en-US" sz="3100" smtClean="0">
                <a:solidFill>
                  <a:schemeClr val="folHlink"/>
                </a:solidFill>
              </a:rPr>
              <a:t>	Don't wait until problems have grown impossibly large</a:t>
            </a:r>
          </a:p>
          <a:p>
            <a:pPr eaLnBrk="1" hangingPunct="1">
              <a:buFont typeface="Wingdings" pitchFamily="2" charset="2"/>
              <a:buNone/>
            </a:pPr>
            <a:r>
              <a:rPr lang="en-GB" altLang="en-US" sz="3100" smtClean="0">
                <a:solidFill>
                  <a:schemeClr val="folHlink"/>
                </a:solidFill>
              </a:rPr>
              <a:t>	It’s OK to ask for help earlier</a:t>
            </a:r>
            <a:endParaRPr lang="en-GB" altLang="en-US" sz="2800" smtClean="0">
              <a:solidFill>
                <a:schemeClr val="folHlink"/>
              </a:solidFill>
            </a:endParaRPr>
          </a:p>
        </p:txBody>
      </p:sp>
      <p:sp>
        <p:nvSpPr>
          <p:cNvPr id="2560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34000" y="2017713"/>
            <a:ext cx="38100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GB" altLang="en-US" sz="2800" smtClean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F07B931-315E-4692-9F05-5F5F067DCF62}" type="slidenum">
              <a:rPr lang="en-GB" altLang="en-US" sz="14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GB" altLang="en-US" sz="1400" smtClean="0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1" smtClean="0"/>
              <a:t>Forthcoming Groups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9138"/>
            <a:ext cx="9144000" cy="4114800"/>
          </a:xfrm>
        </p:spPr>
        <p:txBody>
          <a:bodyPr/>
          <a:lstStyle/>
          <a:p>
            <a:pPr indent="17463" eaLnBrk="1" hangingPunct="1">
              <a:lnSpc>
                <a:spcPct val="90000"/>
              </a:lnSpc>
            </a:pPr>
            <a:endParaRPr lang="en-GB" altLang="en-US" sz="2000" dirty="0" smtClean="0">
              <a:hlinkClick r:id="rId2"/>
            </a:endParaRPr>
          </a:p>
          <a:p>
            <a:pPr indent="17463" eaLnBrk="1" hangingPunct="1">
              <a:lnSpc>
                <a:spcPct val="90000"/>
              </a:lnSpc>
            </a:pPr>
            <a:r>
              <a:rPr lang="en-GB" altLang="en-US" sz="1900" dirty="0" smtClean="0">
                <a:hlinkClick r:id="rId2"/>
              </a:rPr>
              <a:t>Stress Management Group</a:t>
            </a:r>
            <a:r>
              <a:rPr lang="en-GB" altLang="en-US" sz="1900" dirty="0" smtClean="0"/>
              <a:t> (3 weeks)</a:t>
            </a:r>
            <a:br>
              <a:rPr lang="en-GB" altLang="en-US" sz="1900" dirty="0" smtClean="0"/>
            </a:br>
            <a:endParaRPr lang="en-GB" altLang="en-US" sz="1900" dirty="0" smtClean="0"/>
          </a:p>
          <a:p>
            <a:pPr indent="17463" eaLnBrk="1" hangingPunct="1">
              <a:lnSpc>
                <a:spcPct val="90000"/>
              </a:lnSpc>
            </a:pPr>
            <a:r>
              <a:rPr lang="en-GB" altLang="en-US" sz="1900" dirty="0" smtClean="0">
                <a:hlinkClick r:id="rId3"/>
              </a:rPr>
              <a:t>Self Esteem Group</a:t>
            </a:r>
            <a:r>
              <a:rPr lang="en-GB" altLang="en-US" sz="1900" dirty="0" smtClean="0"/>
              <a:t> (3 weeks)</a:t>
            </a:r>
            <a:br>
              <a:rPr lang="en-GB" altLang="en-US" sz="1900" dirty="0" smtClean="0"/>
            </a:br>
            <a:endParaRPr lang="en-GB" altLang="en-US" sz="1900" dirty="0" smtClean="0"/>
          </a:p>
          <a:p>
            <a:pPr indent="17463" eaLnBrk="1" hangingPunct="1">
              <a:lnSpc>
                <a:spcPct val="80000"/>
              </a:lnSpc>
            </a:pPr>
            <a:r>
              <a:rPr lang="en-GB" altLang="en-US" sz="1900" u="sng" dirty="0" smtClean="0">
                <a:solidFill>
                  <a:srgbClr val="FF0000"/>
                </a:solidFill>
              </a:rPr>
              <a:t>Therapy </a:t>
            </a:r>
            <a:r>
              <a:rPr lang="en-GB" altLang="en-US" sz="1900" u="sng" dirty="0" smtClean="0">
                <a:solidFill>
                  <a:srgbClr val="FF0000"/>
                </a:solidFill>
              </a:rPr>
              <a:t>Group</a:t>
            </a:r>
          </a:p>
          <a:p>
            <a:pPr indent="17463" eaLnBrk="1" hangingPunct="1">
              <a:lnSpc>
                <a:spcPct val="80000"/>
              </a:lnSpc>
              <a:buFont typeface="Wingdings" pitchFamily="2" charset="2"/>
              <a:buNone/>
            </a:pPr>
            <a:endParaRPr lang="en-GB" altLang="en-US" sz="1900" dirty="0" smtClean="0"/>
          </a:p>
          <a:p>
            <a:pPr indent="17463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GB" altLang="en-US" sz="1900" b="1" dirty="0" smtClean="0"/>
              <a:t>Places on all groups need to be booked in advance. </a:t>
            </a:r>
          </a:p>
          <a:p>
            <a:pPr indent="17463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GB" altLang="en-US" sz="1900" dirty="0" smtClean="0"/>
              <a:t>Please see the website, Call Ext 3627, visit KSW.507 or email </a:t>
            </a:r>
            <a:r>
              <a:rPr lang="en-GB" altLang="en-US" sz="1900" dirty="0" smtClean="0">
                <a:hlinkClick r:id="rId4"/>
              </a:rPr>
              <a:t>student.counselling@lse.ac.uk</a:t>
            </a:r>
            <a:r>
              <a:rPr lang="en-GB" altLang="en-US" sz="1900" dirty="0" smtClean="0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4485FD-2F42-429D-B1E5-DE6E17FBC290}" type="slidenum">
              <a:rPr lang="en-GB" altLang="en-US" sz="14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GB" altLang="en-US" sz="1400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/>
            </a:r>
            <a:br>
              <a:rPr lang="en-GB" altLang="en-US" smtClean="0"/>
            </a:br>
            <a:r>
              <a:rPr lang="en-GB" altLang="en-US" smtClean="0"/>
              <a:t> Part 1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2060848"/>
            <a:ext cx="3810000" cy="4114800"/>
          </a:xfrm>
        </p:spPr>
        <p:txBody>
          <a:bodyPr/>
          <a:lstStyle/>
          <a:p>
            <a:pPr eaLnBrk="1" hangingPunct="1"/>
            <a:endParaRPr lang="en-GB" altLang="en-US" dirty="0" smtClean="0"/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What progress have you made in the first </a:t>
            </a:r>
            <a:r>
              <a:rPr lang="en-GB" altLang="en-US" dirty="0" smtClean="0"/>
              <a:t>term?</a:t>
            </a:r>
            <a:endParaRPr lang="en-GB" altLang="en-US" dirty="0" smtClean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2565400"/>
            <a:ext cx="4206875" cy="280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D431913-464D-4DAD-9283-7EB975FF79F0}" type="slidenum">
              <a:rPr lang="en-GB" altLang="en-US" sz="14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GB" altLang="en-US" sz="1400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1" smtClean="0"/>
              <a:t>Initial challenges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51050"/>
            <a:ext cx="7772400" cy="4114800"/>
          </a:xfrm>
        </p:spPr>
        <p:txBody>
          <a:bodyPr/>
          <a:lstStyle/>
          <a:p>
            <a:pPr marL="660400" indent="-660400" eaLnBrk="1" hangingPunct="1"/>
            <a:r>
              <a:rPr lang="en-GB" altLang="en-US" smtClean="0"/>
              <a:t>Transition - leaving behind the familiar and adapting to the new </a:t>
            </a:r>
          </a:p>
          <a:p>
            <a:pPr marL="660400" indent="-660400" eaLnBrk="1" hangingPunct="1"/>
            <a:r>
              <a:rPr lang="en-GB" altLang="en-US" smtClean="0"/>
              <a:t>Coping with loss, after initial excitement subsides</a:t>
            </a:r>
          </a:p>
          <a:p>
            <a:pPr marL="660400" indent="-660400" eaLnBrk="1" hangingPunct="1"/>
            <a:r>
              <a:rPr lang="en-GB" altLang="en-US" smtClean="0"/>
              <a:t>Meeting new people</a:t>
            </a:r>
          </a:p>
          <a:p>
            <a:pPr marL="660400" indent="-660400" eaLnBrk="1" hangingPunct="1"/>
            <a:r>
              <a:rPr lang="en-GB" altLang="en-US" smtClean="0"/>
              <a:t>Academic challenges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31AC402-5C77-481D-9322-B5A555AA653D}" type="slidenum">
              <a:rPr lang="en-GB" altLang="en-US" sz="14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GB" altLang="en-US" sz="1400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000" b="1" smtClean="0"/>
              <a:t>The Social Side of Settling in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GB" altLang="en-US" sz="2900" smtClean="0"/>
              <a:t>Making new friends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GB" altLang="en-US" sz="2900" smtClean="0"/>
              <a:t>Meeting people from similar and different backgrounds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GB" altLang="en-US" sz="2900" smtClean="0"/>
              <a:t>Keeping contact with people from home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GB" altLang="en-US" sz="2900" smtClean="0"/>
              <a:t>Balancing from work and leisure.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GB" altLang="en-US" sz="2900" smtClean="0"/>
              <a:t>Being realistic about what to expect 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GB" altLang="en-US" sz="2900" smtClean="0"/>
              <a:t>Give yourself time to adjust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GB" altLang="en-US" sz="2900" smtClean="0"/>
              <a:t>Looking after yourself - food and sleep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4CC3079-FD8B-458D-B67B-34DA06A1D7DF}" type="slidenum">
              <a:rPr lang="en-GB" altLang="en-US" sz="14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GB" altLang="en-US" sz="1400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800" b="1" smtClean="0"/>
              <a:t>Settling in: The Academic side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060575"/>
            <a:ext cx="7772400" cy="4114800"/>
          </a:xfrm>
        </p:spPr>
        <p:txBody>
          <a:bodyPr/>
          <a:lstStyle/>
          <a:p>
            <a:pPr marL="609600" indent="-609600" eaLnBrk="1" hangingPunct="1"/>
            <a:r>
              <a:rPr lang="en-US" altLang="en-US" sz="2900" smtClean="0"/>
              <a:t>Adjusting to a new level of study</a:t>
            </a:r>
          </a:p>
          <a:p>
            <a:pPr marL="609600" indent="-609600" eaLnBrk="1" hangingPunct="1"/>
            <a:r>
              <a:rPr lang="en-GB" altLang="en-US" sz="2900" smtClean="0"/>
              <a:t>Adjusting to self-directed learning</a:t>
            </a:r>
            <a:endParaRPr lang="en-US" altLang="en-US" sz="2900" smtClean="0"/>
          </a:p>
          <a:p>
            <a:pPr marL="609600" indent="-609600" eaLnBrk="1" hangingPunct="1"/>
            <a:r>
              <a:rPr lang="en-US" altLang="en-US" sz="2900" smtClean="0"/>
              <a:t>Trying to keep previous standards</a:t>
            </a:r>
          </a:p>
          <a:p>
            <a:pPr marL="609600" indent="-609600" eaLnBrk="1" hangingPunct="1"/>
            <a:r>
              <a:rPr lang="en-US" altLang="en-US" sz="2900" smtClean="0"/>
              <a:t>Adjusting reading strategies</a:t>
            </a:r>
          </a:p>
          <a:p>
            <a:pPr marL="609600" indent="-609600" eaLnBrk="1" hangingPunct="1"/>
            <a:r>
              <a:rPr lang="en-US" altLang="en-US" sz="2900" smtClean="0"/>
              <a:t>Presentations and essays</a:t>
            </a:r>
          </a:p>
          <a:p>
            <a:pPr marL="609600" indent="-609600" eaLnBrk="1" hangingPunct="1"/>
            <a:r>
              <a:rPr lang="en-US" altLang="en-US" sz="2900" smtClean="0"/>
              <a:t>The tutor relationship</a:t>
            </a:r>
          </a:p>
        </p:txBody>
      </p:sp>
      <p:pic>
        <p:nvPicPr>
          <p:cNvPr id="9221" name="Picture 4" descr="j04224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2276475"/>
            <a:ext cx="2303462" cy="324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8CF510F-B765-4311-9583-D1B273F14D83}" type="slidenum">
              <a:rPr lang="en-GB" altLang="en-US" sz="14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GB" altLang="en-US" sz="1400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800" b="1" dirty="0" smtClean="0"/>
              <a:t>Academic </a:t>
            </a:r>
            <a:r>
              <a:rPr lang="en-GB" altLang="en-US" sz="3800" b="1" dirty="0" smtClean="0"/>
              <a:t>challenges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GB" altLang="en-US" smtClean="0"/>
              <a:t>Feeling overwhelmed with material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GB" altLang="en-US" smtClean="0"/>
              <a:t>Adapting to a new style of learning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GB" altLang="en-US" smtClean="0"/>
              <a:t>Needing time to develop an independent critical voice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GB" altLang="en-US" smtClean="0"/>
              <a:t>Anxiety can lead to procrastination</a:t>
            </a:r>
          </a:p>
          <a:p>
            <a:pPr marL="877888" lvl="1" indent="-533400" eaLnBrk="1" hangingPunct="1">
              <a:lnSpc>
                <a:spcPct val="90000"/>
              </a:lnSpc>
            </a:pPr>
            <a:r>
              <a:rPr lang="en-GB" altLang="en-US" sz="2500" smtClean="0"/>
              <a:t>We may disguise avoidance by being very busy </a:t>
            </a:r>
          </a:p>
          <a:p>
            <a:pPr marL="877888" lvl="1" indent="-533400" eaLnBrk="1" hangingPunct="1">
              <a:lnSpc>
                <a:spcPct val="90000"/>
              </a:lnSpc>
            </a:pPr>
            <a:r>
              <a:rPr lang="en-GB" altLang="en-US" sz="2500" smtClean="0"/>
              <a:t>We may find things to do that are interesting or even useful, but don't contribute towards the main goal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586553E-E7F2-41B6-8473-EFAAFF8C78C3}" type="slidenum">
              <a:rPr lang="en-GB" altLang="en-US" sz="14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GB" altLang="en-US" sz="1400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300" b="1" smtClean="0"/>
              <a:t>Reviewing expectations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844675"/>
            <a:ext cx="4535487" cy="460851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GB" altLang="en-US" smtClean="0"/>
          </a:p>
          <a:p>
            <a:pPr eaLnBrk="1" hangingPunct="1"/>
            <a:r>
              <a:rPr lang="en-GB" altLang="en-US" smtClean="0"/>
              <a:t>What were your initial expectations?	</a:t>
            </a:r>
          </a:p>
          <a:p>
            <a:pPr marL="669925" lvl="1" indent="-325438" eaLnBrk="1" hangingPunct="1"/>
            <a:r>
              <a:rPr lang="en-GB" altLang="en-US" smtClean="0"/>
              <a:t>Social</a:t>
            </a:r>
          </a:p>
          <a:p>
            <a:pPr marL="669925" lvl="1" indent="-325438" eaLnBrk="1" hangingPunct="1"/>
            <a:r>
              <a:rPr lang="en-GB" altLang="en-US" smtClean="0"/>
              <a:t>Cultural</a:t>
            </a:r>
          </a:p>
          <a:p>
            <a:pPr marL="669925" lvl="1" indent="-325438" eaLnBrk="1" hangingPunct="1"/>
            <a:r>
              <a:rPr lang="en-GB" altLang="en-US" smtClean="0"/>
              <a:t>Academic</a:t>
            </a:r>
          </a:p>
          <a:p>
            <a:pPr eaLnBrk="1" hangingPunct="1"/>
            <a:r>
              <a:rPr lang="en-GB" altLang="en-US" smtClean="0"/>
              <a:t>How has your actual experience worked out?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GB" altLang="en-US" smtClean="0"/>
              <a:t> </a:t>
            </a:r>
          </a:p>
        </p:txBody>
      </p:sp>
      <p:pic>
        <p:nvPicPr>
          <p:cNvPr id="11270" name="Picture 4" descr="j042217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276475"/>
            <a:ext cx="4022725" cy="352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3B7B2CE-413F-403C-9580-BF896E8CE984}" type="slidenum">
              <a:rPr lang="en-GB" altLang="en-US" sz="14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GB" altLang="en-US" sz="1400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Part 2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536" y="2132856"/>
            <a:ext cx="3810000" cy="4114800"/>
          </a:xfrm>
        </p:spPr>
        <p:txBody>
          <a:bodyPr/>
          <a:lstStyle/>
          <a:p>
            <a:pPr eaLnBrk="1" hangingPunct="1"/>
            <a:endParaRPr lang="en-GB" altLang="en-US" dirty="0" smtClean="0"/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What are the future work challenges facing you as </a:t>
            </a:r>
            <a:r>
              <a:rPr lang="en-GB" altLang="en-US" dirty="0" smtClean="0"/>
              <a:t>a student</a:t>
            </a:r>
            <a:r>
              <a:rPr lang="en-GB" altLang="en-US" dirty="0" smtClean="0"/>
              <a:t>?</a:t>
            </a:r>
          </a:p>
        </p:txBody>
      </p:sp>
      <p:pic>
        <p:nvPicPr>
          <p:cNvPr id="7" name="Picture 7" descr="https://www2.lse.ac.uk/intranet/staff/webSupport/images/imageBank/478/UGP_08_0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2565400"/>
            <a:ext cx="455295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594</TotalTime>
  <Words>728</Words>
  <Application>Microsoft Office PowerPoint</Application>
  <PresentationFormat>On-screen Show (4:3)</PresentationFormat>
  <Paragraphs>198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Tahoma</vt:lpstr>
      <vt:lpstr>Arial</vt:lpstr>
      <vt:lpstr>Wingdings</vt:lpstr>
      <vt:lpstr>Times New Roman</vt:lpstr>
      <vt:lpstr>Blends</vt:lpstr>
      <vt:lpstr> </vt:lpstr>
      <vt:lpstr>Aims</vt:lpstr>
      <vt:lpstr>  Part 1</vt:lpstr>
      <vt:lpstr>Initial challenges</vt:lpstr>
      <vt:lpstr>The Social Side of Settling in</vt:lpstr>
      <vt:lpstr>Settling in: The Academic side</vt:lpstr>
      <vt:lpstr>Academic challenges</vt:lpstr>
      <vt:lpstr>Reviewing expectations</vt:lpstr>
      <vt:lpstr>Part 2</vt:lpstr>
      <vt:lpstr>Future work challenges</vt:lpstr>
      <vt:lpstr> Underlying dynamics</vt:lpstr>
      <vt:lpstr>Dynamics of study</vt:lpstr>
      <vt:lpstr> Keeping perfectionism in check</vt:lpstr>
      <vt:lpstr>Part 3</vt:lpstr>
      <vt:lpstr>Practical approaches</vt:lpstr>
      <vt:lpstr>Focussing on the task</vt:lpstr>
      <vt:lpstr>Part 4</vt:lpstr>
      <vt:lpstr>Stress Management Skills</vt:lpstr>
      <vt:lpstr>Challenging negative thoughts</vt:lpstr>
      <vt:lpstr>Thinking errors</vt:lpstr>
      <vt:lpstr>Evaluate your approach</vt:lpstr>
      <vt:lpstr>LSE Student Counselling Service – KSW.507</vt:lpstr>
      <vt:lpstr>Sources of advice and help</vt:lpstr>
      <vt:lpstr>Forthcoming Groups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emis2000</dc:creator>
  <cp:lastModifiedBy>Administrator</cp:lastModifiedBy>
  <cp:revision>64</cp:revision>
  <cp:lastPrinted>2014-12-10T10:55:18Z</cp:lastPrinted>
  <dcterms:created xsi:type="dcterms:W3CDTF">2006-09-15T13:30:24Z</dcterms:created>
  <dcterms:modified xsi:type="dcterms:W3CDTF">2015-12-01T18:01:58Z</dcterms:modified>
</cp:coreProperties>
</file>