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58" r:id="rId4"/>
    <p:sldId id="257" r:id="rId5"/>
    <p:sldId id="262" r:id="rId6"/>
    <p:sldId id="267" r:id="rId7"/>
    <p:sldId id="268" r:id="rId8"/>
    <p:sldId id="261" r:id="rId9"/>
    <p:sldId id="269" r:id="rId10"/>
    <p:sldId id="270" r:id="rId11"/>
    <p:sldId id="271" r:id="rId12"/>
    <p:sldId id="272" r:id="rId13"/>
    <p:sldId id="263" r:id="rId14"/>
    <p:sldId id="264" r:id="rId15"/>
    <p:sldId id="265" r:id="rId16"/>
    <p:sldId id="273" r:id="rId17"/>
    <p:sldId id="260" r:id="rId1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8" d="100"/>
          <a:sy n="118" d="100"/>
        </p:scale>
        <p:origin x="25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A878C4-23DE-4334-A329-400D58D93C35}" type="datetimeFigureOut">
              <a:rPr lang="en-GB" smtClean="0"/>
              <a:t>24/03/2013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7F8F86-D9C0-4CD8-AD5C-DAD0132EA36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014730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A878C4-23DE-4334-A329-400D58D93C35}" type="datetimeFigureOut">
              <a:rPr lang="en-GB" smtClean="0"/>
              <a:t>24/03/2013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7F8F86-D9C0-4CD8-AD5C-DAD0132EA36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343581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A878C4-23DE-4334-A329-400D58D93C35}" type="datetimeFigureOut">
              <a:rPr lang="en-GB" smtClean="0"/>
              <a:t>24/03/2013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7F8F86-D9C0-4CD8-AD5C-DAD0132EA36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797505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A878C4-23DE-4334-A329-400D58D93C35}" type="datetimeFigureOut">
              <a:rPr lang="en-GB" smtClean="0"/>
              <a:t>24/03/2013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7F8F86-D9C0-4CD8-AD5C-DAD0132EA36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02085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A878C4-23DE-4334-A329-400D58D93C35}" type="datetimeFigureOut">
              <a:rPr lang="en-GB" smtClean="0"/>
              <a:t>24/03/2013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7F8F86-D9C0-4CD8-AD5C-DAD0132EA36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101918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A878C4-23DE-4334-A329-400D58D93C35}" type="datetimeFigureOut">
              <a:rPr lang="en-GB" smtClean="0"/>
              <a:t>24/03/2013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7F8F86-D9C0-4CD8-AD5C-DAD0132EA36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159806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A878C4-23DE-4334-A329-400D58D93C35}" type="datetimeFigureOut">
              <a:rPr lang="en-GB" smtClean="0"/>
              <a:t>24/03/2013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7F8F86-D9C0-4CD8-AD5C-DAD0132EA36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738259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A878C4-23DE-4334-A329-400D58D93C35}" type="datetimeFigureOut">
              <a:rPr lang="en-GB" smtClean="0"/>
              <a:t>24/03/2013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7F8F86-D9C0-4CD8-AD5C-DAD0132EA36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189483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A878C4-23DE-4334-A329-400D58D93C35}" type="datetimeFigureOut">
              <a:rPr lang="en-GB" smtClean="0"/>
              <a:t>24/03/2013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7F8F86-D9C0-4CD8-AD5C-DAD0132EA36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874463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A878C4-23DE-4334-A329-400D58D93C35}" type="datetimeFigureOut">
              <a:rPr lang="en-GB" smtClean="0"/>
              <a:t>24/03/2013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7F8F86-D9C0-4CD8-AD5C-DAD0132EA36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660726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A878C4-23DE-4334-A329-400D58D93C35}" type="datetimeFigureOut">
              <a:rPr lang="en-GB" smtClean="0"/>
              <a:t>24/03/2013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7F8F86-D9C0-4CD8-AD5C-DAD0132EA36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361498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A878C4-23DE-4334-A329-400D58D93C35}" type="datetimeFigureOut">
              <a:rPr lang="en-GB" smtClean="0"/>
              <a:t>24/03/2013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7F8F86-D9C0-4CD8-AD5C-DAD0132EA36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663493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2.w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GB" sz="4800" b="1" dirty="0"/>
              <a:t>Disordered Eating Therapy Group</a:t>
            </a:r>
            <a:r>
              <a:rPr lang="en-GB" sz="4800" dirty="0"/>
              <a:t/>
            </a:r>
            <a:br>
              <a:rPr lang="en-GB" sz="4800" dirty="0"/>
            </a:br>
            <a:r>
              <a:rPr lang="en-GB" sz="4800" b="1" dirty="0"/>
              <a:t>Session Outline</a:t>
            </a:r>
            <a:r>
              <a:rPr lang="en-GB" sz="4800" dirty="0"/>
              <a:t/>
            </a:r>
            <a:br>
              <a:rPr lang="en-GB" sz="4800" dirty="0"/>
            </a:br>
            <a:endParaRPr lang="en-GB" sz="4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0819" y="5100638"/>
            <a:ext cx="9144000" cy="1655762"/>
          </a:xfr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>
            <a:normAutofit lnSpcReduction="10000"/>
          </a:bodyPr>
          <a:lstStyle/>
          <a:p>
            <a:r>
              <a:rPr lang="en-GB" dirty="0" smtClean="0"/>
              <a:t>Mike Bryant</a:t>
            </a:r>
          </a:p>
          <a:p>
            <a:r>
              <a:rPr lang="en-GB" dirty="0" smtClean="0"/>
              <a:t>Student Counsellor </a:t>
            </a:r>
          </a:p>
          <a:p>
            <a:r>
              <a:rPr lang="en-GB" dirty="0" smtClean="0"/>
              <a:t>LSE Student Counselling Service</a:t>
            </a:r>
          </a:p>
          <a:p>
            <a:r>
              <a:rPr lang="en-GB" dirty="0" smtClean="0"/>
              <a:t>2013</a:t>
            </a:r>
            <a:endParaRPr lang="en-GB" dirty="0"/>
          </a:p>
        </p:txBody>
      </p:sp>
      <p:pic>
        <p:nvPicPr>
          <p:cNvPr id="1026" name="Picture 2" descr="TLC logo CMYK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0" y="3175"/>
            <a:ext cx="2928938" cy="735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0640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0100" y="1482725"/>
            <a:ext cx="2514600" cy="2543175"/>
          </a:xfrm>
        </p:spPr>
        <p:txBody>
          <a:bodyPr>
            <a:noAutofit/>
          </a:bodyPr>
          <a:lstStyle/>
          <a:p>
            <a:pPr algn="ctr"/>
            <a:r>
              <a:rPr lang="en-GB" sz="3200" b="1" dirty="0" err="1" smtClean="0"/>
              <a:t>Mindsets</a:t>
            </a:r>
            <a:r>
              <a:rPr lang="en-GB" sz="3200" b="1" dirty="0" smtClean="0"/>
              <a:t>: Labelling the Distorted Automatic Thoughts</a:t>
            </a:r>
            <a:endParaRPr lang="en-GB" sz="32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3184" y="87204"/>
            <a:ext cx="5373116" cy="6770796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</p:spTree>
    <p:extLst>
      <p:ext uri="{BB962C8B-B14F-4D97-AF65-F5344CB8AC3E}">
        <p14:creationId xmlns:p14="http://schemas.microsoft.com/office/powerpoint/2010/main" val="3696222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b="1" dirty="0" smtClean="0"/>
              <a:t>Challenging the </a:t>
            </a:r>
            <a:r>
              <a:rPr lang="en-GB" b="1" dirty="0" err="1" smtClean="0"/>
              <a:t>Mindsets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sz="3200" b="1" dirty="0"/>
              <a:t>“</a:t>
            </a:r>
            <a:r>
              <a:rPr lang="en-GB" sz="3600" b="1" dirty="0"/>
              <a:t>Payoffs” of your </a:t>
            </a:r>
            <a:r>
              <a:rPr lang="en-GB" sz="3600" b="1" dirty="0" smtClean="0"/>
              <a:t>distorted thoughts beliefs</a:t>
            </a:r>
            <a:endParaRPr lang="en-GB" sz="3600" b="1" dirty="0"/>
          </a:p>
          <a:p>
            <a:pPr lvl="0"/>
            <a:r>
              <a:rPr lang="en-GB" sz="3600" b="1" dirty="0"/>
              <a:t>Body checking and avoidance  / “feeling fat”</a:t>
            </a:r>
          </a:p>
          <a:p>
            <a:pPr lvl="0"/>
            <a:r>
              <a:rPr lang="en-GB" sz="3600" b="1" dirty="0"/>
              <a:t>“Rules” in maintaining disordered eating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24362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b="1" dirty="0" smtClean="0"/>
              <a:t>Body image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GB" sz="3600" b="1" dirty="0" smtClean="0"/>
              <a:t>Self concept and body image</a:t>
            </a:r>
          </a:p>
          <a:p>
            <a:pPr lvl="0"/>
            <a:r>
              <a:rPr lang="en-GB" sz="3600" b="1" dirty="0" smtClean="0"/>
              <a:t>Beliefs about eating, weight and body shape</a:t>
            </a:r>
          </a:p>
          <a:p>
            <a:pPr lvl="0"/>
            <a:r>
              <a:rPr lang="en-GB" sz="3600" b="1" dirty="0" smtClean="0"/>
              <a:t>Beliefs about dieting</a:t>
            </a:r>
          </a:p>
          <a:p>
            <a:pPr lvl="0"/>
            <a:r>
              <a:rPr lang="en-GB" sz="3600" b="1" dirty="0" smtClean="0"/>
              <a:t>Beliefs about exercise</a:t>
            </a:r>
          </a:p>
          <a:p>
            <a:pPr lvl="0"/>
            <a:endParaRPr lang="en-GB" sz="3200" b="1" dirty="0" smtClean="0"/>
          </a:p>
          <a:p>
            <a:pPr marL="0" lvl="0" indent="0" algn="ctr">
              <a:buNone/>
            </a:pPr>
            <a:endParaRPr lang="en-GB" b="1" dirty="0" smtClean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0294" y="4103135"/>
            <a:ext cx="3712806" cy="2602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393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b="1" dirty="0" smtClean="0"/>
              <a:t>Triggers</a:t>
            </a:r>
            <a:br>
              <a:rPr lang="en-GB" b="1" dirty="0" smtClean="0"/>
            </a:b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GB" sz="3200" b="1" dirty="0" smtClean="0"/>
              <a:t>Identifying </a:t>
            </a:r>
            <a:r>
              <a:rPr lang="en-GB" sz="3200" b="1" dirty="0"/>
              <a:t>moods and stressors</a:t>
            </a:r>
          </a:p>
          <a:p>
            <a:pPr lvl="0"/>
            <a:r>
              <a:rPr lang="en-GB" sz="3200" b="1" dirty="0"/>
              <a:t>Common triggers: anger / anxiety / relationships</a:t>
            </a:r>
          </a:p>
          <a:p>
            <a:r>
              <a:rPr lang="en-GB" sz="3200" b="1" dirty="0"/>
              <a:t>Other triggers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1300" y="3531935"/>
            <a:ext cx="3035300" cy="3326065"/>
          </a:xfrm>
          <a:prstGeom prst="rect">
            <a:avLst/>
          </a:prstGeom>
          <a:ln>
            <a:gradFill>
              <a:gsLst>
                <a:gs pos="7500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softEdge rad="38100"/>
          </a:effectLst>
        </p:spPr>
      </p:pic>
    </p:spTree>
    <p:extLst>
      <p:ext uri="{BB962C8B-B14F-4D97-AF65-F5344CB8AC3E}">
        <p14:creationId xmlns:p14="http://schemas.microsoft.com/office/powerpoint/2010/main" val="2618104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b="1" dirty="0" smtClean="0"/>
              <a:t>Relationships</a:t>
            </a:r>
            <a:endParaRPr lang="en-GB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3600" b="1" dirty="0" smtClean="0"/>
              <a:t>Relationship patterns</a:t>
            </a:r>
          </a:p>
          <a:p>
            <a:r>
              <a:rPr lang="en-GB" sz="3600" b="1" dirty="0" smtClean="0"/>
              <a:t>Food as a substitute relationship partner</a:t>
            </a:r>
          </a:p>
          <a:p>
            <a:r>
              <a:rPr lang="en-GB" sz="3600" b="1" dirty="0" smtClean="0"/>
              <a:t>Mothers and daughters</a:t>
            </a:r>
          </a:p>
          <a:p>
            <a:r>
              <a:rPr lang="en-GB" sz="3600" b="1" dirty="0" smtClean="0"/>
              <a:t>Men and disordered eating</a:t>
            </a:r>
          </a:p>
          <a:p>
            <a:r>
              <a:rPr lang="en-GB" sz="3600" b="1" dirty="0" smtClean="0"/>
              <a:t>Food as a </a:t>
            </a:r>
            <a:r>
              <a:rPr lang="en-GB" sz="3600" b="1" dirty="0" err="1" smtClean="0"/>
              <a:t>reponse</a:t>
            </a:r>
            <a:r>
              <a:rPr lang="en-GB" sz="3600" b="1" dirty="0" smtClean="0"/>
              <a:t> to crises</a:t>
            </a:r>
          </a:p>
          <a:p>
            <a:endParaRPr lang="en-GB" dirty="0" smtClean="0"/>
          </a:p>
        </p:txBody>
      </p:sp>
    </p:spTree>
    <p:extLst>
      <p:ext uri="{BB962C8B-B14F-4D97-AF65-F5344CB8AC3E}">
        <p14:creationId xmlns:p14="http://schemas.microsoft.com/office/powerpoint/2010/main" val="1870569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b="1" dirty="0" smtClean="0"/>
              <a:t>Coping Strategies</a:t>
            </a:r>
            <a:endParaRPr lang="en-GB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GB" sz="3200" b="1" dirty="0" smtClean="0"/>
              <a:t>What works / doesn’t work for you</a:t>
            </a:r>
          </a:p>
          <a:p>
            <a:r>
              <a:rPr lang="en-GB" sz="3200" b="1" dirty="0" smtClean="0"/>
              <a:t>Coping with too much spare time</a:t>
            </a:r>
          </a:p>
          <a:p>
            <a:r>
              <a:rPr lang="en-GB" sz="3200" b="1" dirty="0" smtClean="0"/>
              <a:t>“Urge Surfing” strategies</a:t>
            </a:r>
          </a:p>
          <a:p>
            <a:r>
              <a:rPr lang="en-GB" sz="3200" b="1" dirty="0"/>
              <a:t> </a:t>
            </a:r>
            <a:r>
              <a:rPr lang="en-GB" sz="3200" b="1" dirty="0" smtClean="0"/>
              <a:t>Self-soothing strategies</a:t>
            </a:r>
          </a:p>
          <a:p>
            <a:pPr lvl="0"/>
            <a:r>
              <a:rPr lang="en-GB" sz="3200" b="1" dirty="0"/>
              <a:t>Identifying barriers to change</a:t>
            </a:r>
          </a:p>
          <a:p>
            <a:pPr lvl="0"/>
            <a:r>
              <a:rPr lang="en-GB" sz="3200" b="1" dirty="0"/>
              <a:t>Inner child work</a:t>
            </a:r>
          </a:p>
          <a:p>
            <a:pPr lvl="0"/>
            <a:r>
              <a:rPr lang="en-GB" sz="3200" b="1" dirty="0"/>
              <a:t>Sub personalities (e.g., dieter, binger, critic)</a:t>
            </a:r>
          </a:p>
          <a:p>
            <a:pPr lvl="0"/>
            <a:r>
              <a:rPr lang="en-GB" sz="3200" b="1" dirty="0"/>
              <a:t>Relaxation methods</a:t>
            </a:r>
          </a:p>
          <a:p>
            <a:endParaRPr lang="en-GB" sz="3200" b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54212" y="2521261"/>
            <a:ext cx="3869094" cy="2060167"/>
          </a:xfrm>
          <a:prstGeom prst="rect">
            <a:avLst/>
          </a:prstGeom>
          <a:effectLst>
            <a:softEdge rad="203200"/>
          </a:effectLst>
        </p:spPr>
      </p:pic>
    </p:spTree>
    <p:extLst>
      <p:ext uri="{BB962C8B-B14F-4D97-AF65-F5344CB8AC3E}">
        <p14:creationId xmlns:p14="http://schemas.microsoft.com/office/powerpoint/2010/main" val="2665753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b="1" dirty="0" smtClean="0"/>
              <a:t>Relapse Prevention</a:t>
            </a:r>
            <a:endParaRPr lang="en-GB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sz="3600" b="1" dirty="0"/>
              <a:t>Cycle of addictions</a:t>
            </a:r>
          </a:p>
          <a:p>
            <a:pPr lvl="0"/>
            <a:r>
              <a:rPr lang="en-GB" sz="3600" b="1" dirty="0"/>
              <a:t>Maintaining achieved goals</a:t>
            </a:r>
          </a:p>
          <a:p>
            <a:pPr lvl="0"/>
            <a:r>
              <a:rPr lang="en-GB" sz="3600" b="1" dirty="0"/>
              <a:t>Plans for preventing relapse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33508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b="1" dirty="0" smtClean="0"/>
              <a:t>Seeking further help</a:t>
            </a:r>
            <a:r>
              <a:rPr lang="en-GB" dirty="0" smtClean="0"/>
              <a:t/>
            </a:r>
            <a:br>
              <a:rPr lang="en-GB" dirty="0" smtClean="0"/>
            </a:b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3600" b="1" dirty="0" smtClean="0"/>
              <a:t>LSE Student counselling service</a:t>
            </a:r>
          </a:p>
          <a:p>
            <a:r>
              <a:rPr lang="en-GB" sz="3600" b="1" dirty="0" smtClean="0"/>
              <a:t>Long-term therapy</a:t>
            </a:r>
          </a:p>
          <a:p>
            <a:r>
              <a:rPr lang="en-GB" sz="3600" b="1" dirty="0" smtClean="0"/>
              <a:t>Medical support</a:t>
            </a:r>
          </a:p>
          <a:p>
            <a:endParaRPr lang="en-GB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3300730"/>
              </p:ext>
            </p:extLst>
          </p:nvPr>
        </p:nvGraphicFramePr>
        <p:xfrm>
          <a:off x="4927600" y="2449218"/>
          <a:ext cx="6896100" cy="43135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0" name="Image" r:id="rId3" imgW="7494840" imgH="4687560" progId="Photoshop.Image.13">
                  <p:embed/>
                </p:oleObj>
              </mc:Choice>
              <mc:Fallback>
                <p:oleObj name="Image" r:id="rId3" imgW="7494840" imgH="4687560" progId="Photoshop.Image.1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927600" y="2449218"/>
                        <a:ext cx="6896100" cy="431353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1691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b="1" dirty="0" smtClean="0"/>
              <a:t>The Disordered Eating Therapy Group</a:t>
            </a:r>
            <a:endParaRPr lang="en-GB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… </a:t>
            </a:r>
            <a:r>
              <a:rPr lang="en-GB" dirty="0"/>
              <a:t>provides participants an opportunity to develop new behaviours and more helpful thoughts affecting their eating habits. </a:t>
            </a:r>
            <a:endParaRPr lang="en-GB" dirty="0" smtClean="0"/>
          </a:p>
          <a:p>
            <a:r>
              <a:rPr lang="en-GB" dirty="0" smtClean="0"/>
              <a:t>….  </a:t>
            </a:r>
            <a:r>
              <a:rPr lang="en-GB" dirty="0"/>
              <a:t>is part experiential, part </a:t>
            </a:r>
            <a:r>
              <a:rPr lang="en-GB" dirty="0" smtClean="0"/>
              <a:t>psycho-educational</a:t>
            </a:r>
          </a:p>
          <a:p>
            <a:r>
              <a:rPr lang="en-GB" dirty="0" smtClean="0"/>
              <a:t>…  </a:t>
            </a:r>
            <a:r>
              <a:rPr lang="en-GB" dirty="0"/>
              <a:t>is suitable for bulimic, bingeing, restrictive or compulsive eaters. </a:t>
            </a:r>
            <a:endParaRPr lang="en-GB" dirty="0" smtClean="0"/>
          </a:p>
          <a:p>
            <a:r>
              <a:rPr lang="en-GB" dirty="0" smtClean="0"/>
              <a:t>… is not suitable for people with life-threatening eating disorders.</a:t>
            </a:r>
            <a:endParaRPr lang="en-GB" dirty="0"/>
          </a:p>
          <a:p>
            <a:endParaRPr lang="en-GB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0200" y="4232150"/>
            <a:ext cx="3487667" cy="2625850"/>
          </a:xfrm>
          <a:prstGeom prst="rect">
            <a:avLst/>
          </a:prstGeom>
          <a:ln>
            <a:solidFill>
              <a:schemeClr val="accent1">
                <a:alpha val="53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1103724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b="1" dirty="0" smtClean="0"/>
              <a:t>Session components</a:t>
            </a:r>
            <a:endParaRPr lang="en-GB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b="1" dirty="0" smtClean="0"/>
              <a:t>Introductions</a:t>
            </a:r>
          </a:p>
          <a:p>
            <a:r>
              <a:rPr lang="en-GB" b="1" dirty="0" smtClean="0"/>
              <a:t>Understanding emotions</a:t>
            </a:r>
          </a:p>
          <a:p>
            <a:r>
              <a:rPr lang="en-GB" b="1" dirty="0" smtClean="0"/>
              <a:t>Challenging </a:t>
            </a:r>
            <a:r>
              <a:rPr lang="en-GB" b="1" dirty="0" err="1" smtClean="0"/>
              <a:t>Mindsets</a:t>
            </a:r>
            <a:endParaRPr lang="en-GB" b="1" dirty="0" smtClean="0"/>
          </a:p>
          <a:p>
            <a:r>
              <a:rPr lang="en-GB" b="1" dirty="0" smtClean="0"/>
              <a:t>Body image</a:t>
            </a:r>
          </a:p>
          <a:p>
            <a:r>
              <a:rPr lang="en-GB" b="1" dirty="0" smtClean="0"/>
              <a:t>Relationships</a:t>
            </a:r>
          </a:p>
          <a:p>
            <a:r>
              <a:rPr lang="en-GB" b="1" dirty="0" smtClean="0"/>
              <a:t>Coping strategies</a:t>
            </a:r>
          </a:p>
          <a:p>
            <a:r>
              <a:rPr lang="en-GB" b="1" dirty="0" smtClean="0"/>
              <a:t>Seeking further help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10328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b="1" dirty="0" smtClean="0"/>
              <a:t>Introductions</a:t>
            </a:r>
            <a:r>
              <a:rPr lang="en-GB" dirty="0"/>
              <a:t/>
            </a:r>
            <a:br>
              <a:rPr lang="en-GB" dirty="0"/>
            </a:b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GB" sz="3600" b="1" dirty="0"/>
              <a:t>Personal goals for the group</a:t>
            </a:r>
          </a:p>
          <a:p>
            <a:pPr lvl="0"/>
            <a:r>
              <a:rPr lang="en-GB" sz="3600" b="1" dirty="0" smtClean="0"/>
              <a:t>Work in </a:t>
            </a:r>
            <a:r>
              <a:rPr lang="en-GB" sz="3600" b="1" dirty="0"/>
              <a:t>pairs: what has / hasn’t worked in the past</a:t>
            </a:r>
          </a:p>
          <a:p>
            <a:pPr lvl="0"/>
            <a:r>
              <a:rPr lang="en-GB" sz="3600" b="1" dirty="0"/>
              <a:t>Change: why now? </a:t>
            </a:r>
            <a:endParaRPr lang="en-GB" sz="3600" b="1" dirty="0" smtClean="0"/>
          </a:p>
          <a:p>
            <a:pPr lvl="0"/>
            <a:r>
              <a:rPr lang="en-GB" sz="3600" b="1" dirty="0" smtClean="0"/>
              <a:t>Stages </a:t>
            </a:r>
            <a:r>
              <a:rPr lang="en-GB" sz="3600" b="1" dirty="0"/>
              <a:t>of change readiness</a:t>
            </a:r>
          </a:p>
          <a:p>
            <a:endParaRPr lang="en-GB" sz="3600" b="1" dirty="0"/>
          </a:p>
        </p:txBody>
      </p:sp>
    </p:spTree>
    <p:extLst>
      <p:ext uri="{BB962C8B-B14F-4D97-AF65-F5344CB8AC3E}">
        <p14:creationId xmlns:p14="http://schemas.microsoft.com/office/powerpoint/2010/main" val="1399345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GB" sz="4900" b="1" dirty="0" smtClean="0"/>
              <a:t>Understanding emotions</a:t>
            </a:r>
            <a:r>
              <a:rPr lang="en-GB" b="1" dirty="0" smtClean="0"/>
              <a:t/>
            </a:r>
            <a:br>
              <a:rPr lang="en-GB" b="1" dirty="0" smtClean="0"/>
            </a:b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4000" b="1" dirty="0" smtClean="0"/>
              <a:t>Identifying and accepting emotions </a:t>
            </a:r>
            <a:endParaRPr lang="en-GB" sz="4000" b="1" dirty="0"/>
          </a:p>
          <a:p>
            <a:r>
              <a:rPr lang="en-GB" sz="4000" b="1" dirty="0" smtClean="0"/>
              <a:t> “Mad / bad / sad / glad”</a:t>
            </a:r>
          </a:p>
          <a:p>
            <a:r>
              <a:rPr lang="en-GB" sz="4000" b="1" dirty="0"/>
              <a:t> </a:t>
            </a:r>
            <a:r>
              <a:rPr lang="en-GB" sz="4000" b="1" dirty="0" smtClean="0"/>
              <a:t>Shame</a:t>
            </a:r>
          </a:p>
          <a:p>
            <a:endParaRPr lang="en-GB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4200" y="3404394"/>
            <a:ext cx="3035300" cy="3048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2974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b="1" dirty="0" smtClean="0"/>
              <a:t>Emotions: a crash course</a:t>
            </a:r>
            <a:br>
              <a:rPr lang="en-GB" b="1" dirty="0" smtClean="0"/>
            </a:br>
            <a:endParaRPr lang="en-GB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2707" y="2032286"/>
            <a:ext cx="10341093" cy="4711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8269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b="1" dirty="0" smtClean="0"/>
              <a:t>Emotions: dissociation	</a:t>
            </a:r>
            <a:br>
              <a:rPr lang="en-GB" b="1" dirty="0" smtClean="0"/>
            </a:b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3200" b="1" dirty="0" smtClean="0"/>
              <a:t>Understanding dissociation</a:t>
            </a:r>
          </a:p>
          <a:p>
            <a:r>
              <a:rPr lang="en-GB" sz="3200" b="1" dirty="0" smtClean="0"/>
              <a:t>How do we choose to not be present</a:t>
            </a:r>
          </a:p>
          <a:p>
            <a:r>
              <a:rPr lang="en-GB" sz="3200" b="1" dirty="0" smtClean="0"/>
              <a:t>Dissociation and self-harming</a:t>
            </a:r>
          </a:p>
          <a:p>
            <a:r>
              <a:rPr lang="en-GB" sz="3200" b="1" dirty="0" smtClean="0"/>
              <a:t>Becoming vigilant</a:t>
            </a:r>
          </a:p>
          <a:p>
            <a:pPr marL="0" indent="0">
              <a:buNone/>
            </a:pPr>
            <a:endParaRPr lang="en-GB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3200" y="3450590"/>
            <a:ext cx="2603500" cy="32804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4034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b="1" dirty="0" err="1"/>
              <a:t>Mindsets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sz="3200" b="1" dirty="0"/>
              <a:t>Review: how did last week feel?</a:t>
            </a:r>
          </a:p>
          <a:p>
            <a:pPr lvl="0"/>
            <a:r>
              <a:rPr lang="en-GB" sz="3200" b="1" dirty="0"/>
              <a:t>How the disordered </a:t>
            </a:r>
            <a:r>
              <a:rPr lang="en-GB" sz="3200" b="1" dirty="0" err="1"/>
              <a:t>mindset</a:t>
            </a:r>
            <a:r>
              <a:rPr lang="en-GB" sz="3200" b="1" dirty="0"/>
              <a:t> is </a:t>
            </a:r>
            <a:r>
              <a:rPr lang="en-GB" sz="3200" b="1" dirty="0" smtClean="0"/>
              <a:t>maintained</a:t>
            </a:r>
          </a:p>
          <a:p>
            <a:pPr lvl="0"/>
            <a:r>
              <a:rPr lang="en-GB" sz="3200" b="1" dirty="0" smtClean="0"/>
              <a:t>Thoughts </a:t>
            </a:r>
            <a:r>
              <a:rPr lang="en-GB" sz="3200" b="1" dirty="0" smtClean="0">
                <a:sym typeface="Symbol" panose="05050102010706020507" pitchFamily="18" charset="2"/>
              </a:rPr>
              <a:t></a:t>
            </a:r>
            <a:r>
              <a:rPr lang="en-GB" sz="3200" b="1" dirty="0" smtClean="0"/>
              <a:t>feelings</a:t>
            </a:r>
            <a:endParaRPr lang="en-GB" sz="3200" b="1" dirty="0"/>
          </a:p>
          <a:p>
            <a:endParaRPr lang="en-GB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1550" y="4192587"/>
            <a:ext cx="4762500" cy="1800225"/>
          </a:xfrm>
          <a:prstGeom prst="rect">
            <a:avLst/>
          </a:prstGeom>
          <a:scene3d>
            <a:camera prst="orthographicFront"/>
            <a:lightRig rig="threePt" dir="t"/>
          </a:scene3d>
          <a:sp3d prstMaterial="dkEdge"/>
        </p:spPr>
      </p:pic>
    </p:spTree>
    <p:extLst>
      <p:ext uri="{BB962C8B-B14F-4D97-AF65-F5344CB8AC3E}">
        <p14:creationId xmlns:p14="http://schemas.microsoft.com/office/powerpoint/2010/main" val="2981289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2514600" cy="2543175"/>
          </a:xfrm>
        </p:spPr>
        <p:txBody>
          <a:bodyPr>
            <a:normAutofit/>
          </a:bodyPr>
          <a:lstStyle/>
          <a:p>
            <a:pPr algn="ctr"/>
            <a:r>
              <a:rPr lang="en-GB" sz="3200" b="1" dirty="0" err="1" smtClean="0"/>
              <a:t>Mindsets</a:t>
            </a:r>
            <a:r>
              <a:rPr lang="en-GB" sz="3200" b="1" dirty="0" smtClean="0"/>
              <a:t>: Distorted Automatic Thoughts</a:t>
            </a:r>
            <a:endParaRPr lang="en-GB" sz="32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9300" y="-8559"/>
            <a:ext cx="5361094" cy="6866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4952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171</TotalTime>
  <Words>320</Words>
  <Application>Microsoft Office PowerPoint</Application>
  <PresentationFormat>Widescreen</PresentationFormat>
  <Paragraphs>75</Paragraphs>
  <Slides>17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3" baseType="lpstr">
      <vt:lpstr>Arial</vt:lpstr>
      <vt:lpstr>Calibri</vt:lpstr>
      <vt:lpstr>Calibri Light</vt:lpstr>
      <vt:lpstr>Symbol</vt:lpstr>
      <vt:lpstr>Office Theme</vt:lpstr>
      <vt:lpstr>Image</vt:lpstr>
      <vt:lpstr>Disordered Eating Therapy Group Session Outline </vt:lpstr>
      <vt:lpstr>The Disordered Eating Therapy Group</vt:lpstr>
      <vt:lpstr>Session components</vt:lpstr>
      <vt:lpstr>Introductions </vt:lpstr>
      <vt:lpstr>Understanding emotions </vt:lpstr>
      <vt:lpstr>Emotions: a crash course </vt:lpstr>
      <vt:lpstr>Emotions: dissociation  </vt:lpstr>
      <vt:lpstr>Mindsets</vt:lpstr>
      <vt:lpstr>Mindsets: Distorted Automatic Thoughts</vt:lpstr>
      <vt:lpstr>Mindsets: Labelling the Distorted Automatic Thoughts</vt:lpstr>
      <vt:lpstr>Challenging the Mindsets</vt:lpstr>
      <vt:lpstr>Body image</vt:lpstr>
      <vt:lpstr>Triggers </vt:lpstr>
      <vt:lpstr>Relationships</vt:lpstr>
      <vt:lpstr>Coping Strategies</vt:lpstr>
      <vt:lpstr>Relapse Prevention</vt:lpstr>
      <vt:lpstr>Seeking further help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Michael Bryant</dc:creator>
  <cp:lastModifiedBy>Michael Bryant</cp:lastModifiedBy>
  <cp:revision>43</cp:revision>
  <dcterms:created xsi:type="dcterms:W3CDTF">2013-03-24T18:12:55Z</dcterms:created>
  <dcterms:modified xsi:type="dcterms:W3CDTF">2013-03-24T23:27:31Z</dcterms:modified>
  <cp:contentStatus/>
</cp:coreProperties>
</file>