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75" r:id="rId3"/>
    <p:sldId id="256" r:id="rId4"/>
    <p:sldId id="273" r:id="rId5"/>
    <p:sldId id="257" r:id="rId6"/>
    <p:sldId id="258" r:id="rId7"/>
    <p:sldId id="259" r:id="rId8"/>
    <p:sldId id="260" r:id="rId9"/>
    <p:sldId id="271" r:id="rId10"/>
    <p:sldId id="261" r:id="rId11"/>
    <p:sldId id="262" r:id="rId12"/>
    <p:sldId id="263" r:id="rId13"/>
    <p:sldId id="264" r:id="rId14"/>
    <p:sldId id="265" r:id="rId15"/>
    <p:sldId id="266" r:id="rId16"/>
    <p:sldId id="269" r:id="rId17"/>
    <p:sldId id="267" r:id="rId18"/>
    <p:sldId id="268" r:id="rId19"/>
    <p:sldId id="272" r:id="rId20"/>
    <p:sldId id="270"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4" autoAdjust="0"/>
    <p:restoredTop sz="94660"/>
  </p:normalViewPr>
  <p:slideViewPr>
    <p:cSldViewPr snapToGrid="0">
      <p:cViewPr varScale="1">
        <p:scale>
          <a:sx n="80" d="100"/>
          <a:sy n="80" d="100"/>
        </p:scale>
        <p:origin x="-84" y="-75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EE03BAD-EBDF-4F88-8604-B64BA7EEBEA2}" type="datetimeFigureOut">
              <a:rPr lang="en-GB" smtClean="0"/>
              <a:t>23/01/2015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6FE589-7B74-454A-87C4-04845B1AA722}" type="slidenum">
              <a:rPr lang="en-GB" smtClean="0"/>
              <a:t>‹#›</a:t>
            </a:fld>
            <a:endParaRPr lang="en-GB"/>
          </a:p>
        </p:txBody>
      </p:sp>
    </p:spTree>
    <p:extLst>
      <p:ext uri="{BB962C8B-B14F-4D97-AF65-F5344CB8AC3E}">
        <p14:creationId xmlns:p14="http://schemas.microsoft.com/office/powerpoint/2010/main" val="41226365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EE03BAD-EBDF-4F88-8604-B64BA7EEBEA2}" type="datetimeFigureOut">
              <a:rPr lang="en-GB" smtClean="0"/>
              <a:t>23/01/2015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6FE589-7B74-454A-87C4-04845B1AA722}" type="slidenum">
              <a:rPr lang="en-GB" smtClean="0"/>
              <a:t>‹#›</a:t>
            </a:fld>
            <a:endParaRPr lang="en-GB"/>
          </a:p>
        </p:txBody>
      </p:sp>
    </p:spTree>
    <p:extLst>
      <p:ext uri="{BB962C8B-B14F-4D97-AF65-F5344CB8AC3E}">
        <p14:creationId xmlns:p14="http://schemas.microsoft.com/office/powerpoint/2010/main" val="17609294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EE03BAD-EBDF-4F88-8604-B64BA7EEBEA2}" type="datetimeFigureOut">
              <a:rPr lang="en-GB" smtClean="0"/>
              <a:t>23/01/2015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6FE589-7B74-454A-87C4-04845B1AA722}" type="slidenum">
              <a:rPr lang="en-GB" smtClean="0"/>
              <a:t>‹#›</a:t>
            </a:fld>
            <a:endParaRPr lang="en-GB"/>
          </a:p>
        </p:txBody>
      </p:sp>
    </p:spTree>
    <p:extLst>
      <p:ext uri="{BB962C8B-B14F-4D97-AF65-F5344CB8AC3E}">
        <p14:creationId xmlns:p14="http://schemas.microsoft.com/office/powerpoint/2010/main" val="95037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328590D9-6113-466C-8FB3-DD8B0942C809}" type="datetimeFigureOut">
              <a:rPr lang="en-GB">
                <a:solidFill>
                  <a:prstClr val="black">
                    <a:tint val="75000"/>
                  </a:prstClr>
                </a:solidFill>
              </a:rPr>
              <a:pPr>
                <a:defRPr/>
              </a:pPr>
              <a:t>23/01/2015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0AB61A9-108C-4BB2-A16E-43F52460FBEA}"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845067125"/>
      </p:ext>
    </p:extLst>
  </p:cSld>
  <p:clrMapOvr>
    <a:masterClrMapping/>
  </p:clrMapOvr>
  <p:transition advClick="0" advTm="10000">
    <p:wip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2AC790B2-16B4-41F3-A5CE-EAC1A6923DB0}" type="datetimeFigureOut">
              <a:rPr lang="en-GB">
                <a:solidFill>
                  <a:prstClr val="black">
                    <a:tint val="75000"/>
                  </a:prstClr>
                </a:solidFill>
              </a:rPr>
              <a:pPr>
                <a:defRPr/>
              </a:pPr>
              <a:t>23/01/2015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5DD2848-9031-4B6E-B58E-6EAC517D80E3}"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538902029"/>
      </p:ext>
    </p:extLst>
  </p:cSld>
  <p:clrMapOvr>
    <a:masterClrMapping/>
  </p:clrMapOvr>
  <p:transition advClick="0" advTm="10000">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4A99B7F-4FF3-4F77-BE61-4BBA7AF875B2}" type="datetimeFigureOut">
              <a:rPr lang="en-GB">
                <a:solidFill>
                  <a:prstClr val="black">
                    <a:tint val="75000"/>
                  </a:prstClr>
                </a:solidFill>
              </a:rPr>
              <a:pPr>
                <a:defRPr/>
              </a:pPr>
              <a:t>23/01/2015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87FBA6B-08F3-4A45-AF57-75EBF7F2C815}"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2090705947"/>
      </p:ext>
    </p:extLst>
  </p:cSld>
  <p:clrMapOvr>
    <a:masterClrMapping/>
  </p:clrMapOvr>
  <p:transition advClick="0" advTm="10000">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E4D43D42-F30E-448D-B90F-7D6328D3C73B}" type="datetimeFigureOut">
              <a:rPr lang="en-GB">
                <a:solidFill>
                  <a:prstClr val="black">
                    <a:tint val="75000"/>
                  </a:prstClr>
                </a:solidFill>
              </a:rPr>
              <a:pPr>
                <a:defRPr/>
              </a:pPr>
              <a:t>23/01/2015</a:t>
            </a:fld>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97B7898-23C8-464A-A91A-1477EA49D378}"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887415768"/>
      </p:ext>
    </p:extLst>
  </p:cSld>
  <p:clrMapOvr>
    <a:masterClrMapping/>
  </p:clrMapOvr>
  <p:transition advClick="0" advTm="10000">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E08BE69-0BE6-40A9-94D4-DE97D8420E37}" type="datetimeFigureOut">
              <a:rPr lang="en-GB">
                <a:solidFill>
                  <a:prstClr val="black">
                    <a:tint val="75000"/>
                  </a:prstClr>
                </a:solidFill>
              </a:rPr>
              <a:pPr>
                <a:defRPr/>
              </a:pPr>
              <a:t>23/01/2015</a:t>
            </a:fld>
            <a:endParaRPr lang="en-GB">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45F36642-FFB4-49E9-BA94-5E8ED955833F}"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948848964"/>
      </p:ext>
    </p:extLst>
  </p:cSld>
  <p:clrMapOvr>
    <a:masterClrMapping/>
  </p:clrMapOvr>
  <p:transition advClick="0" advTm="10000">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5BEE15D4-CED8-438E-81AE-CFD080A7D6CD}" type="datetimeFigureOut">
              <a:rPr lang="en-GB">
                <a:solidFill>
                  <a:prstClr val="black">
                    <a:tint val="75000"/>
                  </a:prstClr>
                </a:solidFill>
              </a:rPr>
              <a:pPr>
                <a:defRPr/>
              </a:pPr>
              <a:t>23/01/2015</a:t>
            </a:fld>
            <a:endParaRPr lang="en-GB">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DBAE19EB-0A23-42C8-9F96-31D8AFDEBFBF}"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290083835"/>
      </p:ext>
    </p:extLst>
  </p:cSld>
  <p:clrMapOvr>
    <a:masterClrMapping/>
  </p:clrMapOvr>
  <p:transition advClick="0" advTm="10000">
    <p:wip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D2FB887-C0E9-4FB4-901A-0D331FA5038C}" type="datetimeFigureOut">
              <a:rPr lang="en-GB">
                <a:solidFill>
                  <a:prstClr val="black">
                    <a:tint val="75000"/>
                  </a:prstClr>
                </a:solidFill>
              </a:rPr>
              <a:pPr>
                <a:defRPr/>
              </a:pPr>
              <a:t>23/01/2015</a:t>
            </a:fld>
            <a:endParaRPr lang="en-GB">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ABF233CA-86AF-42B0-B2DE-E77D85D64D2E}"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166294232"/>
      </p:ext>
    </p:extLst>
  </p:cSld>
  <p:clrMapOvr>
    <a:masterClrMapping/>
  </p:clrMapOvr>
  <p:transition advClick="0" advTm="10000">
    <p:wip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573A7FA-79C9-4B2A-941A-E7255091194A}" type="datetimeFigureOut">
              <a:rPr lang="en-GB">
                <a:solidFill>
                  <a:prstClr val="black">
                    <a:tint val="75000"/>
                  </a:prstClr>
                </a:solidFill>
              </a:rPr>
              <a:pPr>
                <a:defRPr/>
              </a:pPr>
              <a:t>23/01/2015</a:t>
            </a:fld>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50D68D9-977C-4779-B992-7611B6E693FA}"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4122831079"/>
      </p:ext>
    </p:extLst>
  </p:cSld>
  <p:clrMapOvr>
    <a:masterClrMapping/>
  </p:clrMapOvr>
  <p:transition advClick="0" advTm="10000">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EE03BAD-EBDF-4F88-8604-B64BA7EEBEA2}" type="datetimeFigureOut">
              <a:rPr lang="en-GB" smtClean="0"/>
              <a:t>23/01/2015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6FE589-7B74-454A-87C4-04845B1AA722}" type="slidenum">
              <a:rPr lang="en-GB" smtClean="0"/>
              <a:t>‹#›</a:t>
            </a:fld>
            <a:endParaRPr lang="en-GB"/>
          </a:p>
        </p:txBody>
      </p:sp>
    </p:spTree>
    <p:extLst>
      <p:ext uri="{BB962C8B-B14F-4D97-AF65-F5344CB8AC3E}">
        <p14:creationId xmlns:p14="http://schemas.microsoft.com/office/powerpoint/2010/main" val="4536541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E1C476B-AAD2-4E86-9A6F-3951C00D221B}" type="datetimeFigureOut">
              <a:rPr lang="en-GB">
                <a:solidFill>
                  <a:prstClr val="black">
                    <a:tint val="75000"/>
                  </a:prstClr>
                </a:solidFill>
              </a:rPr>
              <a:pPr>
                <a:defRPr/>
              </a:pPr>
              <a:t>23/01/2015</a:t>
            </a:fld>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8E44CF6-0779-4DDE-8A64-F5DA102A1EDC}"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566029536"/>
      </p:ext>
    </p:extLst>
  </p:cSld>
  <p:clrMapOvr>
    <a:masterClrMapping/>
  </p:clrMapOvr>
  <p:transition advClick="0" advTm="10000">
    <p:wip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2CCEEF22-BDB7-4C4B-A8F2-0663FA2DF660}" type="datetimeFigureOut">
              <a:rPr lang="en-GB">
                <a:solidFill>
                  <a:prstClr val="black">
                    <a:tint val="75000"/>
                  </a:prstClr>
                </a:solidFill>
              </a:rPr>
              <a:pPr>
                <a:defRPr/>
              </a:pPr>
              <a:t>23/01/2015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E969386-35C8-4C5E-BEAE-6DE785142F6D}"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183095617"/>
      </p:ext>
    </p:extLst>
  </p:cSld>
  <p:clrMapOvr>
    <a:masterClrMapping/>
  </p:clrMapOvr>
  <p:transition advClick="0" advTm="10000">
    <p:wip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D9AFE85C-8B92-4EBD-A387-21F98D2E6581}" type="datetimeFigureOut">
              <a:rPr lang="en-GB">
                <a:solidFill>
                  <a:prstClr val="black">
                    <a:tint val="75000"/>
                  </a:prstClr>
                </a:solidFill>
              </a:rPr>
              <a:pPr>
                <a:defRPr/>
              </a:pPr>
              <a:t>23/01/2015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170CDF8-2930-48D2-864B-C7E695EDAA28}"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4240131225"/>
      </p:ext>
    </p:extLst>
  </p:cSld>
  <p:clrMapOvr>
    <a:masterClrMapping/>
  </p:clrMapOvr>
  <p:transition advClick="0" advTm="10000">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49"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49"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E03BAD-EBDF-4F88-8604-B64BA7EEBEA2}" type="datetimeFigureOut">
              <a:rPr lang="en-GB" smtClean="0"/>
              <a:t>23/01/2015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6FE589-7B74-454A-87C4-04845B1AA722}" type="slidenum">
              <a:rPr lang="en-GB" smtClean="0"/>
              <a:t>‹#›</a:t>
            </a:fld>
            <a:endParaRPr lang="en-GB"/>
          </a:p>
        </p:txBody>
      </p:sp>
    </p:spTree>
    <p:extLst>
      <p:ext uri="{BB962C8B-B14F-4D97-AF65-F5344CB8AC3E}">
        <p14:creationId xmlns:p14="http://schemas.microsoft.com/office/powerpoint/2010/main" val="1202037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EE03BAD-EBDF-4F88-8604-B64BA7EEBEA2}" type="datetimeFigureOut">
              <a:rPr lang="en-GB" smtClean="0"/>
              <a:t>23/01/2015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6FE589-7B74-454A-87C4-04845B1AA722}" type="slidenum">
              <a:rPr lang="en-GB" smtClean="0"/>
              <a:t>‹#›</a:t>
            </a:fld>
            <a:endParaRPr lang="en-GB"/>
          </a:p>
        </p:txBody>
      </p:sp>
    </p:spTree>
    <p:extLst>
      <p:ext uri="{BB962C8B-B14F-4D97-AF65-F5344CB8AC3E}">
        <p14:creationId xmlns:p14="http://schemas.microsoft.com/office/powerpoint/2010/main" val="778966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6"/>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EE03BAD-EBDF-4F88-8604-B64BA7EEBEA2}" type="datetimeFigureOut">
              <a:rPr lang="en-GB" smtClean="0"/>
              <a:t>23/01/2015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F6FE589-7B74-454A-87C4-04845B1AA722}" type="slidenum">
              <a:rPr lang="en-GB" smtClean="0"/>
              <a:t>‹#›</a:t>
            </a:fld>
            <a:endParaRPr lang="en-GB"/>
          </a:p>
        </p:txBody>
      </p:sp>
    </p:spTree>
    <p:extLst>
      <p:ext uri="{BB962C8B-B14F-4D97-AF65-F5344CB8AC3E}">
        <p14:creationId xmlns:p14="http://schemas.microsoft.com/office/powerpoint/2010/main" val="3474951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EE03BAD-EBDF-4F88-8604-B64BA7EEBEA2}" type="datetimeFigureOut">
              <a:rPr lang="en-GB" smtClean="0"/>
              <a:t>23/01/2015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F6FE589-7B74-454A-87C4-04845B1AA722}" type="slidenum">
              <a:rPr lang="en-GB" smtClean="0"/>
              <a:t>‹#›</a:t>
            </a:fld>
            <a:endParaRPr lang="en-GB"/>
          </a:p>
        </p:txBody>
      </p:sp>
    </p:spTree>
    <p:extLst>
      <p:ext uri="{BB962C8B-B14F-4D97-AF65-F5344CB8AC3E}">
        <p14:creationId xmlns:p14="http://schemas.microsoft.com/office/powerpoint/2010/main" val="2893991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E03BAD-EBDF-4F88-8604-B64BA7EEBEA2}" type="datetimeFigureOut">
              <a:rPr lang="en-GB" smtClean="0"/>
              <a:t>23/01/2015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F6FE589-7B74-454A-87C4-04845B1AA722}" type="slidenum">
              <a:rPr lang="en-GB" smtClean="0"/>
              <a:t>‹#›</a:t>
            </a:fld>
            <a:endParaRPr lang="en-GB"/>
          </a:p>
        </p:txBody>
      </p:sp>
    </p:spTree>
    <p:extLst>
      <p:ext uri="{BB962C8B-B14F-4D97-AF65-F5344CB8AC3E}">
        <p14:creationId xmlns:p14="http://schemas.microsoft.com/office/powerpoint/2010/main" val="36034694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E03BAD-EBDF-4F88-8604-B64BA7EEBEA2}" type="datetimeFigureOut">
              <a:rPr lang="en-GB" smtClean="0"/>
              <a:t>23/01/2015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6FE589-7B74-454A-87C4-04845B1AA722}" type="slidenum">
              <a:rPr lang="en-GB" smtClean="0"/>
              <a:t>‹#›</a:t>
            </a:fld>
            <a:endParaRPr lang="en-GB"/>
          </a:p>
        </p:txBody>
      </p:sp>
    </p:spTree>
    <p:extLst>
      <p:ext uri="{BB962C8B-B14F-4D97-AF65-F5344CB8AC3E}">
        <p14:creationId xmlns:p14="http://schemas.microsoft.com/office/powerpoint/2010/main" val="4165779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E03BAD-EBDF-4F88-8604-B64BA7EEBEA2}" type="datetimeFigureOut">
              <a:rPr lang="en-GB" smtClean="0"/>
              <a:t>23/01/2015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6FE589-7B74-454A-87C4-04845B1AA722}" type="slidenum">
              <a:rPr lang="en-GB" smtClean="0"/>
              <a:t>‹#›</a:t>
            </a:fld>
            <a:endParaRPr lang="en-GB"/>
          </a:p>
        </p:txBody>
      </p:sp>
    </p:spTree>
    <p:extLst>
      <p:ext uri="{BB962C8B-B14F-4D97-AF65-F5344CB8AC3E}">
        <p14:creationId xmlns:p14="http://schemas.microsoft.com/office/powerpoint/2010/main" val="337358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E03BAD-EBDF-4F88-8604-B64BA7EEBEA2}" type="datetimeFigureOut">
              <a:rPr lang="en-GB" smtClean="0"/>
              <a:t>23/01/2015</a:t>
            </a:fld>
            <a:endParaRPr lang="en-GB"/>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6FE589-7B74-454A-87C4-04845B1AA722}" type="slidenum">
              <a:rPr lang="en-GB" smtClean="0"/>
              <a:t>‹#›</a:t>
            </a:fld>
            <a:endParaRPr lang="en-GB"/>
          </a:p>
        </p:txBody>
      </p:sp>
    </p:spTree>
    <p:extLst>
      <p:ext uri="{BB962C8B-B14F-4D97-AF65-F5344CB8AC3E}">
        <p14:creationId xmlns:p14="http://schemas.microsoft.com/office/powerpoint/2010/main" val="1140822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8900000" scaled="0"/>
          <a:tileRect/>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BF697BF5-1F6A-49D2-855D-F602BFA6DE20}" type="datetimeFigureOut">
              <a:rPr lang="en-GB">
                <a:solidFill>
                  <a:prstClr val="black">
                    <a:tint val="75000"/>
                  </a:prstClr>
                </a:solidFill>
              </a:rPr>
              <a:pPr>
                <a:defRPr/>
              </a:pPr>
              <a:t>23/01/2015</a:t>
            </a:fld>
            <a:endParaRPr lang="en-GB">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1485A302-8B23-45B9-AAFD-292DD0E114F6}"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20306618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advClick="0" advTm="10000">
    <p:wipe/>
  </p:transition>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ctrTitle"/>
          </p:nvPr>
        </p:nvSpPr>
        <p:spPr>
          <a:xfrm>
            <a:off x="1879904" y="1796854"/>
            <a:ext cx="7485397" cy="863600"/>
          </a:xfrm>
        </p:spPr>
        <p:txBody>
          <a:bodyPr/>
          <a:lstStyle/>
          <a:p>
            <a:r>
              <a:rPr lang="en-GB" sz="4600" b="1" dirty="0">
                <a:solidFill>
                  <a:srgbClr val="002060"/>
                </a:solidFill>
              </a:rPr>
              <a:t>The role of the state</a:t>
            </a:r>
          </a:p>
        </p:txBody>
      </p:sp>
      <p:sp>
        <p:nvSpPr>
          <p:cNvPr id="15363" name="Rectangle 2"/>
          <p:cNvSpPr>
            <a:spLocks noChangeArrowheads="1"/>
          </p:cNvSpPr>
          <p:nvPr/>
        </p:nvSpPr>
        <p:spPr bwMode="auto">
          <a:xfrm>
            <a:off x="1697290" y="1273634"/>
            <a:ext cx="8222996" cy="523220"/>
          </a:xfrm>
          <a:prstGeom prst="rect">
            <a:avLst/>
          </a:prstGeom>
          <a:noFill/>
          <a:ln w="9525">
            <a:noFill/>
            <a:miter lim="800000"/>
            <a:headEnd/>
            <a:tailEnd/>
          </a:ln>
        </p:spPr>
        <p:txBody>
          <a:bodyPr wrap="square">
            <a:spAutoFit/>
          </a:bodyPr>
          <a:lstStyle/>
          <a:p>
            <a:pPr algn="ctr" fontAlgn="base">
              <a:spcBef>
                <a:spcPct val="0"/>
              </a:spcBef>
              <a:spcAft>
                <a:spcPct val="0"/>
              </a:spcAft>
            </a:pPr>
            <a:r>
              <a:rPr lang="en-GB" sz="2800" b="1" dirty="0">
                <a:solidFill>
                  <a:srgbClr val="000000"/>
                </a:solidFill>
                <a:cs typeface="Arial" charset="0"/>
              </a:rPr>
              <a:t>LSE400: Thinking like a social scientist</a:t>
            </a:r>
          </a:p>
        </p:txBody>
      </p:sp>
      <p:pic>
        <p:nvPicPr>
          <p:cNvPr id="10" name="Picture 2" descr="H:\LSE400\LSE400-238px.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948" y="230653"/>
            <a:ext cx="2346685" cy="687736"/>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1007435" y="2948627"/>
            <a:ext cx="5092000" cy="1169551"/>
          </a:xfrm>
          <a:prstGeom prst="rect">
            <a:avLst/>
          </a:prstGeom>
        </p:spPr>
        <p:txBody>
          <a:bodyPr wrap="square">
            <a:spAutoFit/>
          </a:bodyPr>
          <a:lstStyle/>
          <a:p>
            <a:pPr fontAlgn="base">
              <a:spcBef>
                <a:spcPct val="0"/>
              </a:spcBef>
              <a:spcAft>
                <a:spcPct val="0"/>
              </a:spcAft>
            </a:pPr>
            <a:r>
              <a:rPr lang="en-GB" sz="2600" b="1" dirty="0">
                <a:solidFill>
                  <a:srgbClr val="FF0000"/>
                </a:solidFill>
                <a:cs typeface="Arial" charset="0"/>
              </a:rPr>
              <a:t>Professor Tim </a:t>
            </a:r>
            <a:r>
              <a:rPr lang="en-GB" sz="2600" b="1" dirty="0" err="1">
                <a:solidFill>
                  <a:srgbClr val="FF0000"/>
                </a:solidFill>
                <a:cs typeface="Arial" charset="0"/>
              </a:rPr>
              <a:t>Besley</a:t>
            </a:r>
            <a:r>
              <a:rPr lang="en-GB" sz="2600" b="1" dirty="0">
                <a:solidFill>
                  <a:srgbClr val="FF0000"/>
                </a:solidFill>
                <a:cs typeface="Arial" charset="0"/>
              </a:rPr>
              <a:t> (Economics) </a:t>
            </a:r>
          </a:p>
          <a:p>
            <a:pPr fontAlgn="base">
              <a:spcBef>
                <a:spcPct val="0"/>
              </a:spcBef>
              <a:spcAft>
                <a:spcPct val="0"/>
              </a:spcAft>
            </a:pPr>
            <a:endParaRPr lang="en-GB" sz="200" b="1" dirty="0">
              <a:solidFill>
                <a:srgbClr val="FF0000"/>
              </a:solidFill>
              <a:cs typeface="Arial" charset="0"/>
            </a:endParaRPr>
          </a:p>
          <a:p>
            <a:pPr fontAlgn="base">
              <a:spcBef>
                <a:spcPct val="0"/>
              </a:spcBef>
              <a:spcAft>
                <a:spcPct val="0"/>
              </a:spcAft>
            </a:pPr>
            <a:endParaRPr lang="en-GB" altLang="zh-CN" sz="200" b="1" dirty="0">
              <a:solidFill>
                <a:srgbClr val="FF0000"/>
              </a:solidFill>
              <a:cs typeface="Arial" charset="0"/>
            </a:endParaRPr>
          </a:p>
          <a:p>
            <a:pPr fontAlgn="base">
              <a:spcBef>
                <a:spcPct val="0"/>
              </a:spcBef>
              <a:spcAft>
                <a:spcPct val="0"/>
              </a:spcAft>
            </a:pPr>
            <a:r>
              <a:rPr lang="en-GB" altLang="zh-CN" sz="2000" i="1" dirty="0">
                <a:solidFill>
                  <a:prstClr val="black"/>
                </a:solidFill>
                <a:cs typeface="Arial" charset="0"/>
              </a:rPr>
              <a:t>School Professor of Economics and Political Science</a:t>
            </a:r>
            <a:endParaRPr lang="en-GB" sz="2000" dirty="0">
              <a:solidFill>
                <a:prstClr val="black"/>
              </a:solidFill>
              <a:cs typeface="Arial" charset="0"/>
            </a:endParaRPr>
          </a:p>
        </p:txBody>
      </p:sp>
      <p:sp>
        <p:nvSpPr>
          <p:cNvPr id="12" name="Rectangle 11"/>
          <p:cNvSpPr/>
          <p:nvPr/>
        </p:nvSpPr>
        <p:spPr>
          <a:xfrm>
            <a:off x="7248130" y="2918662"/>
            <a:ext cx="2980303" cy="861774"/>
          </a:xfrm>
          <a:prstGeom prst="rect">
            <a:avLst/>
          </a:prstGeom>
        </p:spPr>
        <p:txBody>
          <a:bodyPr wrap="none">
            <a:spAutoFit/>
          </a:bodyPr>
          <a:lstStyle/>
          <a:p>
            <a:pPr fontAlgn="base">
              <a:spcBef>
                <a:spcPct val="0"/>
              </a:spcBef>
              <a:spcAft>
                <a:spcPct val="0"/>
              </a:spcAft>
            </a:pPr>
            <a:r>
              <a:rPr lang="en-US" sz="2600" b="1" dirty="0">
                <a:solidFill>
                  <a:srgbClr val="FF0000"/>
                </a:solidFill>
                <a:cs typeface="Arial" charset="0"/>
              </a:rPr>
              <a:t>Professor Paul Kelly </a:t>
            </a:r>
            <a:endParaRPr lang="en-GB" sz="2600" b="1" dirty="0">
              <a:solidFill>
                <a:srgbClr val="FF0000"/>
              </a:solidFill>
              <a:cs typeface="Arial" charset="0"/>
            </a:endParaRPr>
          </a:p>
          <a:p>
            <a:pPr fontAlgn="base">
              <a:spcBef>
                <a:spcPct val="0"/>
              </a:spcBef>
              <a:spcAft>
                <a:spcPct val="0"/>
              </a:spcAft>
            </a:pPr>
            <a:endParaRPr lang="en-GB" sz="200" b="1" dirty="0">
              <a:solidFill>
                <a:srgbClr val="FF0000"/>
              </a:solidFill>
              <a:cs typeface="Arial" charset="0"/>
            </a:endParaRPr>
          </a:p>
          <a:p>
            <a:pPr fontAlgn="base">
              <a:spcBef>
                <a:spcPct val="0"/>
              </a:spcBef>
              <a:spcAft>
                <a:spcPct val="0"/>
              </a:spcAft>
            </a:pPr>
            <a:endParaRPr lang="en-GB" sz="200" b="1" dirty="0">
              <a:solidFill>
                <a:srgbClr val="FF0000"/>
              </a:solidFill>
              <a:cs typeface="Arial" charset="0"/>
            </a:endParaRPr>
          </a:p>
          <a:p>
            <a:pPr fontAlgn="base">
              <a:spcBef>
                <a:spcPct val="0"/>
              </a:spcBef>
              <a:spcAft>
                <a:spcPct val="0"/>
              </a:spcAft>
            </a:pPr>
            <a:r>
              <a:rPr lang="en-GB" sz="2000" i="1" dirty="0">
                <a:solidFill>
                  <a:prstClr val="black"/>
                </a:solidFill>
                <a:cs typeface="Arial" charset="0"/>
              </a:rPr>
              <a:t>Chair, LSE</a:t>
            </a:r>
          </a:p>
        </p:txBody>
      </p:sp>
    </p:spTree>
    <p:extLst>
      <p:ext uri="{BB962C8B-B14F-4D97-AF65-F5344CB8AC3E}">
        <p14:creationId xmlns:p14="http://schemas.microsoft.com/office/powerpoint/2010/main" val="2427768773"/>
      </p:ext>
    </p:extLst>
  </p:cSld>
  <p:clrMapOvr>
    <a:masterClrMapping/>
  </p:clrMapOvr>
  <p:transition advClick="0" advTm="10000">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The Idea of State Capacity</a:t>
            </a:r>
            <a:endParaRPr lang="en-GB" dirty="0"/>
          </a:p>
        </p:txBody>
      </p:sp>
      <p:sp>
        <p:nvSpPr>
          <p:cNvPr id="3" name="Content Placeholder 2"/>
          <p:cNvSpPr>
            <a:spLocks noGrp="1"/>
          </p:cNvSpPr>
          <p:nvPr>
            <p:ph idx="1"/>
          </p:nvPr>
        </p:nvSpPr>
        <p:spPr/>
        <p:txBody>
          <a:bodyPr/>
          <a:lstStyle/>
          <a:p>
            <a:r>
              <a:rPr lang="en-GB" dirty="0" smtClean="0"/>
              <a:t>Three dimensions</a:t>
            </a:r>
          </a:p>
          <a:p>
            <a:pPr marL="514350" indent="-514350">
              <a:buFont typeface="+mj-lt"/>
              <a:buAutoNum type="arabicPeriod"/>
            </a:pPr>
            <a:r>
              <a:rPr lang="en-GB" dirty="0" smtClean="0"/>
              <a:t>Legal capacity</a:t>
            </a:r>
          </a:p>
          <a:p>
            <a:pPr marL="514350" indent="-514350">
              <a:buFont typeface="+mj-lt"/>
              <a:buAutoNum type="arabicPeriod"/>
            </a:pPr>
            <a:r>
              <a:rPr lang="en-GB" dirty="0" smtClean="0"/>
              <a:t>Fiscal capacity</a:t>
            </a:r>
          </a:p>
          <a:p>
            <a:pPr marL="514350" indent="-514350">
              <a:buFont typeface="+mj-lt"/>
              <a:buAutoNum type="arabicPeriod"/>
            </a:pPr>
            <a:r>
              <a:rPr lang="en-GB" dirty="0" smtClean="0"/>
              <a:t>Collective capacity</a:t>
            </a:r>
          </a:p>
          <a:p>
            <a:r>
              <a:rPr lang="en-GB" dirty="0" smtClean="0"/>
              <a:t>Such capacities vary greatly across economies and over time </a:t>
            </a:r>
          </a:p>
          <a:p>
            <a:r>
              <a:rPr lang="en-GB" dirty="0" smtClean="0"/>
              <a:t>The twentieth century saw a transformation in state capacities</a:t>
            </a:r>
            <a:endParaRPr lang="en-GB" dirty="0"/>
          </a:p>
        </p:txBody>
      </p:sp>
    </p:spTree>
    <p:extLst>
      <p:ext uri="{BB962C8B-B14F-4D97-AF65-F5344CB8AC3E}">
        <p14:creationId xmlns:p14="http://schemas.microsoft.com/office/powerpoint/2010/main" val="7719564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Where do state capacities come from?</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Economic determinants</a:t>
            </a:r>
          </a:p>
          <a:p>
            <a:pPr lvl="1"/>
            <a:r>
              <a:rPr lang="en-GB" dirty="0" smtClean="0"/>
              <a:t>Common factors that drive growth and prosperity</a:t>
            </a:r>
          </a:p>
          <a:p>
            <a:pPr lvl="2"/>
            <a:r>
              <a:rPr lang="en-GB" dirty="0" smtClean="0"/>
              <a:t>Human capital</a:t>
            </a:r>
          </a:p>
          <a:p>
            <a:pPr lvl="2"/>
            <a:r>
              <a:rPr lang="en-GB" dirty="0" smtClean="0"/>
              <a:t>Inequality</a:t>
            </a:r>
          </a:p>
          <a:p>
            <a:pPr lvl="2"/>
            <a:r>
              <a:rPr lang="en-GB" dirty="0" smtClean="0"/>
              <a:t>Fractionalization</a:t>
            </a:r>
          </a:p>
          <a:p>
            <a:r>
              <a:rPr lang="en-GB" dirty="0" smtClean="0"/>
              <a:t>Political determinants</a:t>
            </a:r>
          </a:p>
          <a:p>
            <a:pPr lvl="1"/>
            <a:r>
              <a:rPr lang="en-GB" dirty="0" smtClean="0"/>
              <a:t>Institutions which affect</a:t>
            </a:r>
          </a:p>
          <a:p>
            <a:pPr lvl="2"/>
            <a:r>
              <a:rPr lang="en-GB" dirty="0" smtClean="0"/>
              <a:t>Use of power</a:t>
            </a:r>
          </a:p>
          <a:p>
            <a:pPr lvl="3"/>
            <a:r>
              <a:rPr lang="en-GB" dirty="0" smtClean="0"/>
              <a:t>cohesiveness</a:t>
            </a:r>
          </a:p>
          <a:p>
            <a:pPr lvl="2"/>
            <a:r>
              <a:rPr lang="en-GB" dirty="0" smtClean="0"/>
              <a:t>Acquisition of power</a:t>
            </a:r>
          </a:p>
          <a:p>
            <a:pPr lvl="3"/>
            <a:r>
              <a:rPr lang="en-GB" dirty="0" smtClean="0"/>
              <a:t>Stability</a:t>
            </a:r>
          </a:p>
          <a:p>
            <a:r>
              <a:rPr lang="en-GB" dirty="0" smtClean="0"/>
              <a:t>Cultural determinants</a:t>
            </a:r>
          </a:p>
          <a:p>
            <a:pPr lvl="1"/>
            <a:r>
              <a:rPr lang="en-GB" dirty="0" smtClean="0"/>
              <a:t>Norms of cooperation</a:t>
            </a:r>
            <a:endParaRPr lang="en-GB" dirty="0"/>
          </a:p>
        </p:txBody>
      </p:sp>
    </p:spTree>
    <p:extLst>
      <p:ext uri="{BB962C8B-B14F-4D97-AF65-F5344CB8AC3E}">
        <p14:creationId xmlns:p14="http://schemas.microsoft.com/office/powerpoint/2010/main" val="32421047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Where do state capacities come from?</a:t>
            </a:r>
            <a:endParaRPr lang="en-GB"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280430" y="1825625"/>
            <a:ext cx="5631143" cy="4351338"/>
          </a:xfrm>
        </p:spPr>
      </p:pic>
    </p:spTree>
    <p:extLst>
      <p:ext uri="{BB962C8B-B14F-4D97-AF65-F5344CB8AC3E}">
        <p14:creationId xmlns:p14="http://schemas.microsoft.com/office/powerpoint/2010/main" val="8710187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Crude Quantification</a:t>
            </a:r>
            <a:endParaRPr lang="en-GB"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65143" y="2341799"/>
            <a:ext cx="6861715" cy="3346286"/>
          </a:xfrm>
        </p:spPr>
      </p:pic>
    </p:spTree>
    <p:extLst>
      <p:ext uri="{BB962C8B-B14F-4D97-AF65-F5344CB8AC3E}">
        <p14:creationId xmlns:p14="http://schemas.microsoft.com/office/powerpoint/2010/main" val="2480241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Fiscal Capacity in the 21</a:t>
            </a:r>
            <a:r>
              <a:rPr lang="en-GB" baseline="30000" dirty="0" smtClean="0"/>
              <a:t>st</a:t>
            </a:r>
            <a:r>
              <a:rPr lang="en-GB" dirty="0" smtClean="0"/>
              <a:t> Century</a:t>
            </a:r>
            <a:endParaRPr lang="en-GB"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24300" y="2420144"/>
            <a:ext cx="4343400" cy="3162300"/>
          </a:xfrm>
        </p:spPr>
      </p:pic>
    </p:spTree>
    <p:extLst>
      <p:ext uri="{BB962C8B-B14F-4D97-AF65-F5344CB8AC3E}">
        <p14:creationId xmlns:p14="http://schemas.microsoft.com/office/powerpoint/2010/main" val="29147964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Inequality and State Capacity</a:t>
            </a:r>
            <a:endParaRPr lang="en-GB"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43351" y="2434431"/>
            <a:ext cx="4305300" cy="3133725"/>
          </a:xfrm>
        </p:spPr>
      </p:pic>
    </p:spTree>
    <p:extLst>
      <p:ext uri="{BB962C8B-B14F-4D97-AF65-F5344CB8AC3E}">
        <p14:creationId xmlns:p14="http://schemas.microsoft.com/office/powerpoint/2010/main" val="21949553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Why useful?</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Begins by asking about the role of the state based on what states actually do and how they do it</a:t>
            </a:r>
          </a:p>
          <a:p>
            <a:pPr lvl="1"/>
            <a:r>
              <a:rPr lang="en-GB" dirty="0" smtClean="0"/>
              <a:t>(positive economics)</a:t>
            </a:r>
          </a:p>
          <a:p>
            <a:r>
              <a:rPr lang="en-GB" dirty="0" smtClean="0"/>
              <a:t>Uses this to think about what states ought to do but respectful of the need to have effective state action</a:t>
            </a:r>
          </a:p>
          <a:p>
            <a:pPr lvl="1"/>
            <a:r>
              <a:rPr lang="en-GB" dirty="0" smtClean="0"/>
              <a:t>(normative economics)</a:t>
            </a:r>
          </a:p>
          <a:p>
            <a:r>
              <a:rPr lang="en-GB" dirty="0" smtClean="0"/>
              <a:t>Blending insights from history and wider disciplines</a:t>
            </a:r>
          </a:p>
          <a:p>
            <a:pPr lvl="1"/>
            <a:r>
              <a:rPr lang="en-GB" dirty="0" smtClean="0"/>
              <a:t>"when we pass ... to problems of taxation, or problems that concern the relations of the State with trade and industry, or to the general discussion of communistic and socialistic schemes -- it is far from being the case that economic considerations hold the field exclusively.  Account must be taken of the ethical, social, and political considerations, that lie outside the sphere of political economy regarded as a science." (John Neville Keynes [1891, page 55], </a:t>
            </a:r>
            <a:r>
              <a:rPr lang="en-GB" i="1" dirty="0" smtClean="0"/>
              <a:t>The Scope and Method of Political Economy</a:t>
            </a:r>
            <a:r>
              <a:rPr lang="en-GB" dirty="0" smtClean="0"/>
              <a:t>)</a:t>
            </a:r>
          </a:p>
        </p:txBody>
      </p:sp>
    </p:spTree>
    <p:extLst>
      <p:ext uri="{BB962C8B-B14F-4D97-AF65-F5344CB8AC3E}">
        <p14:creationId xmlns:p14="http://schemas.microsoft.com/office/powerpoint/2010/main" val="12541280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Reflections on Policy Debates about State Intervention</a:t>
            </a:r>
            <a:endParaRPr lang="en-GB" dirty="0"/>
          </a:p>
        </p:txBody>
      </p:sp>
      <p:sp>
        <p:nvSpPr>
          <p:cNvPr id="3" name="Content Placeholder 2"/>
          <p:cNvSpPr>
            <a:spLocks noGrp="1"/>
          </p:cNvSpPr>
          <p:nvPr>
            <p:ph idx="1"/>
          </p:nvPr>
        </p:nvSpPr>
        <p:spPr/>
        <p:txBody>
          <a:bodyPr>
            <a:normAutofit fontScale="92500"/>
          </a:bodyPr>
          <a:lstStyle/>
          <a:p>
            <a:r>
              <a:rPr lang="en-GB" dirty="0" smtClean="0"/>
              <a:t>Enhancing state capacity lies behind many policy debates about state intervention:</a:t>
            </a:r>
          </a:p>
          <a:p>
            <a:pPr lvl="1"/>
            <a:r>
              <a:rPr lang="en-GB" dirty="0" smtClean="0"/>
              <a:t>Affects thinking about foreign aid</a:t>
            </a:r>
          </a:p>
          <a:p>
            <a:pPr lvl="2"/>
            <a:r>
              <a:rPr lang="en-GB" dirty="0" smtClean="0"/>
              <a:t>Does it enhance or compromise building state capacity?</a:t>
            </a:r>
          </a:p>
          <a:p>
            <a:pPr lvl="1"/>
            <a:r>
              <a:rPr lang="en-GB" dirty="0" smtClean="0"/>
              <a:t>Thinking about supra-national action</a:t>
            </a:r>
          </a:p>
          <a:p>
            <a:pPr lvl="2"/>
            <a:r>
              <a:rPr lang="en-GB" dirty="0" smtClean="0"/>
              <a:t>Fiscal and collective capacity beyond the nation state</a:t>
            </a:r>
          </a:p>
          <a:p>
            <a:pPr lvl="1"/>
            <a:r>
              <a:rPr lang="en-GB" dirty="0" smtClean="0"/>
              <a:t>International pressure to to enhance state effectiveness (TI, EITI, Benchmarking)</a:t>
            </a:r>
          </a:p>
          <a:p>
            <a:pPr lvl="2"/>
            <a:r>
              <a:rPr lang="en-GB" dirty="0" smtClean="0"/>
              <a:t>Do they lead to more state capacity?</a:t>
            </a:r>
          </a:p>
          <a:p>
            <a:pPr lvl="1"/>
            <a:r>
              <a:rPr lang="en-GB" dirty="0" smtClean="0"/>
              <a:t>Decentralized versus centralized states</a:t>
            </a:r>
          </a:p>
          <a:p>
            <a:pPr lvl="2"/>
            <a:r>
              <a:rPr lang="en-GB" dirty="0" smtClean="0"/>
              <a:t>Debates about devolution in the UK are about the locus of state capacity</a:t>
            </a:r>
          </a:p>
          <a:p>
            <a:pPr lvl="1"/>
            <a:r>
              <a:rPr lang="en-GB" dirty="0" smtClean="0"/>
              <a:t>Link to state building and political violence</a:t>
            </a:r>
          </a:p>
          <a:p>
            <a:pPr lvl="2"/>
            <a:r>
              <a:rPr lang="en-GB" dirty="0" smtClean="0"/>
              <a:t>How states establish and maintain law and order can influence state capacity building.</a:t>
            </a:r>
            <a:endParaRPr lang="en-GB" dirty="0"/>
          </a:p>
        </p:txBody>
      </p:sp>
    </p:spTree>
    <p:extLst>
      <p:ext uri="{BB962C8B-B14F-4D97-AF65-F5344CB8AC3E}">
        <p14:creationId xmlns:p14="http://schemas.microsoft.com/office/powerpoint/2010/main" val="34266053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Is politics a nuisance?</a:t>
            </a:r>
            <a:endParaRPr lang="en-GB" dirty="0"/>
          </a:p>
        </p:txBody>
      </p:sp>
      <p:sp>
        <p:nvSpPr>
          <p:cNvPr id="3" name="Content Placeholder 2"/>
          <p:cNvSpPr>
            <a:spLocks noGrp="1"/>
          </p:cNvSpPr>
          <p:nvPr>
            <p:ph idx="1"/>
          </p:nvPr>
        </p:nvSpPr>
        <p:spPr/>
        <p:txBody>
          <a:bodyPr/>
          <a:lstStyle/>
          <a:p>
            <a:r>
              <a:rPr lang="en-GB" dirty="0" smtClean="0"/>
              <a:t>Largely ignored in most policy economics</a:t>
            </a:r>
          </a:p>
          <a:p>
            <a:pPr lvl="1"/>
            <a:r>
              <a:rPr lang="en-GB" dirty="0" smtClean="0"/>
              <a:t>Exception was the public choice tradition (highly normative)</a:t>
            </a:r>
          </a:p>
          <a:p>
            <a:r>
              <a:rPr lang="en-GB" dirty="0" smtClean="0"/>
              <a:t>Second best theory of politics</a:t>
            </a:r>
          </a:p>
          <a:p>
            <a:pPr lvl="1"/>
            <a:r>
              <a:rPr lang="en-GB" dirty="0" smtClean="0"/>
              <a:t>Politics should be studied so that we can navigate around it</a:t>
            </a:r>
          </a:p>
          <a:p>
            <a:r>
              <a:rPr lang="en-GB" dirty="0" smtClean="0"/>
              <a:t>First best theory of politics</a:t>
            </a:r>
          </a:p>
          <a:p>
            <a:pPr lvl="1"/>
            <a:r>
              <a:rPr lang="en-GB" dirty="0" smtClean="0"/>
              <a:t>Politics is why things happen (for better or worse)</a:t>
            </a:r>
          </a:p>
          <a:p>
            <a:pPr lvl="1"/>
            <a:r>
              <a:rPr lang="en-GB" dirty="0" smtClean="0"/>
              <a:t>Study politics and incorporate it into policy analysis to understand how make things work better</a:t>
            </a:r>
          </a:p>
          <a:p>
            <a:pPr lvl="2"/>
            <a:r>
              <a:rPr lang="en-GB" dirty="0" smtClean="0"/>
              <a:t>Leads to a natural focus on institutions and structures that influence policy choice  and policy implementation</a:t>
            </a:r>
          </a:p>
          <a:p>
            <a:pPr lvl="2"/>
            <a:r>
              <a:rPr lang="en-GB" dirty="0" smtClean="0"/>
              <a:t>Expands the scope of economics even further!</a:t>
            </a:r>
            <a:endParaRPr lang="en-GB" dirty="0"/>
          </a:p>
        </p:txBody>
      </p:sp>
    </p:spTree>
    <p:extLst>
      <p:ext uri="{BB962C8B-B14F-4D97-AF65-F5344CB8AC3E}">
        <p14:creationId xmlns:p14="http://schemas.microsoft.com/office/powerpoint/2010/main" val="30151701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Thank You</a:t>
            </a:r>
            <a:endParaRPr lang="en-GB" dirty="0"/>
          </a:p>
        </p:txBody>
      </p:sp>
      <p:sp>
        <p:nvSpPr>
          <p:cNvPr id="5" name="Subtitle 4"/>
          <p:cNvSpPr>
            <a:spLocks noGrp="1"/>
          </p:cNvSpPr>
          <p:nvPr>
            <p:ph type="subTitle" idx="1"/>
          </p:nvPr>
        </p:nvSpPr>
        <p:spPr/>
        <p:txBody>
          <a:bodyPr/>
          <a:lstStyle/>
          <a:p>
            <a:endParaRPr lang="en-GB" dirty="0"/>
          </a:p>
        </p:txBody>
      </p:sp>
      <p:pic>
        <p:nvPicPr>
          <p:cNvPr id="6" name="Picture 5" descr="lse_complete.gif"/>
          <p:cNvPicPr>
            <a:picLocks noChangeAspect="1"/>
          </p:cNvPicPr>
          <p:nvPr/>
        </p:nvPicPr>
        <p:blipFill>
          <a:blip r:embed="rId2" cstate="print"/>
          <a:stretch>
            <a:fillRect/>
          </a:stretch>
        </p:blipFill>
        <p:spPr>
          <a:xfrm>
            <a:off x="5807975" y="3682776"/>
            <a:ext cx="714375" cy="952500"/>
          </a:xfrm>
          <a:prstGeom prst="rect">
            <a:avLst/>
          </a:prstGeom>
        </p:spPr>
      </p:pic>
    </p:spTree>
    <p:extLst>
      <p:ext uri="{BB962C8B-B14F-4D97-AF65-F5344CB8AC3E}">
        <p14:creationId xmlns:p14="http://schemas.microsoft.com/office/powerpoint/2010/main" val="20228159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The Role of the State</a:t>
            </a:r>
            <a:endParaRPr lang="en-GB" dirty="0"/>
          </a:p>
        </p:txBody>
      </p:sp>
      <p:sp>
        <p:nvSpPr>
          <p:cNvPr id="3" name="Subtitle 2"/>
          <p:cNvSpPr>
            <a:spLocks noGrp="1"/>
          </p:cNvSpPr>
          <p:nvPr>
            <p:ph type="subTitle" idx="1"/>
          </p:nvPr>
        </p:nvSpPr>
        <p:spPr/>
        <p:txBody>
          <a:bodyPr/>
          <a:lstStyle/>
          <a:p>
            <a:r>
              <a:rPr lang="en-GB" dirty="0" smtClean="0"/>
              <a:t>Tim Besley</a:t>
            </a:r>
          </a:p>
          <a:p>
            <a:r>
              <a:rPr lang="en-GB" dirty="0" smtClean="0"/>
              <a:t>Economics Department </a:t>
            </a:r>
          </a:p>
          <a:p>
            <a:r>
              <a:rPr lang="en-GB" dirty="0" smtClean="0"/>
              <a:t>LSE 400</a:t>
            </a:r>
          </a:p>
          <a:p>
            <a:endParaRPr lang="en-GB" dirty="0"/>
          </a:p>
        </p:txBody>
      </p:sp>
      <p:pic>
        <p:nvPicPr>
          <p:cNvPr id="4" name="Picture 3" descr="lse_complete.gif"/>
          <p:cNvPicPr>
            <a:picLocks noChangeAspect="1"/>
          </p:cNvPicPr>
          <p:nvPr/>
        </p:nvPicPr>
        <p:blipFill>
          <a:blip r:embed="rId2" cstate="print"/>
          <a:stretch>
            <a:fillRect/>
          </a:stretch>
        </p:blipFill>
        <p:spPr>
          <a:xfrm>
            <a:off x="5738814" y="5081671"/>
            <a:ext cx="714375" cy="952500"/>
          </a:xfrm>
          <a:prstGeom prst="rect">
            <a:avLst/>
          </a:prstGeom>
        </p:spPr>
      </p:pic>
    </p:spTree>
    <p:extLst>
      <p:ext uri="{BB962C8B-B14F-4D97-AF65-F5344CB8AC3E}">
        <p14:creationId xmlns:p14="http://schemas.microsoft.com/office/powerpoint/2010/main" val="9924309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ctrTitle"/>
          </p:nvPr>
        </p:nvSpPr>
        <p:spPr>
          <a:xfrm>
            <a:off x="1879904" y="1796854"/>
            <a:ext cx="7485397" cy="863600"/>
          </a:xfrm>
        </p:spPr>
        <p:txBody>
          <a:bodyPr/>
          <a:lstStyle/>
          <a:p>
            <a:r>
              <a:rPr lang="en-GB" sz="4600" b="1" dirty="0">
                <a:solidFill>
                  <a:srgbClr val="002060"/>
                </a:solidFill>
              </a:rPr>
              <a:t>The role of the state</a:t>
            </a:r>
          </a:p>
        </p:txBody>
      </p:sp>
      <p:sp>
        <p:nvSpPr>
          <p:cNvPr id="15363" name="Rectangle 2"/>
          <p:cNvSpPr>
            <a:spLocks noChangeArrowheads="1"/>
          </p:cNvSpPr>
          <p:nvPr/>
        </p:nvSpPr>
        <p:spPr bwMode="auto">
          <a:xfrm>
            <a:off x="1697290" y="1273634"/>
            <a:ext cx="8222996" cy="523220"/>
          </a:xfrm>
          <a:prstGeom prst="rect">
            <a:avLst/>
          </a:prstGeom>
          <a:noFill/>
          <a:ln w="9525">
            <a:noFill/>
            <a:miter lim="800000"/>
            <a:headEnd/>
            <a:tailEnd/>
          </a:ln>
        </p:spPr>
        <p:txBody>
          <a:bodyPr wrap="square">
            <a:spAutoFit/>
          </a:bodyPr>
          <a:lstStyle/>
          <a:p>
            <a:pPr algn="ctr" fontAlgn="base">
              <a:spcBef>
                <a:spcPct val="0"/>
              </a:spcBef>
              <a:spcAft>
                <a:spcPct val="0"/>
              </a:spcAft>
            </a:pPr>
            <a:r>
              <a:rPr lang="en-GB" sz="2800" b="1" dirty="0">
                <a:solidFill>
                  <a:srgbClr val="000000"/>
                </a:solidFill>
                <a:cs typeface="Arial" charset="0"/>
              </a:rPr>
              <a:t>LSE400: Thinking like a social scientist</a:t>
            </a:r>
          </a:p>
        </p:txBody>
      </p:sp>
      <p:pic>
        <p:nvPicPr>
          <p:cNvPr id="10" name="Picture 2" descr="H:\LSE400\LSE400-238px.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948" y="230653"/>
            <a:ext cx="2346685" cy="687736"/>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1007435" y="2948627"/>
            <a:ext cx="5092000" cy="1169551"/>
          </a:xfrm>
          <a:prstGeom prst="rect">
            <a:avLst/>
          </a:prstGeom>
        </p:spPr>
        <p:txBody>
          <a:bodyPr wrap="square">
            <a:spAutoFit/>
          </a:bodyPr>
          <a:lstStyle/>
          <a:p>
            <a:pPr fontAlgn="base">
              <a:spcBef>
                <a:spcPct val="0"/>
              </a:spcBef>
              <a:spcAft>
                <a:spcPct val="0"/>
              </a:spcAft>
            </a:pPr>
            <a:r>
              <a:rPr lang="en-GB" sz="2600" b="1" dirty="0">
                <a:solidFill>
                  <a:srgbClr val="FF0000"/>
                </a:solidFill>
                <a:cs typeface="Arial" charset="0"/>
              </a:rPr>
              <a:t>Professor Tim </a:t>
            </a:r>
            <a:r>
              <a:rPr lang="en-GB" sz="2600" b="1" dirty="0" err="1">
                <a:solidFill>
                  <a:srgbClr val="FF0000"/>
                </a:solidFill>
                <a:cs typeface="Arial" charset="0"/>
              </a:rPr>
              <a:t>Besley</a:t>
            </a:r>
            <a:r>
              <a:rPr lang="en-GB" sz="2600" b="1" dirty="0">
                <a:solidFill>
                  <a:srgbClr val="FF0000"/>
                </a:solidFill>
                <a:cs typeface="Arial" charset="0"/>
              </a:rPr>
              <a:t> (Economics) </a:t>
            </a:r>
          </a:p>
          <a:p>
            <a:pPr fontAlgn="base">
              <a:spcBef>
                <a:spcPct val="0"/>
              </a:spcBef>
              <a:spcAft>
                <a:spcPct val="0"/>
              </a:spcAft>
            </a:pPr>
            <a:endParaRPr lang="en-GB" sz="200" b="1" dirty="0">
              <a:solidFill>
                <a:srgbClr val="FF0000"/>
              </a:solidFill>
              <a:cs typeface="Arial" charset="0"/>
            </a:endParaRPr>
          </a:p>
          <a:p>
            <a:pPr fontAlgn="base">
              <a:spcBef>
                <a:spcPct val="0"/>
              </a:spcBef>
              <a:spcAft>
                <a:spcPct val="0"/>
              </a:spcAft>
            </a:pPr>
            <a:endParaRPr lang="en-GB" altLang="zh-CN" sz="200" b="1" dirty="0">
              <a:solidFill>
                <a:srgbClr val="FF0000"/>
              </a:solidFill>
              <a:cs typeface="Arial" charset="0"/>
            </a:endParaRPr>
          </a:p>
          <a:p>
            <a:pPr fontAlgn="base">
              <a:spcBef>
                <a:spcPct val="0"/>
              </a:spcBef>
              <a:spcAft>
                <a:spcPct val="0"/>
              </a:spcAft>
            </a:pPr>
            <a:r>
              <a:rPr lang="en-GB" altLang="zh-CN" sz="2000" i="1" dirty="0">
                <a:solidFill>
                  <a:prstClr val="black"/>
                </a:solidFill>
                <a:cs typeface="Arial" charset="0"/>
              </a:rPr>
              <a:t>School Professor of Economics and Political Science</a:t>
            </a:r>
            <a:endParaRPr lang="en-GB" sz="2000" dirty="0">
              <a:solidFill>
                <a:prstClr val="black"/>
              </a:solidFill>
              <a:cs typeface="Arial" charset="0"/>
            </a:endParaRPr>
          </a:p>
        </p:txBody>
      </p:sp>
      <p:sp>
        <p:nvSpPr>
          <p:cNvPr id="12" name="Rectangle 11"/>
          <p:cNvSpPr/>
          <p:nvPr/>
        </p:nvSpPr>
        <p:spPr>
          <a:xfrm>
            <a:off x="7248130" y="2918662"/>
            <a:ext cx="2980303" cy="861774"/>
          </a:xfrm>
          <a:prstGeom prst="rect">
            <a:avLst/>
          </a:prstGeom>
        </p:spPr>
        <p:txBody>
          <a:bodyPr wrap="none">
            <a:spAutoFit/>
          </a:bodyPr>
          <a:lstStyle/>
          <a:p>
            <a:pPr fontAlgn="base">
              <a:spcBef>
                <a:spcPct val="0"/>
              </a:spcBef>
              <a:spcAft>
                <a:spcPct val="0"/>
              </a:spcAft>
            </a:pPr>
            <a:r>
              <a:rPr lang="en-US" sz="2600" b="1" dirty="0">
                <a:solidFill>
                  <a:srgbClr val="FF0000"/>
                </a:solidFill>
                <a:cs typeface="Arial" charset="0"/>
              </a:rPr>
              <a:t>Professor Paul Kelly </a:t>
            </a:r>
            <a:endParaRPr lang="en-GB" sz="2600" b="1" dirty="0">
              <a:solidFill>
                <a:srgbClr val="FF0000"/>
              </a:solidFill>
              <a:cs typeface="Arial" charset="0"/>
            </a:endParaRPr>
          </a:p>
          <a:p>
            <a:pPr fontAlgn="base">
              <a:spcBef>
                <a:spcPct val="0"/>
              </a:spcBef>
              <a:spcAft>
                <a:spcPct val="0"/>
              </a:spcAft>
            </a:pPr>
            <a:endParaRPr lang="en-GB" sz="200" b="1" dirty="0">
              <a:solidFill>
                <a:srgbClr val="FF0000"/>
              </a:solidFill>
              <a:cs typeface="Arial" charset="0"/>
            </a:endParaRPr>
          </a:p>
          <a:p>
            <a:pPr fontAlgn="base">
              <a:spcBef>
                <a:spcPct val="0"/>
              </a:spcBef>
              <a:spcAft>
                <a:spcPct val="0"/>
              </a:spcAft>
            </a:pPr>
            <a:endParaRPr lang="en-GB" sz="200" b="1" dirty="0">
              <a:solidFill>
                <a:srgbClr val="FF0000"/>
              </a:solidFill>
              <a:cs typeface="Arial" charset="0"/>
            </a:endParaRPr>
          </a:p>
          <a:p>
            <a:pPr fontAlgn="base">
              <a:spcBef>
                <a:spcPct val="0"/>
              </a:spcBef>
              <a:spcAft>
                <a:spcPct val="0"/>
              </a:spcAft>
            </a:pPr>
            <a:r>
              <a:rPr lang="en-GB" sz="2000" i="1" dirty="0">
                <a:solidFill>
                  <a:prstClr val="black"/>
                </a:solidFill>
                <a:cs typeface="Arial" charset="0"/>
              </a:rPr>
              <a:t>Chair, LSE</a:t>
            </a:r>
          </a:p>
        </p:txBody>
      </p:sp>
    </p:spTree>
    <p:extLst>
      <p:ext uri="{BB962C8B-B14F-4D97-AF65-F5344CB8AC3E}">
        <p14:creationId xmlns:p14="http://schemas.microsoft.com/office/powerpoint/2010/main" val="1634792790"/>
      </p:ext>
    </p:extLst>
  </p:cSld>
  <p:clrMapOvr>
    <a:masterClrMapping/>
  </p:clrMapOvr>
  <p:transition advClick="0" advTm="10000">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Context</a:t>
            </a:r>
            <a:endParaRPr lang="en-GB" dirty="0"/>
          </a:p>
        </p:txBody>
      </p:sp>
      <p:sp>
        <p:nvSpPr>
          <p:cNvPr id="3" name="Content Placeholder 2"/>
          <p:cNvSpPr>
            <a:spLocks noGrp="1"/>
          </p:cNvSpPr>
          <p:nvPr>
            <p:ph idx="1"/>
          </p:nvPr>
        </p:nvSpPr>
        <p:spPr/>
        <p:txBody>
          <a:bodyPr>
            <a:normAutofit lnSpcReduction="10000"/>
          </a:bodyPr>
          <a:lstStyle/>
          <a:p>
            <a:r>
              <a:rPr lang="en-GB" dirty="0" smtClean="0"/>
              <a:t>The 20</a:t>
            </a:r>
            <a:r>
              <a:rPr lang="en-GB" baseline="30000" dirty="0" smtClean="0"/>
              <a:t>th</a:t>
            </a:r>
            <a:r>
              <a:rPr lang="en-GB" dirty="0" smtClean="0"/>
              <a:t> century saw a radical change in the role of the state around the world</a:t>
            </a:r>
          </a:p>
          <a:p>
            <a:pPr lvl="1"/>
            <a:r>
              <a:rPr lang="en-GB" dirty="0" smtClean="0"/>
              <a:t>Increases in tax raising from around 10% of GDP to around 40% in some countries</a:t>
            </a:r>
          </a:p>
          <a:p>
            <a:pPr lvl="1"/>
            <a:r>
              <a:rPr lang="en-GB" dirty="0" smtClean="0"/>
              <a:t>Expansion of public programs</a:t>
            </a:r>
          </a:p>
          <a:p>
            <a:pPr lvl="2"/>
            <a:r>
              <a:rPr lang="en-GB" dirty="0" smtClean="0"/>
              <a:t>Health care</a:t>
            </a:r>
          </a:p>
          <a:p>
            <a:pPr lvl="2"/>
            <a:r>
              <a:rPr lang="en-GB" dirty="0" smtClean="0"/>
              <a:t>Pensions</a:t>
            </a:r>
          </a:p>
          <a:p>
            <a:pPr lvl="2"/>
            <a:r>
              <a:rPr lang="en-GB" dirty="0" smtClean="0"/>
              <a:t>Education</a:t>
            </a:r>
          </a:p>
          <a:p>
            <a:r>
              <a:rPr lang="en-GB" dirty="0" smtClean="0"/>
              <a:t>The same period saw more or less sustained increases in material living standards (economic growth)</a:t>
            </a:r>
          </a:p>
          <a:p>
            <a:pPr lvl="1"/>
            <a:r>
              <a:rPr lang="en-GB" dirty="0" smtClean="0"/>
              <a:t>Much debate about whether the state is a drag on growth.</a:t>
            </a:r>
          </a:p>
          <a:p>
            <a:pPr lvl="2"/>
            <a:r>
              <a:rPr lang="en-GB" dirty="0" smtClean="0"/>
              <a:t>But much more about the form than the level of intervention</a:t>
            </a:r>
            <a:endParaRPr lang="en-GB" dirty="0"/>
          </a:p>
        </p:txBody>
      </p:sp>
    </p:spTree>
    <p:extLst>
      <p:ext uri="{BB962C8B-B14F-4D97-AF65-F5344CB8AC3E}">
        <p14:creationId xmlns:p14="http://schemas.microsoft.com/office/powerpoint/2010/main" val="30675781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Issues</a:t>
            </a:r>
            <a:endParaRPr lang="en-GB" dirty="0"/>
          </a:p>
        </p:txBody>
      </p:sp>
      <p:sp>
        <p:nvSpPr>
          <p:cNvPr id="3" name="Content Placeholder 2"/>
          <p:cNvSpPr>
            <a:spLocks noGrp="1"/>
          </p:cNvSpPr>
          <p:nvPr>
            <p:ph idx="1"/>
          </p:nvPr>
        </p:nvSpPr>
        <p:spPr/>
        <p:txBody>
          <a:bodyPr/>
          <a:lstStyle/>
          <a:p>
            <a:r>
              <a:rPr lang="en-GB" dirty="0" smtClean="0"/>
              <a:t>How should we think about the role of the state?	</a:t>
            </a:r>
          </a:p>
          <a:p>
            <a:pPr lvl="1"/>
            <a:r>
              <a:rPr lang="en-GB" dirty="0" smtClean="0"/>
              <a:t>market supporting role</a:t>
            </a:r>
          </a:p>
          <a:p>
            <a:pPr lvl="2"/>
            <a:r>
              <a:rPr lang="en-GB" dirty="0" smtClean="0"/>
              <a:t>Regulation</a:t>
            </a:r>
          </a:p>
          <a:p>
            <a:pPr lvl="2"/>
            <a:r>
              <a:rPr lang="en-GB" dirty="0" smtClean="0"/>
              <a:t>Contract enforcement</a:t>
            </a:r>
          </a:p>
          <a:p>
            <a:pPr lvl="2"/>
            <a:r>
              <a:rPr lang="en-GB" dirty="0" smtClean="0"/>
              <a:t>Competition policy</a:t>
            </a:r>
          </a:p>
          <a:p>
            <a:pPr lvl="1"/>
            <a:r>
              <a:rPr lang="en-GB" dirty="0" smtClean="0"/>
              <a:t>market augmenting role</a:t>
            </a:r>
          </a:p>
          <a:p>
            <a:pPr lvl="2"/>
            <a:r>
              <a:rPr lang="en-GB" dirty="0" smtClean="0"/>
              <a:t>Health care</a:t>
            </a:r>
          </a:p>
          <a:p>
            <a:pPr lvl="2"/>
            <a:r>
              <a:rPr lang="en-GB" dirty="0" smtClean="0"/>
              <a:t>Education</a:t>
            </a:r>
          </a:p>
          <a:p>
            <a:pPr lvl="2"/>
            <a:r>
              <a:rPr lang="en-GB" dirty="0" smtClean="0"/>
              <a:t>Social security</a:t>
            </a:r>
            <a:endParaRPr lang="en-GB" dirty="0"/>
          </a:p>
        </p:txBody>
      </p:sp>
    </p:spTree>
    <p:extLst>
      <p:ext uri="{BB962C8B-B14F-4D97-AF65-F5344CB8AC3E}">
        <p14:creationId xmlns:p14="http://schemas.microsoft.com/office/powerpoint/2010/main" val="1537419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Approaches</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Economists have traditionally approached this as a technocratic problem</a:t>
            </a:r>
          </a:p>
          <a:p>
            <a:pPr lvl="1"/>
            <a:r>
              <a:rPr lang="en-GB" dirty="0" smtClean="0"/>
              <a:t>theory and data combine to advise how to intervene and in what way</a:t>
            </a:r>
          </a:p>
          <a:p>
            <a:pPr lvl="2"/>
            <a:r>
              <a:rPr lang="en-GB" dirty="0" smtClean="0"/>
              <a:t>cost benefit at the heart of policy advice</a:t>
            </a:r>
          </a:p>
          <a:p>
            <a:pPr lvl="1"/>
            <a:r>
              <a:rPr lang="en-GB" dirty="0" smtClean="0"/>
              <a:t> this has given economists a seat at the policy table </a:t>
            </a:r>
          </a:p>
          <a:p>
            <a:pPr lvl="1"/>
            <a:r>
              <a:rPr lang="en-GB" dirty="0" smtClean="0"/>
              <a:t>The perspective is shamelessly normative</a:t>
            </a:r>
          </a:p>
          <a:p>
            <a:pPr lvl="2"/>
            <a:r>
              <a:rPr lang="en-GB" dirty="0" smtClean="0"/>
              <a:t>The grand Utilitarian tradition</a:t>
            </a:r>
          </a:p>
          <a:p>
            <a:r>
              <a:rPr lang="en-GB" dirty="0" smtClean="0"/>
              <a:t>But recent approaches have shifted this perspective relying in some cases on taking a broader perspective</a:t>
            </a:r>
          </a:p>
          <a:p>
            <a:pPr lvl="1"/>
            <a:r>
              <a:rPr lang="en-GB" dirty="0" smtClean="0"/>
              <a:t>greater focus on policy implementation</a:t>
            </a:r>
          </a:p>
          <a:p>
            <a:pPr lvl="1"/>
            <a:r>
              <a:rPr lang="en-GB" dirty="0" smtClean="0"/>
              <a:t>debating the role of politics</a:t>
            </a:r>
            <a:endParaRPr lang="en-GB" dirty="0"/>
          </a:p>
          <a:p>
            <a:pPr lvl="2"/>
            <a:r>
              <a:rPr lang="en-GB" dirty="0" smtClean="0"/>
              <a:t>not just as a nuisance	</a:t>
            </a:r>
          </a:p>
          <a:p>
            <a:r>
              <a:rPr lang="en-GB" dirty="0" smtClean="0"/>
              <a:t> paying more attention to determinants of state capacities and where they come from</a:t>
            </a:r>
          </a:p>
          <a:p>
            <a:pPr lvl="1"/>
            <a:r>
              <a:rPr lang="en-GB" dirty="0" smtClean="0"/>
              <a:t>requires looking at history and broad comparisons</a:t>
            </a:r>
            <a:endParaRPr lang="en-GB" dirty="0"/>
          </a:p>
        </p:txBody>
      </p:sp>
    </p:spTree>
    <p:extLst>
      <p:ext uri="{BB962C8B-B14F-4D97-AF65-F5344CB8AC3E}">
        <p14:creationId xmlns:p14="http://schemas.microsoft.com/office/powerpoint/2010/main" val="4642986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This Presentation</a:t>
            </a:r>
            <a:endParaRPr lang="en-GB" dirty="0"/>
          </a:p>
        </p:txBody>
      </p:sp>
      <p:sp>
        <p:nvSpPr>
          <p:cNvPr id="3" name="Content Placeholder 2"/>
          <p:cNvSpPr>
            <a:spLocks noGrp="1"/>
          </p:cNvSpPr>
          <p:nvPr>
            <p:ph idx="1"/>
          </p:nvPr>
        </p:nvSpPr>
        <p:spPr/>
        <p:txBody>
          <a:bodyPr/>
          <a:lstStyle/>
          <a:p>
            <a:r>
              <a:rPr lang="en-GB" dirty="0" smtClean="0"/>
              <a:t>Discuss the standard technocratic approach and its influence</a:t>
            </a:r>
          </a:p>
          <a:p>
            <a:r>
              <a:rPr lang="en-GB" dirty="0" smtClean="0"/>
              <a:t>Reasons for pushing back on the approach</a:t>
            </a:r>
          </a:p>
          <a:p>
            <a:r>
              <a:rPr lang="en-GB" dirty="0" smtClean="0"/>
              <a:t>Reframing the issues through thinking about state capacities</a:t>
            </a:r>
          </a:p>
          <a:p>
            <a:r>
              <a:rPr lang="en-GB" dirty="0" smtClean="0"/>
              <a:t>Concluding comments </a:t>
            </a:r>
            <a:endParaRPr lang="en-GB" dirty="0"/>
          </a:p>
        </p:txBody>
      </p:sp>
    </p:spTree>
    <p:extLst>
      <p:ext uri="{BB962C8B-B14F-4D97-AF65-F5344CB8AC3E}">
        <p14:creationId xmlns:p14="http://schemas.microsoft.com/office/powerpoint/2010/main" val="4290627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The Case for Intervention</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The dominant view looks at problems of market failure	</a:t>
            </a:r>
          </a:p>
          <a:p>
            <a:pPr lvl="1"/>
            <a:r>
              <a:rPr lang="en-GB" dirty="0" smtClean="0"/>
              <a:t>example: basic sanitation</a:t>
            </a:r>
          </a:p>
          <a:p>
            <a:pPr lvl="1"/>
            <a:r>
              <a:rPr lang="en-GB" dirty="0" smtClean="0"/>
              <a:t>observation that markets do not automatically result in investments to manage clean water and disposal of waste</a:t>
            </a:r>
          </a:p>
          <a:p>
            <a:pPr lvl="1"/>
            <a:r>
              <a:rPr lang="en-GB" dirty="0" smtClean="0"/>
              <a:t>problem of externalities since benefits accrue partially to others</a:t>
            </a:r>
          </a:p>
          <a:p>
            <a:pPr lvl="1"/>
            <a:r>
              <a:rPr lang="en-GB" dirty="0" smtClean="0"/>
              <a:t>requires a state to "fix the problem"	</a:t>
            </a:r>
          </a:p>
          <a:p>
            <a:pPr lvl="2"/>
            <a:r>
              <a:rPr lang="en-GB" dirty="0" smtClean="0"/>
              <a:t>could be subsidies or direct provision</a:t>
            </a:r>
          </a:p>
          <a:p>
            <a:r>
              <a:rPr lang="en-GB" dirty="0" smtClean="0"/>
              <a:t>How much provision?</a:t>
            </a:r>
          </a:p>
          <a:p>
            <a:pPr lvl="1"/>
            <a:r>
              <a:rPr lang="en-GB" dirty="0" smtClean="0"/>
              <a:t>what is the cost of sanitation projects?</a:t>
            </a:r>
          </a:p>
          <a:p>
            <a:pPr lvl="1"/>
            <a:r>
              <a:rPr lang="en-GB" dirty="0" smtClean="0"/>
              <a:t>how to value the benefits?</a:t>
            </a:r>
          </a:p>
          <a:p>
            <a:pPr lvl="2"/>
            <a:r>
              <a:rPr lang="en-GB" dirty="0" smtClean="0"/>
              <a:t>willingness to pay?</a:t>
            </a:r>
          </a:p>
          <a:p>
            <a:pPr lvl="2"/>
            <a:r>
              <a:rPr lang="en-GB" dirty="0" smtClean="0"/>
              <a:t>or could be indirect measures of economic benefits (e.g. evidence from asset markets)</a:t>
            </a:r>
          </a:p>
          <a:p>
            <a:pPr lvl="2"/>
            <a:r>
              <a:rPr lang="en-GB" dirty="0" smtClean="0"/>
              <a:t>evidence from randomized trials  </a:t>
            </a:r>
          </a:p>
          <a:p>
            <a:r>
              <a:rPr lang="en-GB" dirty="0" smtClean="0"/>
              <a:t>Core approach used by the World Bank and UK Treasury for a variety of public projects</a:t>
            </a:r>
            <a:endParaRPr lang="en-GB" dirty="0"/>
          </a:p>
        </p:txBody>
      </p:sp>
    </p:spTree>
    <p:extLst>
      <p:ext uri="{BB962C8B-B14F-4D97-AF65-F5344CB8AC3E}">
        <p14:creationId xmlns:p14="http://schemas.microsoft.com/office/powerpoint/2010/main" val="17819781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Example of Evidence from an Asset Market</a:t>
            </a:r>
            <a:endParaRPr lang="en-GB"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17423" y="1825625"/>
            <a:ext cx="6157156" cy="4351338"/>
          </a:xfrm>
        </p:spPr>
      </p:pic>
    </p:spTree>
    <p:extLst>
      <p:ext uri="{BB962C8B-B14F-4D97-AF65-F5344CB8AC3E}">
        <p14:creationId xmlns:p14="http://schemas.microsoft.com/office/powerpoint/2010/main" val="23335671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Concerns</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Measurement	</a:t>
            </a:r>
          </a:p>
          <a:p>
            <a:pPr lvl="1"/>
            <a:r>
              <a:rPr lang="en-GB" dirty="0" smtClean="0"/>
              <a:t>how effective is the quantification?</a:t>
            </a:r>
          </a:p>
          <a:p>
            <a:pPr lvl="2"/>
            <a:r>
              <a:rPr lang="en-GB" dirty="0" smtClean="0"/>
              <a:t>some aspects very hard to measure and then not taken into account?</a:t>
            </a:r>
          </a:p>
          <a:p>
            <a:pPr lvl="2"/>
            <a:r>
              <a:rPr lang="en-GB" dirty="0" smtClean="0"/>
              <a:t>are valuations universal?</a:t>
            </a:r>
          </a:p>
          <a:p>
            <a:pPr lvl="3"/>
            <a:r>
              <a:rPr lang="en-GB" dirty="0" smtClean="0"/>
              <a:t>how context specific and how immutable? </a:t>
            </a:r>
          </a:p>
          <a:p>
            <a:r>
              <a:rPr lang="en-GB" dirty="0" smtClean="0"/>
              <a:t> Implementation	</a:t>
            </a:r>
          </a:p>
          <a:p>
            <a:r>
              <a:rPr lang="en-GB" dirty="0" smtClean="0"/>
              <a:t>Can quantify benefits of an ideal project.</a:t>
            </a:r>
          </a:p>
          <a:p>
            <a:pPr lvl="1"/>
            <a:r>
              <a:rPr lang="en-GB" dirty="0" smtClean="0"/>
              <a:t>but is there any guarantee that projects will be implemented?</a:t>
            </a:r>
          </a:p>
          <a:p>
            <a:pPr lvl="2"/>
            <a:r>
              <a:rPr lang="en-GB" dirty="0" smtClean="0"/>
              <a:t>what if there are corruption problems?</a:t>
            </a:r>
          </a:p>
          <a:p>
            <a:pPr lvl="2"/>
            <a:r>
              <a:rPr lang="en-GB" dirty="0" smtClean="0"/>
              <a:t>how can projects respond to new evidence and developments?	</a:t>
            </a:r>
          </a:p>
          <a:p>
            <a:r>
              <a:rPr lang="en-GB" dirty="0" smtClean="0"/>
              <a:t>It is tempting to believe that this should make us more cautious about intervention</a:t>
            </a:r>
          </a:p>
          <a:p>
            <a:pPr lvl="1"/>
            <a:r>
              <a:rPr lang="en-GB" dirty="0" smtClean="0"/>
              <a:t>but can projects shift the political equilibrium (</a:t>
            </a:r>
            <a:r>
              <a:rPr lang="en-GB" dirty="0" err="1" smtClean="0"/>
              <a:t>Bolsas</a:t>
            </a:r>
            <a:r>
              <a:rPr lang="en-GB" dirty="0" smtClean="0"/>
              <a:t> </a:t>
            </a:r>
            <a:r>
              <a:rPr lang="en-GB" dirty="0" err="1" smtClean="0"/>
              <a:t>Familias</a:t>
            </a:r>
            <a:r>
              <a:rPr lang="en-GB" dirty="0" smtClean="0"/>
              <a:t>)</a:t>
            </a:r>
            <a:endParaRPr lang="en-GB" dirty="0"/>
          </a:p>
        </p:txBody>
      </p:sp>
    </p:spTree>
    <p:extLst>
      <p:ext uri="{BB962C8B-B14F-4D97-AF65-F5344CB8AC3E}">
        <p14:creationId xmlns:p14="http://schemas.microsoft.com/office/powerpoint/2010/main" val="140723045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744</TotalTime>
  <Words>738</Words>
  <Application>Microsoft Office PowerPoint</Application>
  <PresentationFormat>Custom</PresentationFormat>
  <Paragraphs>145</Paragraphs>
  <Slides>20</Slides>
  <Notes>0</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Office Theme</vt:lpstr>
      <vt:lpstr>1_Office Theme</vt:lpstr>
      <vt:lpstr>The role of the state</vt:lpstr>
      <vt:lpstr>The Role of the State</vt:lpstr>
      <vt:lpstr>Context</vt:lpstr>
      <vt:lpstr>Issues</vt:lpstr>
      <vt:lpstr>Approaches</vt:lpstr>
      <vt:lpstr>This Presentation</vt:lpstr>
      <vt:lpstr>The Case for Intervention</vt:lpstr>
      <vt:lpstr>Example of Evidence from an Asset Market</vt:lpstr>
      <vt:lpstr>Concerns</vt:lpstr>
      <vt:lpstr>The Idea of State Capacity</vt:lpstr>
      <vt:lpstr>Where do state capacities come from?</vt:lpstr>
      <vt:lpstr>Where do state capacities come from?</vt:lpstr>
      <vt:lpstr>Crude Quantification</vt:lpstr>
      <vt:lpstr>Fiscal Capacity in the 21st Century</vt:lpstr>
      <vt:lpstr>Inequality and State Capacity</vt:lpstr>
      <vt:lpstr>Why useful?</vt:lpstr>
      <vt:lpstr>Reflections on Policy Debates about State Intervention</vt:lpstr>
      <vt:lpstr>Is politics a nuisance?</vt:lpstr>
      <vt:lpstr>Thank You</vt:lpstr>
      <vt:lpstr>The role of the state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the State</dc:title>
  <dc:creator>Tim</dc:creator>
  <cp:lastModifiedBy>Administrator</cp:lastModifiedBy>
  <cp:revision>24</cp:revision>
  <dcterms:created xsi:type="dcterms:W3CDTF">2015-01-22T19:51:05Z</dcterms:created>
  <dcterms:modified xsi:type="dcterms:W3CDTF">2015-01-23T09:40:56Z</dcterms:modified>
</cp:coreProperties>
</file>