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00" r:id="rId2"/>
    <p:sldId id="256" r:id="rId3"/>
    <p:sldId id="275" r:id="rId4"/>
    <p:sldId id="257" r:id="rId5"/>
    <p:sldId id="271" r:id="rId6"/>
    <p:sldId id="294" r:id="rId7"/>
    <p:sldId id="277" r:id="rId8"/>
    <p:sldId id="293" r:id="rId9"/>
    <p:sldId id="276" r:id="rId10"/>
    <p:sldId id="295" r:id="rId11"/>
    <p:sldId id="279" r:id="rId12"/>
    <p:sldId id="280" r:id="rId13"/>
    <p:sldId id="281" r:id="rId14"/>
    <p:sldId id="262" r:id="rId15"/>
    <p:sldId id="267" r:id="rId16"/>
    <p:sldId id="282" r:id="rId17"/>
    <p:sldId id="286" r:id="rId18"/>
    <p:sldId id="283" r:id="rId19"/>
    <p:sldId id="263" r:id="rId20"/>
    <p:sldId id="285" r:id="rId21"/>
    <p:sldId id="299" r:id="rId22"/>
    <p:sldId id="290" r:id="rId23"/>
    <p:sldId id="284" r:id="rId24"/>
    <p:sldId id="291" r:id="rId25"/>
    <p:sldId id="298" r:id="rId26"/>
    <p:sldId id="297" r:id="rId27"/>
    <p:sldId id="296" r:id="rId28"/>
    <p:sldId id="264" r:id="rId29"/>
    <p:sldId id="288" r:id="rId30"/>
    <p:sldId id="289" r:id="rId31"/>
    <p:sldId id="301"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08" y="-4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3AFDD57-6421-456E-8326-0224E9035A6C}" type="datetimeFigureOut">
              <a:rPr lang="en-GB"/>
              <a:pPr>
                <a:defRPr/>
              </a:pPr>
              <a:t>19/03/2015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02CB8FF3-4EE6-4DE1-8335-CEDD1C2AF80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CB84FB-2480-4D83-BC96-523AF113917F}" type="slidenum">
              <a:rPr lang="en-GB">
                <a:cs typeface="Arial" charset="0"/>
              </a:rPr>
              <a:pPr fontAlgn="base">
                <a:spcBef>
                  <a:spcPct val="0"/>
                </a:spcBef>
                <a:spcAft>
                  <a:spcPct val="0"/>
                </a:spcAft>
              </a:pPr>
              <a:t>13</a:t>
            </a:fld>
            <a:endParaRPr lang="en-GB">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B9AC6D-8F37-4F92-810B-CC2710410E5D}" type="slidenum">
              <a:rPr lang="en-GB">
                <a:cs typeface="Arial" charset="0"/>
              </a:rPr>
              <a:pPr fontAlgn="base">
                <a:spcBef>
                  <a:spcPct val="0"/>
                </a:spcBef>
                <a:spcAft>
                  <a:spcPct val="0"/>
                </a:spcAft>
              </a:pPr>
              <a:t>19</a:t>
            </a:fld>
            <a:endParaRPr lang="en-GB">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AB266E-2C4C-44CC-8805-42E5C097FF3B}" type="datetimeFigureOut">
              <a:rPr lang="en-US"/>
              <a:pPr>
                <a:defRPr/>
              </a:pPr>
              <a:t>3/19/2015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9AC81C-E9E3-4395-B234-13ED2666933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CE5C273-55DE-4679-8DCE-78A8B2AC220A}" type="datetimeFigureOut">
              <a:rPr lang="en-US"/>
              <a:pPr>
                <a:defRPr/>
              </a:pPr>
              <a:t>3/19/2015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935E79-7686-496C-AB57-A576FD474E9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32B87E0-40C2-4AE1-8D84-85CC8DA12C66}" type="datetimeFigureOut">
              <a:rPr lang="en-US"/>
              <a:pPr>
                <a:defRPr/>
              </a:pPr>
              <a:t>3/19/2015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67413EE-FE93-44D9-B3AE-59466395F04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0AB32EC-1C3C-41EE-BA4C-F4C8B44228E7}" type="datetimeFigureOut">
              <a:rPr lang="en-US"/>
              <a:pPr>
                <a:defRPr/>
              </a:pPr>
              <a:t>3/19/2015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129BD3-6925-47F6-83A0-20EFE6BF1CA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251C8C4-C90B-4C40-9D47-DF55C9DCBE55}" type="datetimeFigureOut">
              <a:rPr lang="en-US"/>
              <a:pPr>
                <a:defRPr/>
              </a:pPr>
              <a:t>3/19/2015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0A7534-45C8-49C9-BCF6-DF6BC244D39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571E76F-F2B7-435D-B477-D34CB1C78B46}" type="datetimeFigureOut">
              <a:rPr lang="en-US"/>
              <a:pPr>
                <a:defRPr/>
              </a:pPr>
              <a:t>3/19/2015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979261-637C-4309-BB85-969EB1BA371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5AD9441-0314-4EFD-AA8A-6170A5F9E9F6}" type="datetimeFigureOut">
              <a:rPr lang="en-US"/>
              <a:pPr>
                <a:defRPr/>
              </a:pPr>
              <a:t>3/19/2015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A7B4DEE-2B31-405E-86FA-14F83C63261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2D95F7-DA08-4E01-953D-4C8C7FB87E9D}" type="datetimeFigureOut">
              <a:rPr lang="en-US"/>
              <a:pPr>
                <a:defRPr/>
              </a:pPr>
              <a:t>3/19/2015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ECB27F9-1B65-4797-83B0-DF5E587C26A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2DD046D-23D7-40F5-9DE0-25331CCBD14B}" type="datetimeFigureOut">
              <a:rPr lang="en-US"/>
              <a:pPr>
                <a:defRPr/>
              </a:pPr>
              <a:t>3/19/2015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42512F1-02F6-4749-A8CA-F36633EDDAC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EF4BFC5-A0CB-48E3-A3FF-9C92951168C0}" type="datetimeFigureOut">
              <a:rPr lang="en-US"/>
              <a:pPr>
                <a:defRPr/>
              </a:pPr>
              <a:t>3/19/2015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F2D80DA-5979-4EE3-8257-3AF9EE512B1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F274586-A716-4EDA-A2D1-8B2CF4A17BCF}" type="datetimeFigureOut">
              <a:rPr lang="en-US"/>
              <a:pPr>
                <a:defRPr/>
              </a:pPr>
              <a:t>3/19/2015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F926E5E-EBDC-4871-98B2-5FFA4810F6A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5DC63CA-6AE1-4F5C-A96A-C573CAE53787}" type="datetimeFigureOut">
              <a:rPr lang="en-US"/>
              <a:pPr>
                <a:defRPr/>
              </a:pPr>
              <a:t>3/19/2015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33F061CD-BD09-48C0-9916-61BC5E255EA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uk/url?sa=i&amp;rct=j&amp;q=&amp;esrc=s&amp;frm=1&amp;source=images&amp;cd=&amp;cad=rja&amp;uact=8&amp;ved=0CAcQjRw&amp;url=http://suitcaseonthesofa.com/glastonbury-2013-the-number-of-the-beast/&amp;ei=tbYGVdWUM4rgaI2TgZgP&amp;bvm=bv.88198703,d.d2s&amp;psig=AFQjCNGFKuYR9kwnyG99hXeSW8GhFY9a-w&amp;ust=1426589739208548"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google.co.uk/url?sa=i&amp;rct=j&amp;q=&amp;esrc=s&amp;frm=1&amp;source=images&amp;cd=&amp;cad=rja&amp;uact=8&amp;ved=0CAcQjRw&amp;url=http://www.commondreams.org/news/2014/04/16/ceo-pay-soars-workers-toil-capitalisms-new-gilded-age&amp;ei=_pr9VPWeGcTxaIyKgvgD&amp;bvm=bv.87611401,d.d2s&amp;psig=AFQjCNHCVFlJR06tGcP_VRiApqB77U3MrQ&amp;ust=1425992818211071" TargetMode="Externa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hyperlink" Target="http://www.google.co.uk/url?sa=i&amp;rct=j&amp;q=&amp;esrc=s&amp;frm=1&amp;source=images&amp;cd=&amp;cad=rja&amp;uact=8&amp;ved=0CAcQjRw&amp;url=http://www.cartoonwork.com/photos/194/market-correction.html&amp;ei=2o79VIeROsHtaIONgBg&amp;bvm=bv.87611401,d.d2s&amp;psig=AFQjCNH8kJC1opkREy0Ff2q-KsTvelIDkQ&amp;ust=1425989702049659"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uk/url?sa=i&amp;rct=j&amp;q=&amp;esrc=s&amp;frm=1&amp;source=images&amp;cd=&amp;cad=rja&amp;uact=8&amp;ved=0CAcQjRw&amp;url=http://www.dailymail.co.uk/news/article-2311293/Nurses-fear-Mid-Staffordshire-crisis-wards-chronic-staffing.html&amp;ei=3Zn9VOXZIoTaaIGKgdgD&amp;bvm=bv.87611401,d.ZGU&amp;psig=AFQjCNHm5lOoYYgPV_4b3WAKUke-cPH7qA&amp;ust=1425992476725569"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www.retail-week.com/jennifer-creevy/1189.bio"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google.co.uk/url?sa=i&amp;rct=j&amp;q=&amp;esrc=s&amp;frm=1&amp;source=images&amp;cd=&amp;cad=rja&amp;uact=8&amp;ved=0CAcQjRw&amp;url=http://www.v3.co.uk/v3-uk/news/2296863/barclays-employee-fined-gbp3-360-for-illegally-accessing-customer-data&amp;ei=FBoIVabuGIrnaPi7gPAI&amp;bvm=bv.88198703,d.d2s&amp;psig=AFQjCNFiOTJgwEh3kFV8buuut45bWXx72g&amp;ust=1426680715838094"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frm=1&amp;source=images&amp;cd=&amp;cad=rja&amp;uact=8&amp;ved=0CAcQjRw&amp;url=http://www.global-politics.org/news/2013-10_10_THE_Ranking.html&amp;ei=h5T9VInpFcnYavLtgJAF&amp;bvm=bv.87611401,d.d2s&amp;psig=AFQjCNFjPz7NQJ9Rm2qUeUK47nndzVp7vQ&amp;ust=1425991172641408"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uk/url?sa=i&amp;rct=j&amp;q=&amp;esrc=s&amp;frm=1&amp;source=images&amp;cd=&amp;cad=rja&amp;uact=8&amp;ved=0CAcQjRw&amp;url=http://www.lse.ac.uk/finance/news/LSE1st.aspx&amp;ei=-rUGVeT9I4LiasmUgqAM&amp;bvm=bv.88198703,d.d2s&amp;psig=AFQjCNGhxflkFaGTiCldPOXUoKCpo2Ui9A&amp;ust=1426589557263446"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co.uk/url?sa=i&amp;rct=j&amp;q=&amp;esrc=s&amp;frm=1&amp;source=images&amp;cd=&amp;cad=rja&amp;uact=8&amp;ved=0CAcQjRw&amp;url=http://esl.jrc.ec.europa.eu/dc/govwbi08/examples.htm&amp;ei=NrUGVZX6K47japufgcgC&amp;bvm=bv.88198703,d.d2s&amp;psig=AFQjCNFFdW6TbX4qH8m-jiUnkhJ7fC_NiA&amp;ust=1426589355513054"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ctrTitle"/>
          </p:nvPr>
        </p:nvSpPr>
        <p:spPr/>
        <p:txBody>
          <a:bodyPr/>
          <a:lstStyle/>
          <a:p>
            <a:endParaRPr lang="en-GB" smtClean="0"/>
          </a:p>
        </p:txBody>
      </p:sp>
      <p:sp>
        <p:nvSpPr>
          <p:cNvPr id="46083" name="Rectangle 3"/>
          <p:cNvSpPr>
            <a:spLocks noGrp="1"/>
          </p:cNvSpPr>
          <p:nvPr>
            <p:ph type="subTitle" idx="1"/>
          </p:nvPr>
        </p:nvSpPr>
        <p:spPr/>
        <p:txBody>
          <a:bodyPr/>
          <a:lstStyle/>
          <a:p>
            <a:endParaRPr lang="en-GB" smtClean="0">
              <a:solidFill>
                <a:schemeClr val="tx1"/>
              </a:solidFill>
            </a:endParaRPr>
          </a:p>
        </p:txBody>
      </p:sp>
      <p:pic>
        <p:nvPicPr>
          <p:cNvPr id="46084" name="Picture 4" descr="Power SLIDE"/>
          <p:cNvPicPr>
            <a:picLocks noChangeAspect="1" noChangeArrowheads="1"/>
          </p:cNvPicPr>
          <p:nvPr/>
        </p:nvPicPr>
        <p:blipFill>
          <a:blip r:embed="rId2"/>
          <a:srcRect/>
          <a:stretch>
            <a:fillRect/>
          </a:stretch>
        </p:blipFill>
        <p:spPr bwMode="auto">
          <a:xfrm>
            <a:off x="0" y="0"/>
            <a:ext cx="9142413" cy="685641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http://suitcaseonthesofa.com/wp-content/uploads/2013/07/glastonumb-748x1024.jpg">
            <a:hlinkClick r:id="rId2"/>
          </p:cNvPr>
          <p:cNvPicPr>
            <a:picLocks noChangeAspect="1" noChangeArrowheads="1"/>
          </p:cNvPicPr>
          <p:nvPr/>
        </p:nvPicPr>
        <p:blipFill>
          <a:blip r:embed="rId3"/>
          <a:srcRect/>
          <a:stretch>
            <a:fillRect/>
          </a:stretch>
        </p:blipFill>
        <p:spPr bwMode="auto">
          <a:xfrm>
            <a:off x="2317750" y="381000"/>
            <a:ext cx="4333875" cy="593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smtClean="0"/>
              <a:t>An age of performance</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GB" dirty="0" smtClean="0"/>
              <a:t>A myriad of </a:t>
            </a:r>
            <a:r>
              <a:rPr lang="en-GB" dirty="0" smtClean="0">
                <a:solidFill>
                  <a:srgbClr val="FF0000"/>
                </a:solidFill>
              </a:rPr>
              <a:t>performance metrics</a:t>
            </a:r>
            <a:r>
              <a:rPr lang="en-GB" dirty="0" smtClean="0"/>
              <a:t>…..</a:t>
            </a:r>
          </a:p>
          <a:p>
            <a:pPr fontAlgn="auto">
              <a:spcAft>
                <a:spcPts val="0"/>
              </a:spcAft>
              <a:buFont typeface="Arial" pitchFamily="34" charset="0"/>
              <a:buChar char="•"/>
              <a:defRPr/>
            </a:pPr>
            <a:r>
              <a:rPr lang="en-GB" dirty="0" smtClean="0"/>
              <a:t>..cannot be a </a:t>
            </a:r>
            <a:r>
              <a:rPr lang="en-GB" dirty="0" smtClean="0">
                <a:solidFill>
                  <a:srgbClr val="FF0000"/>
                </a:solidFill>
              </a:rPr>
              <a:t>modern organization </a:t>
            </a:r>
            <a:r>
              <a:rPr lang="en-GB" dirty="0" smtClean="0"/>
              <a:t>without producing data for self and external evaluation purposes….</a:t>
            </a:r>
          </a:p>
          <a:p>
            <a:pPr fontAlgn="auto">
              <a:spcAft>
                <a:spcPts val="0"/>
              </a:spcAft>
              <a:buFont typeface="Arial" pitchFamily="34" charset="0"/>
              <a:buChar char="•"/>
              <a:defRPr/>
            </a:pPr>
            <a:r>
              <a:rPr lang="en-GB" dirty="0" smtClean="0"/>
              <a:t>The focus on performance measurement is </a:t>
            </a:r>
            <a:r>
              <a:rPr lang="en-GB" dirty="0" smtClean="0">
                <a:solidFill>
                  <a:srgbClr val="FF0000"/>
                </a:solidFill>
              </a:rPr>
              <a:t>cultural</a:t>
            </a:r>
            <a:r>
              <a:rPr lang="en-GB" dirty="0" smtClean="0"/>
              <a:t> and systemic….. </a:t>
            </a:r>
          </a:p>
          <a:p>
            <a:pPr fontAlgn="auto">
              <a:spcAft>
                <a:spcPts val="0"/>
              </a:spcAft>
              <a:buFont typeface="Arial" pitchFamily="34" charset="0"/>
              <a:buChar char="•"/>
              <a:defRPr/>
            </a:pPr>
            <a:r>
              <a:rPr lang="en-GB" dirty="0" smtClean="0"/>
              <a:t>…..but because there is so much focus on  ‘performance’ in all its forms…….</a:t>
            </a:r>
          </a:p>
          <a:p>
            <a:pPr fontAlgn="auto">
              <a:spcAft>
                <a:spcPts val="0"/>
              </a:spcAft>
              <a:buFont typeface="Arial" pitchFamily="34" charset="0"/>
              <a:buChar char="•"/>
              <a:defRPr/>
            </a:pPr>
            <a:r>
              <a:rPr lang="en-GB" dirty="0" smtClean="0"/>
              <a:t>…..we are also often </a:t>
            </a:r>
            <a:r>
              <a:rPr lang="en-GB" dirty="0" smtClean="0">
                <a:solidFill>
                  <a:srgbClr val="FF0000"/>
                </a:solidFill>
              </a:rPr>
              <a:t>disappointed</a:t>
            </a:r>
            <a:endParaRPr lang="en-GB"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http://www.commondreams.org/sites/default/files/styles/cd_large/public/headlines/paywatch-ceo-pay-hits-insane-level_blog_listing_fullwidth.png?itok=SxsN3f6L">
            <a:hlinkClick r:id="rId2"/>
          </p:cNvPr>
          <p:cNvPicPr>
            <a:picLocks noChangeAspect="1" noChangeArrowheads="1"/>
          </p:cNvPicPr>
          <p:nvPr/>
        </p:nvPicPr>
        <p:blipFill>
          <a:blip r:embed="rId3"/>
          <a:srcRect/>
          <a:stretch>
            <a:fillRect/>
          </a:stretch>
        </p:blipFill>
        <p:spPr bwMode="auto">
          <a:xfrm>
            <a:off x="149225" y="304800"/>
            <a:ext cx="6991350" cy="3657600"/>
          </a:xfrm>
          <a:prstGeom prst="rect">
            <a:avLst/>
          </a:prstGeom>
          <a:noFill/>
          <a:ln w="9525">
            <a:noFill/>
            <a:miter lim="800000"/>
            <a:headEnd/>
            <a:tailEnd/>
          </a:ln>
        </p:spPr>
      </p:pic>
      <p:pic>
        <p:nvPicPr>
          <p:cNvPr id="24578" name="Picture 2" descr="http://www.cartoonwork.com/watermark.php?i=194">
            <a:hlinkClick r:id="rId4"/>
          </p:cNvPr>
          <p:cNvPicPr>
            <a:picLocks noChangeAspect="1" noChangeArrowheads="1"/>
          </p:cNvPicPr>
          <p:nvPr/>
        </p:nvPicPr>
        <p:blipFill>
          <a:blip r:embed="rId5"/>
          <a:srcRect/>
          <a:stretch>
            <a:fillRect/>
          </a:stretch>
        </p:blipFill>
        <p:spPr bwMode="auto">
          <a:xfrm>
            <a:off x="3733800" y="3224213"/>
            <a:ext cx="4876800" cy="3633787"/>
          </a:xfrm>
          <a:prstGeom prst="rect">
            <a:avLst/>
          </a:prstGeom>
          <a:noFill/>
          <a:ln w="9525">
            <a:noFill/>
            <a:miter lim="800000"/>
            <a:headEnd/>
            <a:tailEnd/>
          </a:ln>
        </p:spPr>
      </p:pic>
      <p:pic>
        <p:nvPicPr>
          <p:cNvPr id="24579" name="Picture 2"/>
          <p:cNvPicPr>
            <a:picLocks noChangeAspect="1" noChangeArrowheads="1"/>
          </p:cNvPicPr>
          <p:nvPr/>
        </p:nvPicPr>
        <p:blipFill>
          <a:blip r:embed="rId6"/>
          <a:srcRect/>
          <a:stretch>
            <a:fillRect/>
          </a:stretch>
        </p:blipFill>
        <p:spPr bwMode="auto">
          <a:xfrm>
            <a:off x="381000" y="2971800"/>
            <a:ext cx="2400300" cy="3775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smtClean="0"/>
              <a:t>Performance measurement: the dream</a:t>
            </a:r>
            <a:endParaRPr lang="en-GB" dirty="0"/>
          </a:p>
        </p:txBody>
      </p:sp>
      <p:sp>
        <p:nvSpPr>
          <p:cNvPr id="3" name="Content Placeholder 2"/>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GB" dirty="0" smtClean="0">
                <a:solidFill>
                  <a:srgbClr val="FF0000"/>
                </a:solidFill>
              </a:rPr>
              <a:t>Measuring</a:t>
            </a:r>
            <a:r>
              <a:rPr lang="en-GB" dirty="0" smtClean="0"/>
              <a:t> performance…….</a:t>
            </a:r>
          </a:p>
          <a:p>
            <a:pPr fontAlgn="auto">
              <a:spcAft>
                <a:spcPts val="0"/>
              </a:spcAft>
              <a:buFont typeface="Arial" pitchFamily="34" charset="0"/>
              <a:buChar char="•"/>
              <a:defRPr/>
            </a:pPr>
            <a:r>
              <a:rPr lang="en-GB" dirty="0" smtClean="0"/>
              <a:t>…makes it </a:t>
            </a:r>
            <a:r>
              <a:rPr lang="en-GB" dirty="0" smtClean="0">
                <a:solidFill>
                  <a:srgbClr val="FF0000"/>
                </a:solidFill>
              </a:rPr>
              <a:t>transparent</a:t>
            </a:r>
            <a:r>
              <a:rPr lang="en-GB" dirty="0" smtClean="0"/>
              <a:t>……</a:t>
            </a:r>
          </a:p>
          <a:p>
            <a:pPr fontAlgn="auto">
              <a:spcAft>
                <a:spcPts val="0"/>
              </a:spcAft>
              <a:buFont typeface="Arial" pitchFamily="34" charset="0"/>
              <a:buChar char="•"/>
              <a:defRPr/>
            </a:pPr>
            <a:r>
              <a:rPr lang="en-GB" dirty="0" smtClean="0"/>
              <a:t>…and </a:t>
            </a:r>
            <a:r>
              <a:rPr lang="en-GB" dirty="0" smtClean="0">
                <a:solidFill>
                  <a:srgbClr val="FF0000"/>
                </a:solidFill>
              </a:rPr>
              <a:t>auditable</a:t>
            </a:r>
          </a:p>
          <a:p>
            <a:pPr fontAlgn="auto">
              <a:spcAft>
                <a:spcPts val="0"/>
              </a:spcAft>
              <a:buFont typeface="Arial" pitchFamily="34" charset="0"/>
              <a:buChar char="•"/>
              <a:defRPr/>
            </a:pPr>
            <a:r>
              <a:rPr lang="en-GB" dirty="0" smtClean="0"/>
              <a:t>Can be used as a </a:t>
            </a:r>
            <a:r>
              <a:rPr lang="en-GB" dirty="0" smtClean="0">
                <a:solidFill>
                  <a:srgbClr val="FF0000"/>
                </a:solidFill>
              </a:rPr>
              <a:t>contractual</a:t>
            </a:r>
            <a:r>
              <a:rPr lang="en-GB" dirty="0" smtClean="0"/>
              <a:t> basis for </a:t>
            </a:r>
            <a:r>
              <a:rPr lang="en-GB" dirty="0" smtClean="0">
                <a:solidFill>
                  <a:srgbClr val="FF0000"/>
                </a:solidFill>
              </a:rPr>
              <a:t>rewarding/controlling</a:t>
            </a:r>
            <a:r>
              <a:rPr lang="en-GB" dirty="0" smtClean="0"/>
              <a:t> organizational actors…..</a:t>
            </a:r>
          </a:p>
          <a:p>
            <a:pPr fontAlgn="auto">
              <a:spcAft>
                <a:spcPts val="0"/>
              </a:spcAft>
              <a:buFont typeface="Arial" pitchFamily="34" charset="0"/>
              <a:buChar char="•"/>
              <a:defRPr/>
            </a:pPr>
            <a:r>
              <a:rPr lang="en-GB" dirty="0" smtClean="0"/>
              <a:t>…to </a:t>
            </a:r>
            <a:r>
              <a:rPr lang="en-GB" dirty="0" smtClean="0">
                <a:solidFill>
                  <a:srgbClr val="FF0000"/>
                </a:solidFill>
              </a:rPr>
              <a:t>incentivise</a:t>
            </a:r>
            <a:r>
              <a:rPr lang="en-GB" dirty="0" smtClean="0"/>
              <a:t> them……to exert </a:t>
            </a:r>
            <a:r>
              <a:rPr lang="en-GB" dirty="0" smtClean="0">
                <a:solidFill>
                  <a:srgbClr val="FF0000"/>
                </a:solidFill>
              </a:rPr>
              <a:t>effort</a:t>
            </a:r>
          </a:p>
          <a:p>
            <a:pPr fontAlgn="auto">
              <a:spcAft>
                <a:spcPts val="0"/>
              </a:spcAft>
              <a:buFont typeface="Arial" pitchFamily="34" charset="0"/>
              <a:buChar char="•"/>
              <a:defRPr/>
            </a:pPr>
            <a:r>
              <a:rPr lang="en-GB" dirty="0" smtClean="0"/>
              <a:t>…..to achieve desirable/improved </a:t>
            </a:r>
            <a:r>
              <a:rPr lang="en-GB" dirty="0" smtClean="0">
                <a:solidFill>
                  <a:srgbClr val="FF0000"/>
                </a:solidFill>
              </a:rPr>
              <a:t>outcomes</a:t>
            </a:r>
          </a:p>
          <a:p>
            <a:pPr fontAlgn="auto">
              <a:spcAft>
                <a:spcPts val="0"/>
              </a:spcAft>
              <a:buFont typeface="Arial" pitchFamily="34" charset="0"/>
              <a:buChar char="•"/>
              <a:defRPr/>
            </a:pPr>
            <a:r>
              <a:rPr lang="en-GB" dirty="0" smtClean="0"/>
              <a:t>Implicit THERMOSTATIC MODEL OF CONTROL: performance </a:t>
            </a:r>
            <a:r>
              <a:rPr lang="en-GB" dirty="0" err="1" smtClean="0"/>
              <a:t>stds</a:t>
            </a:r>
            <a:r>
              <a:rPr lang="en-GB" dirty="0" smtClean="0"/>
              <a:t> – actual performance – feedback (bonus, reputation </a:t>
            </a:r>
            <a:r>
              <a:rPr lang="en-GB" dirty="0" err="1" smtClean="0"/>
              <a:t>etc</a:t>
            </a:r>
            <a:r>
              <a:rPr lang="en-GB" dirty="0" smtClean="0"/>
              <a:t>)</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smtClean="0"/>
              <a:t>Performance measurement: the dream</a:t>
            </a:r>
            <a:endParaRPr lang="en-GB" dirty="0"/>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Char char="•"/>
              <a:defRPr/>
            </a:pPr>
            <a:r>
              <a:rPr lang="en-GB" dirty="0" smtClean="0"/>
              <a:t>UK Public services 1980s/1990s</a:t>
            </a:r>
          </a:p>
          <a:p>
            <a:pPr lvl="1" fontAlgn="auto">
              <a:spcAft>
                <a:spcPts val="0"/>
              </a:spcAft>
              <a:buFont typeface="Arial" pitchFamily="34" charset="0"/>
              <a:buChar char="–"/>
              <a:defRPr/>
            </a:pPr>
            <a:r>
              <a:rPr lang="en-GB" dirty="0" smtClean="0"/>
              <a:t>Pressures to improve performance, make visible and </a:t>
            </a:r>
            <a:r>
              <a:rPr lang="en-GB" dirty="0" smtClean="0">
                <a:solidFill>
                  <a:srgbClr val="FF0000"/>
                </a:solidFill>
              </a:rPr>
              <a:t>comparable</a:t>
            </a:r>
            <a:r>
              <a:rPr lang="en-GB" dirty="0" smtClean="0"/>
              <a:t>, across time and across entities</a:t>
            </a:r>
          </a:p>
          <a:p>
            <a:pPr lvl="1" fontAlgn="auto">
              <a:spcAft>
                <a:spcPts val="0"/>
              </a:spcAft>
              <a:buFont typeface="Arial" pitchFamily="34" charset="0"/>
              <a:buChar char="–"/>
              <a:defRPr/>
            </a:pPr>
            <a:r>
              <a:rPr lang="en-GB" dirty="0" smtClean="0"/>
              <a:t>Growth of financial and non-financial </a:t>
            </a:r>
            <a:r>
              <a:rPr lang="en-GB" dirty="0" smtClean="0">
                <a:solidFill>
                  <a:srgbClr val="FF0000"/>
                </a:solidFill>
              </a:rPr>
              <a:t>indicators</a:t>
            </a:r>
            <a:r>
              <a:rPr lang="en-GB" dirty="0" smtClean="0"/>
              <a:t> as </a:t>
            </a:r>
            <a:r>
              <a:rPr lang="en-GB" dirty="0" smtClean="0">
                <a:solidFill>
                  <a:srgbClr val="FF0000"/>
                </a:solidFill>
              </a:rPr>
              <a:t>targets</a:t>
            </a:r>
            <a:r>
              <a:rPr lang="en-GB" dirty="0" smtClean="0"/>
              <a:t> in performance contracts to….</a:t>
            </a:r>
          </a:p>
          <a:p>
            <a:pPr lvl="1" fontAlgn="auto">
              <a:spcAft>
                <a:spcPts val="0"/>
              </a:spcAft>
              <a:buFont typeface="Arial" pitchFamily="34" charset="0"/>
              <a:buChar char="–"/>
              <a:defRPr/>
            </a:pPr>
            <a:r>
              <a:rPr lang="en-GB" dirty="0" smtClean="0"/>
              <a:t>….enable </a:t>
            </a:r>
            <a:r>
              <a:rPr lang="en-GB" dirty="0" smtClean="0">
                <a:solidFill>
                  <a:srgbClr val="FF0000"/>
                </a:solidFill>
              </a:rPr>
              <a:t>comparison</a:t>
            </a:r>
            <a:r>
              <a:rPr lang="en-GB" dirty="0" smtClean="0"/>
              <a:t> of performance</a:t>
            </a:r>
          </a:p>
          <a:p>
            <a:pPr lvl="1" fontAlgn="auto">
              <a:spcAft>
                <a:spcPts val="0"/>
              </a:spcAft>
              <a:buFont typeface="Arial" pitchFamily="34" charset="0"/>
              <a:buChar char="–"/>
              <a:defRPr/>
            </a:pPr>
            <a:r>
              <a:rPr lang="en-GB" dirty="0" smtClean="0"/>
              <a:t>…</a:t>
            </a:r>
            <a:r>
              <a:rPr lang="en-GB" dirty="0" smtClean="0">
                <a:solidFill>
                  <a:srgbClr val="FF0000"/>
                </a:solidFill>
              </a:rPr>
              <a:t>discipline</a:t>
            </a:r>
            <a:r>
              <a:rPr lang="en-GB" dirty="0" smtClean="0"/>
              <a:t> and </a:t>
            </a:r>
            <a:r>
              <a:rPr lang="en-GB" dirty="0" smtClean="0">
                <a:solidFill>
                  <a:srgbClr val="FF0000"/>
                </a:solidFill>
              </a:rPr>
              <a:t>incentivise</a:t>
            </a:r>
            <a:r>
              <a:rPr lang="en-GB" dirty="0" smtClean="0"/>
              <a:t> hospitals and managers via </a:t>
            </a:r>
            <a:r>
              <a:rPr lang="en-GB" dirty="0" smtClean="0">
                <a:solidFill>
                  <a:srgbClr val="FF0000"/>
                </a:solidFill>
              </a:rPr>
              <a:t>star rating</a:t>
            </a:r>
            <a:r>
              <a:rPr lang="en-GB" dirty="0" smtClean="0"/>
              <a:t> system</a:t>
            </a:r>
          </a:p>
          <a:p>
            <a:pPr marL="514350" indent="-457200" fontAlgn="auto">
              <a:spcAft>
                <a:spcPts val="0"/>
              </a:spcAft>
              <a:buFont typeface="Arial" pitchFamily="34" charset="0"/>
              <a:buChar char="•"/>
              <a:defRPr/>
            </a:pPr>
            <a:r>
              <a:rPr lang="en-GB" dirty="0" smtClean="0"/>
              <a:t>(climate of fear?)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GB" smtClean="0"/>
              <a:t>Measurement challenges</a:t>
            </a:r>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GB" dirty="0"/>
              <a:t>What aspect of performance to measure</a:t>
            </a:r>
            <a:r>
              <a:rPr lang="en-GB" dirty="0" smtClean="0"/>
              <a:t>? </a:t>
            </a:r>
          </a:p>
          <a:p>
            <a:pPr fontAlgn="auto">
              <a:spcAft>
                <a:spcPts val="0"/>
              </a:spcAft>
              <a:buFont typeface="Arial" pitchFamily="34" charset="0"/>
              <a:buChar char="•"/>
              <a:defRPr/>
            </a:pPr>
            <a:r>
              <a:rPr lang="en-GB" dirty="0" smtClean="0">
                <a:solidFill>
                  <a:srgbClr val="FF0000"/>
                </a:solidFill>
              </a:rPr>
              <a:t>Inputs</a:t>
            </a:r>
            <a:r>
              <a:rPr lang="en-GB" dirty="0" smtClean="0"/>
              <a:t>:  e.g. cost, headcount </a:t>
            </a:r>
            <a:r>
              <a:rPr lang="en-GB" dirty="0" err="1" smtClean="0"/>
              <a:t>etc</a:t>
            </a:r>
            <a:r>
              <a:rPr lang="en-GB" dirty="0" smtClean="0"/>
              <a:t> (relatively easy to measure and audit; cost control, but effort often unobservable)</a:t>
            </a:r>
          </a:p>
          <a:p>
            <a:pPr fontAlgn="auto">
              <a:spcAft>
                <a:spcPts val="0"/>
              </a:spcAft>
              <a:buFont typeface="Arial" pitchFamily="34" charset="0"/>
              <a:buChar char="•"/>
              <a:defRPr/>
            </a:pPr>
            <a:r>
              <a:rPr lang="en-GB" dirty="0" smtClean="0">
                <a:solidFill>
                  <a:srgbClr val="FF0000"/>
                </a:solidFill>
              </a:rPr>
              <a:t>Efficiency</a:t>
            </a:r>
            <a:r>
              <a:rPr lang="en-GB" dirty="0" smtClean="0"/>
              <a:t>: how inputs result in outputs e.g. cost effectiveness of producing a car; staff-student ratios</a:t>
            </a:r>
          </a:p>
          <a:p>
            <a:pPr fontAlgn="auto">
              <a:spcAft>
                <a:spcPts val="0"/>
              </a:spcAft>
              <a:buFont typeface="Arial" pitchFamily="34" charset="0"/>
              <a:buChar char="•"/>
              <a:defRPr/>
            </a:pPr>
            <a:r>
              <a:rPr lang="en-GB" dirty="0" smtClean="0">
                <a:solidFill>
                  <a:srgbClr val="FF0000"/>
                </a:solidFill>
              </a:rPr>
              <a:t>Outputs</a:t>
            </a:r>
            <a:r>
              <a:rPr lang="en-GB" dirty="0" smtClean="0"/>
              <a:t>: shorter term, easier to measure and audit: revenues, exam results, units produced</a:t>
            </a:r>
          </a:p>
          <a:p>
            <a:pPr fontAlgn="auto">
              <a:spcAft>
                <a:spcPts val="0"/>
              </a:spcAft>
              <a:buFont typeface="Arial" pitchFamily="34" charset="0"/>
              <a:buChar char="•"/>
              <a:defRPr/>
            </a:pPr>
            <a:r>
              <a:rPr lang="en-GB" dirty="0" smtClean="0">
                <a:solidFill>
                  <a:srgbClr val="FF0000"/>
                </a:solidFill>
              </a:rPr>
              <a:t>Outcomes</a:t>
            </a:r>
            <a:r>
              <a:rPr lang="en-GB" dirty="0" smtClean="0"/>
              <a:t>: much harder to measure: longer term, more to do with values, less visible: excellent research; healthier nation; safer and happier society?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GB" smtClean="0"/>
              <a:t>Measurement challenges</a:t>
            </a:r>
          </a:p>
        </p:txBody>
      </p:sp>
      <p:sp>
        <p:nvSpPr>
          <p:cNvPr id="3" name="Content Placeholder 2"/>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GB" dirty="0"/>
              <a:t>Prisons: e.g. </a:t>
            </a:r>
            <a:r>
              <a:rPr lang="en-GB" dirty="0" smtClean="0">
                <a:solidFill>
                  <a:srgbClr val="FF0000"/>
                </a:solidFill>
              </a:rPr>
              <a:t>re-offending</a:t>
            </a:r>
            <a:r>
              <a:rPr lang="en-GB" dirty="0" smtClean="0"/>
              <a:t> rates?</a:t>
            </a:r>
            <a:endParaRPr lang="en-GB" dirty="0"/>
          </a:p>
          <a:p>
            <a:pPr fontAlgn="auto">
              <a:spcAft>
                <a:spcPts val="0"/>
              </a:spcAft>
              <a:buFont typeface="Arial" pitchFamily="34" charset="0"/>
              <a:buChar char="•"/>
              <a:defRPr/>
            </a:pPr>
            <a:r>
              <a:rPr lang="en-GB" dirty="0"/>
              <a:t>Schools: e.g. </a:t>
            </a:r>
            <a:r>
              <a:rPr lang="en-GB" dirty="0" smtClean="0">
                <a:solidFill>
                  <a:srgbClr val="FF0000"/>
                </a:solidFill>
              </a:rPr>
              <a:t>literacy</a:t>
            </a:r>
            <a:r>
              <a:rPr lang="en-GB" dirty="0" smtClean="0"/>
              <a:t> test results?</a:t>
            </a:r>
            <a:endParaRPr lang="en-GB" dirty="0"/>
          </a:p>
          <a:p>
            <a:pPr fontAlgn="auto">
              <a:spcAft>
                <a:spcPts val="0"/>
              </a:spcAft>
              <a:buFont typeface="Arial" pitchFamily="34" charset="0"/>
              <a:buChar char="•"/>
              <a:defRPr/>
            </a:pPr>
            <a:r>
              <a:rPr lang="en-GB" dirty="0"/>
              <a:t>Hospitals: </a:t>
            </a:r>
            <a:r>
              <a:rPr lang="en-GB" dirty="0" smtClean="0"/>
              <a:t>target minimum A&amp;E and elective operation </a:t>
            </a:r>
            <a:r>
              <a:rPr lang="en-GB" dirty="0" smtClean="0">
                <a:solidFill>
                  <a:srgbClr val="FF0000"/>
                </a:solidFill>
              </a:rPr>
              <a:t>waiting</a:t>
            </a:r>
            <a:r>
              <a:rPr lang="en-GB" dirty="0" smtClean="0"/>
              <a:t> times?</a:t>
            </a:r>
          </a:p>
          <a:p>
            <a:pPr fontAlgn="auto">
              <a:spcAft>
                <a:spcPts val="0"/>
              </a:spcAft>
              <a:buFont typeface="Arial" pitchFamily="34" charset="0"/>
              <a:buChar char="•"/>
              <a:defRPr/>
            </a:pPr>
            <a:r>
              <a:rPr lang="en-GB" dirty="0" smtClean="0"/>
              <a:t>Universities: e.g. student </a:t>
            </a:r>
            <a:r>
              <a:rPr lang="en-GB" dirty="0" smtClean="0">
                <a:solidFill>
                  <a:srgbClr val="FF0000"/>
                </a:solidFill>
              </a:rPr>
              <a:t>satisfaction?</a:t>
            </a:r>
          </a:p>
          <a:p>
            <a:pPr fontAlgn="auto">
              <a:spcAft>
                <a:spcPts val="0"/>
              </a:spcAft>
              <a:buFont typeface="Arial" pitchFamily="34" charset="0"/>
              <a:buChar char="•"/>
              <a:defRPr/>
            </a:pPr>
            <a:r>
              <a:rPr lang="en-GB" dirty="0" smtClean="0"/>
              <a:t>Art gallery: e.g. school children </a:t>
            </a:r>
            <a:r>
              <a:rPr lang="en-GB" dirty="0" smtClean="0">
                <a:solidFill>
                  <a:srgbClr val="FF0000"/>
                </a:solidFill>
              </a:rPr>
              <a:t>visitors</a:t>
            </a:r>
            <a:r>
              <a:rPr lang="en-GB" dirty="0" smtClean="0"/>
              <a:t> per annum?</a:t>
            </a:r>
          </a:p>
          <a:p>
            <a:pPr fontAlgn="auto">
              <a:spcAft>
                <a:spcPts val="0"/>
              </a:spcAft>
              <a:buFont typeface="Arial" pitchFamily="34" charset="0"/>
              <a:buChar char="•"/>
              <a:defRPr/>
            </a:pPr>
            <a:r>
              <a:rPr lang="en-GB" dirty="0" smtClean="0"/>
              <a:t>Companies: e.g. growth in long term </a:t>
            </a:r>
            <a:r>
              <a:rPr lang="en-GB" dirty="0" smtClean="0">
                <a:solidFill>
                  <a:srgbClr val="FF0000"/>
                </a:solidFill>
              </a:rPr>
              <a:t>shareholder value</a:t>
            </a:r>
          </a:p>
          <a:p>
            <a:pPr fontAlgn="auto">
              <a:spcAft>
                <a:spcPts val="0"/>
              </a:spcAft>
              <a:buFont typeface="Arial" pitchFamily="34" charset="0"/>
              <a:buChar char="•"/>
              <a:defRPr/>
            </a:pPr>
            <a:r>
              <a:rPr lang="en-GB" dirty="0" smtClean="0"/>
              <a:t>All seems reasonable?  But </a:t>
            </a:r>
            <a:r>
              <a:rPr lang="en-GB" dirty="0" smtClean="0">
                <a:solidFill>
                  <a:srgbClr val="FF0000"/>
                </a:solidFill>
              </a:rPr>
              <a:t>data</a:t>
            </a:r>
            <a:r>
              <a:rPr lang="en-GB" dirty="0" smtClean="0"/>
              <a:t> demands?</a:t>
            </a:r>
          </a:p>
          <a:p>
            <a:pPr fontAlgn="auto">
              <a:spcAft>
                <a:spcPts val="0"/>
              </a:spcAft>
              <a:buFont typeface="Arial" pitchFamily="34" charset="0"/>
              <a:buChar char="•"/>
              <a:defRPr/>
            </a:pPr>
            <a:r>
              <a:rPr lang="en-GB" dirty="0" smtClean="0"/>
              <a:t>Relation of outputs(targets) to desired outcomes/values most challenging measurement ‘</a:t>
            </a:r>
            <a:r>
              <a:rPr lang="en-GB" dirty="0" smtClean="0">
                <a:solidFill>
                  <a:srgbClr val="FF0000"/>
                </a:solidFill>
              </a:rPr>
              <a:t>frontier</a:t>
            </a:r>
            <a:r>
              <a:rPr lang="en-GB" dirty="0" smtClean="0"/>
              <a:t>’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462088"/>
          <a:ext cx="8229600" cy="2628900"/>
        </p:xfrm>
        <a:graphic>
          <a:graphicData uri="http://schemas.openxmlformats.org/drawingml/2006/table">
            <a:tbl>
              <a:tblPr firstRow="1" firstCol="1" bandRow="1">
                <a:tableStyleId>{5C22544A-7EE6-4342-B048-85BDC9FD1C3A}</a:tableStyleId>
              </a:tblPr>
              <a:tblGrid>
                <a:gridCol w="1645455"/>
                <a:gridCol w="1646036"/>
                <a:gridCol w="1646036"/>
                <a:gridCol w="1646036"/>
                <a:gridCol w="1646036"/>
              </a:tblGrid>
              <a:tr h="256398">
                <a:tc gridSpan="5">
                  <a:txBody>
                    <a:bodyPr/>
                    <a:lstStyle/>
                    <a:p>
                      <a:pPr algn="l">
                        <a:lnSpc>
                          <a:spcPct val="115000"/>
                        </a:lnSpc>
                        <a:spcAft>
                          <a:spcPts val="0"/>
                        </a:spcAft>
                      </a:pPr>
                      <a:r>
                        <a:rPr lang="en-GB" sz="1500" dirty="0">
                          <a:effectLst/>
                        </a:rPr>
                        <a:t>Performance universe</a:t>
                      </a:r>
                      <a:endParaRPr lang="en-GB" sz="1000" dirty="0">
                        <a:effectLst/>
                        <a:latin typeface="Calibri"/>
                        <a:ea typeface="PMingLiU"/>
                        <a:cs typeface="Times New Roman"/>
                      </a:endParaRPr>
                    </a:p>
                  </a:txBody>
                  <a:tcPr marL="62706" marR="62706"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56398">
                <a:tc>
                  <a:txBody>
                    <a:bodyPr/>
                    <a:lstStyle/>
                    <a:p>
                      <a:pPr algn="l">
                        <a:lnSpc>
                          <a:spcPct val="115000"/>
                        </a:lnSpc>
                        <a:spcAft>
                          <a:spcPts val="0"/>
                        </a:spcAft>
                      </a:pPr>
                      <a:r>
                        <a:rPr lang="en-GB" sz="1500">
                          <a:effectLst/>
                        </a:rPr>
                        <a:t> </a:t>
                      </a:r>
                      <a:endParaRPr lang="en-GB" sz="1000">
                        <a:effectLst/>
                        <a:latin typeface="Calibri"/>
                        <a:ea typeface="PMingLiU"/>
                        <a:cs typeface="Times New Roman"/>
                      </a:endParaRPr>
                    </a:p>
                  </a:txBody>
                  <a:tcPr marL="62706" marR="62706" marT="0" marB="0"/>
                </a:tc>
                <a:tc>
                  <a:txBody>
                    <a:bodyPr/>
                    <a:lstStyle/>
                    <a:p>
                      <a:pPr algn="l">
                        <a:lnSpc>
                          <a:spcPct val="115000"/>
                        </a:lnSpc>
                        <a:spcAft>
                          <a:spcPts val="0"/>
                        </a:spcAft>
                      </a:pPr>
                      <a:r>
                        <a:rPr lang="en-GB" sz="1500">
                          <a:effectLst/>
                        </a:rPr>
                        <a:t>Inputs</a:t>
                      </a:r>
                      <a:endParaRPr lang="en-GB" sz="1000">
                        <a:effectLst/>
                        <a:latin typeface="Calibri"/>
                        <a:ea typeface="PMingLiU"/>
                        <a:cs typeface="Times New Roman"/>
                      </a:endParaRPr>
                    </a:p>
                  </a:txBody>
                  <a:tcPr marL="62706" marR="62706" marT="0" marB="0"/>
                </a:tc>
                <a:tc>
                  <a:txBody>
                    <a:bodyPr/>
                    <a:lstStyle/>
                    <a:p>
                      <a:pPr algn="l">
                        <a:lnSpc>
                          <a:spcPct val="115000"/>
                        </a:lnSpc>
                        <a:spcAft>
                          <a:spcPts val="0"/>
                        </a:spcAft>
                      </a:pPr>
                      <a:r>
                        <a:rPr lang="en-GB" sz="1500">
                          <a:effectLst/>
                        </a:rPr>
                        <a:t>Outputs</a:t>
                      </a:r>
                      <a:endParaRPr lang="en-GB" sz="1000">
                        <a:effectLst/>
                        <a:latin typeface="Calibri"/>
                        <a:ea typeface="PMingLiU"/>
                        <a:cs typeface="Times New Roman"/>
                      </a:endParaRPr>
                    </a:p>
                  </a:txBody>
                  <a:tcPr marL="62706" marR="62706" marT="0" marB="0"/>
                </a:tc>
                <a:tc>
                  <a:txBody>
                    <a:bodyPr/>
                    <a:lstStyle/>
                    <a:p>
                      <a:pPr algn="l">
                        <a:lnSpc>
                          <a:spcPct val="115000"/>
                        </a:lnSpc>
                        <a:spcAft>
                          <a:spcPts val="0"/>
                        </a:spcAft>
                      </a:pPr>
                      <a:r>
                        <a:rPr lang="en-GB" sz="1500">
                          <a:effectLst/>
                        </a:rPr>
                        <a:t>Outcomes</a:t>
                      </a:r>
                      <a:endParaRPr lang="en-GB" sz="1000">
                        <a:effectLst/>
                        <a:latin typeface="Calibri"/>
                        <a:ea typeface="PMingLiU"/>
                        <a:cs typeface="Times New Roman"/>
                      </a:endParaRPr>
                    </a:p>
                  </a:txBody>
                  <a:tcPr marL="62706" marR="62706" marT="0" marB="0"/>
                </a:tc>
                <a:tc>
                  <a:txBody>
                    <a:bodyPr/>
                    <a:lstStyle/>
                    <a:p>
                      <a:pPr algn="l">
                        <a:lnSpc>
                          <a:spcPct val="115000"/>
                        </a:lnSpc>
                        <a:spcAft>
                          <a:spcPts val="0"/>
                        </a:spcAft>
                      </a:pPr>
                      <a:r>
                        <a:rPr lang="en-GB" sz="1500">
                          <a:effectLst/>
                        </a:rPr>
                        <a:t> </a:t>
                      </a:r>
                      <a:endParaRPr lang="en-GB" sz="1000">
                        <a:effectLst/>
                        <a:latin typeface="Calibri"/>
                        <a:ea typeface="PMingLiU"/>
                        <a:cs typeface="Times New Roman"/>
                      </a:endParaRPr>
                    </a:p>
                  </a:txBody>
                  <a:tcPr marL="62706" marR="62706" marT="0" marB="0"/>
                </a:tc>
              </a:tr>
              <a:tr h="521971">
                <a:tc>
                  <a:txBody>
                    <a:bodyPr/>
                    <a:lstStyle/>
                    <a:p>
                      <a:pPr algn="l">
                        <a:lnSpc>
                          <a:spcPct val="115000"/>
                        </a:lnSpc>
                        <a:spcAft>
                          <a:spcPts val="0"/>
                        </a:spcAft>
                      </a:pPr>
                      <a:endParaRPr lang="en-GB" sz="1500">
                        <a:effectLst/>
                      </a:endParaRPr>
                    </a:p>
                    <a:p>
                      <a:pPr algn="l">
                        <a:lnSpc>
                          <a:spcPct val="115000"/>
                        </a:lnSpc>
                        <a:spcAft>
                          <a:spcPts val="0"/>
                        </a:spcAft>
                      </a:pPr>
                      <a:r>
                        <a:rPr lang="en-GB" sz="1500">
                          <a:effectLst/>
                        </a:rPr>
                        <a:t>Easy to measure</a:t>
                      </a:r>
                      <a:endParaRPr lang="en-GB" sz="1000">
                        <a:effectLst/>
                        <a:latin typeface="Calibri"/>
                        <a:ea typeface="PMingLiU"/>
                        <a:cs typeface="Times New Roman"/>
                      </a:endParaRPr>
                    </a:p>
                  </a:txBody>
                  <a:tcPr marL="62706" marR="62706" marT="0" marB="0"/>
                </a:tc>
                <a:tc rowSpan="3" gridSpan="3">
                  <a:txBody>
                    <a:bodyPr/>
                    <a:lstStyle/>
                    <a:p>
                      <a:pPr algn="l">
                        <a:lnSpc>
                          <a:spcPct val="115000"/>
                        </a:lnSpc>
                        <a:spcAft>
                          <a:spcPts val="0"/>
                        </a:spcAft>
                      </a:pPr>
                      <a:r>
                        <a:rPr lang="en-GB" sz="1500" dirty="0">
                          <a:effectLst/>
                        </a:rPr>
                        <a:t> </a:t>
                      </a:r>
                      <a:endParaRPr lang="en-GB" sz="1000" dirty="0">
                        <a:effectLst/>
                      </a:endParaRPr>
                    </a:p>
                    <a:p>
                      <a:pPr algn="l">
                        <a:lnSpc>
                          <a:spcPct val="115000"/>
                        </a:lnSpc>
                        <a:spcAft>
                          <a:spcPts val="0"/>
                        </a:spcAft>
                      </a:pPr>
                      <a:r>
                        <a:rPr lang="en-GB" sz="1500" dirty="0">
                          <a:effectLst/>
                        </a:rPr>
                        <a:t> </a:t>
                      </a:r>
                      <a:endParaRPr lang="en-GB" sz="1000" dirty="0">
                        <a:effectLst/>
                      </a:endParaRPr>
                    </a:p>
                    <a:p>
                      <a:pPr algn="l">
                        <a:lnSpc>
                          <a:spcPct val="115000"/>
                        </a:lnSpc>
                        <a:spcAft>
                          <a:spcPts val="0"/>
                        </a:spcAft>
                      </a:pPr>
                      <a:r>
                        <a:rPr lang="en-GB" sz="1500" dirty="0">
                          <a:effectLst/>
                        </a:rPr>
                        <a:t>        ZONE OF </a:t>
                      </a:r>
                      <a:r>
                        <a:rPr lang="en-GB" sz="1500" dirty="0" smtClean="0">
                          <a:effectLst/>
                        </a:rPr>
                        <a:t>MEASUREMENT (audit)</a:t>
                      </a:r>
                      <a:endParaRPr lang="en-GB" sz="1000" dirty="0">
                        <a:effectLst/>
                      </a:endParaRPr>
                    </a:p>
                    <a:p>
                      <a:pPr algn="l">
                        <a:lnSpc>
                          <a:spcPct val="115000"/>
                        </a:lnSpc>
                        <a:spcAft>
                          <a:spcPts val="0"/>
                        </a:spcAft>
                      </a:pPr>
                      <a:r>
                        <a:rPr lang="en-GB" sz="1500" dirty="0">
                          <a:effectLst/>
                        </a:rPr>
                        <a:t> </a:t>
                      </a:r>
                      <a:endParaRPr lang="en-GB" sz="1000" dirty="0">
                        <a:effectLst/>
                      </a:endParaRPr>
                    </a:p>
                    <a:p>
                      <a:pPr algn="l">
                        <a:lnSpc>
                          <a:spcPct val="115000"/>
                        </a:lnSpc>
                        <a:spcAft>
                          <a:spcPts val="0"/>
                        </a:spcAft>
                      </a:pPr>
                      <a:r>
                        <a:rPr lang="en-GB" sz="1500" dirty="0">
                          <a:effectLst/>
                        </a:rPr>
                        <a:t> </a:t>
                      </a:r>
                      <a:endParaRPr lang="en-GB" sz="1000" dirty="0">
                        <a:effectLst/>
                      </a:endParaRPr>
                    </a:p>
                    <a:p>
                      <a:pPr algn="l">
                        <a:lnSpc>
                          <a:spcPct val="115000"/>
                        </a:lnSpc>
                        <a:spcAft>
                          <a:spcPts val="0"/>
                        </a:spcAft>
                      </a:pPr>
                      <a:r>
                        <a:rPr lang="en-GB" sz="1500" dirty="0">
                          <a:effectLst/>
                        </a:rPr>
                        <a:t> </a:t>
                      </a:r>
                      <a:endParaRPr lang="en-GB" sz="1000" dirty="0">
                        <a:effectLst/>
                      </a:endParaRPr>
                    </a:p>
                    <a:p>
                      <a:pPr algn="l">
                        <a:lnSpc>
                          <a:spcPct val="115000"/>
                        </a:lnSpc>
                        <a:spcAft>
                          <a:spcPts val="0"/>
                        </a:spcAft>
                      </a:pPr>
                      <a:r>
                        <a:rPr lang="en-GB" sz="1500" dirty="0">
                          <a:effectLst/>
                        </a:rPr>
                        <a:t>                                ZONE OF </a:t>
                      </a:r>
                      <a:r>
                        <a:rPr lang="en-GB" sz="1500" dirty="0" smtClean="0">
                          <a:effectLst/>
                        </a:rPr>
                        <a:t>NON-MEASUREMENT</a:t>
                      </a:r>
                      <a:endParaRPr lang="en-GB" sz="1000" dirty="0">
                        <a:effectLst/>
                      </a:endParaRPr>
                    </a:p>
                    <a:p>
                      <a:pPr algn="l">
                        <a:lnSpc>
                          <a:spcPct val="115000"/>
                        </a:lnSpc>
                        <a:spcAft>
                          <a:spcPts val="0"/>
                        </a:spcAft>
                      </a:pPr>
                      <a:r>
                        <a:rPr lang="en-GB" sz="1500" dirty="0">
                          <a:effectLst/>
                        </a:rPr>
                        <a:t> </a:t>
                      </a:r>
                      <a:endParaRPr lang="en-GB" sz="1000" dirty="0">
                        <a:effectLst/>
                        <a:latin typeface="Calibri"/>
                        <a:ea typeface="PMingLiU"/>
                        <a:cs typeface="Times New Roman"/>
                      </a:endParaRPr>
                    </a:p>
                  </a:txBody>
                  <a:tcPr marL="62706" marR="62706" marT="0" marB="0"/>
                </a:tc>
                <a:tc rowSpan="3" hMerge="1">
                  <a:txBody>
                    <a:bodyPr/>
                    <a:lstStyle/>
                    <a:p>
                      <a:endParaRPr lang="en-GB"/>
                    </a:p>
                  </a:txBody>
                  <a:tcPr/>
                </a:tc>
                <a:tc rowSpan="3" hMerge="1">
                  <a:txBody>
                    <a:bodyPr/>
                    <a:lstStyle/>
                    <a:p>
                      <a:endParaRPr lang="en-GB"/>
                    </a:p>
                  </a:txBody>
                  <a:tcPr/>
                </a:tc>
                <a:tc>
                  <a:txBody>
                    <a:bodyPr/>
                    <a:lstStyle/>
                    <a:p>
                      <a:pPr algn="l">
                        <a:lnSpc>
                          <a:spcPct val="115000"/>
                        </a:lnSpc>
                        <a:spcAft>
                          <a:spcPts val="0"/>
                        </a:spcAft>
                      </a:pPr>
                      <a:r>
                        <a:rPr lang="en-GB" sz="1500">
                          <a:effectLst/>
                        </a:rPr>
                        <a:t> </a:t>
                      </a:r>
                      <a:endParaRPr lang="en-GB" sz="1000">
                        <a:effectLst/>
                      </a:endParaRPr>
                    </a:p>
                    <a:p>
                      <a:pPr algn="l">
                        <a:lnSpc>
                          <a:spcPct val="115000"/>
                        </a:lnSpc>
                        <a:spcAft>
                          <a:spcPts val="0"/>
                        </a:spcAft>
                      </a:pPr>
                      <a:r>
                        <a:rPr lang="en-GB" sz="1500">
                          <a:effectLst/>
                        </a:rPr>
                        <a:t>Hard to measure</a:t>
                      </a:r>
                      <a:endParaRPr lang="en-GB" sz="1000">
                        <a:effectLst/>
                        <a:latin typeface="Calibri"/>
                        <a:ea typeface="PMingLiU"/>
                        <a:cs typeface="Times New Roman"/>
                      </a:endParaRPr>
                    </a:p>
                  </a:txBody>
                  <a:tcPr marL="62706" marR="62706" marT="0" marB="0"/>
                </a:tc>
              </a:tr>
              <a:tr h="654350">
                <a:tc>
                  <a:txBody>
                    <a:bodyPr/>
                    <a:lstStyle/>
                    <a:p>
                      <a:pPr algn="l">
                        <a:lnSpc>
                          <a:spcPct val="115000"/>
                        </a:lnSpc>
                        <a:spcAft>
                          <a:spcPts val="0"/>
                        </a:spcAft>
                      </a:pPr>
                      <a:r>
                        <a:rPr lang="en-GB" sz="1500">
                          <a:effectLst/>
                        </a:rPr>
                        <a:t> </a:t>
                      </a:r>
                      <a:endParaRPr lang="en-GB" sz="1000">
                        <a:effectLst/>
                      </a:endParaRPr>
                    </a:p>
                    <a:p>
                      <a:pPr algn="l">
                        <a:lnSpc>
                          <a:spcPct val="115000"/>
                        </a:lnSpc>
                        <a:spcAft>
                          <a:spcPts val="0"/>
                        </a:spcAft>
                      </a:pPr>
                      <a:r>
                        <a:rPr lang="en-GB" sz="1500">
                          <a:effectLst/>
                        </a:rPr>
                        <a:t>Easy to audit</a:t>
                      </a:r>
                      <a:endParaRPr lang="en-GB" sz="1000">
                        <a:effectLst/>
                        <a:latin typeface="Calibri"/>
                        <a:ea typeface="PMingLiU"/>
                        <a:cs typeface="Times New Roman"/>
                      </a:endParaRPr>
                    </a:p>
                  </a:txBody>
                  <a:tcPr marL="62706" marR="62706" marT="0" marB="0"/>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l">
                        <a:lnSpc>
                          <a:spcPct val="115000"/>
                        </a:lnSpc>
                        <a:spcAft>
                          <a:spcPts val="0"/>
                        </a:spcAft>
                      </a:pPr>
                      <a:r>
                        <a:rPr lang="en-GB" sz="1500">
                          <a:effectLst/>
                        </a:rPr>
                        <a:t> </a:t>
                      </a:r>
                      <a:endParaRPr lang="en-GB" sz="1000">
                        <a:effectLst/>
                      </a:endParaRPr>
                    </a:p>
                    <a:p>
                      <a:pPr algn="l">
                        <a:lnSpc>
                          <a:spcPct val="115000"/>
                        </a:lnSpc>
                        <a:spcAft>
                          <a:spcPts val="0"/>
                        </a:spcAft>
                      </a:pPr>
                      <a:r>
                        <a:rPr lang="en-GB" sz="1500">
                          <a:effectLst/>
                        </a:rPr>
                        <a:t>Hard to audit</a:t>
                      </a:r>
                      <a:endParaRPr lang="en-GB" sz="1000">
                        <a:effectLst/>
                        <a:latin typeface="Calibri"/>
                        <a:ea typeface="PMingLiU"/>
                        <a:cs typeface="Times New Roman"/>
                      </a:endParaRPr>
                    </a:p>
                  </a:txBody>
                  <a:tcPr marL="62706" marR="62706" marT="0" marB="0"/>
                </a:tc>
              </a:tr>
              <a:tr h="874867">
                <a:tc>
                  <a:txBody>
                    <a:bodyPr/>
                    <a:lstStyle/>
                    <a:p>
                      <a:pPr algn="l">
                        <a:lnSpc>
                          <a:spcPct val="115000"/>
                        </a:lnSpc>
                        <a:spcAft>
                          <a:spcPts val="0"/>
                        </a:spcAft>
                      </a:pPr>
                      <a:r>
                        <a:rPr lang="en-GB" sz="1500">
                          <a:effectLst/>
                        </a:rPr>
                        <a:t>Relation to goals unclear</a:t>
                      </a:r>
                      <a:endParaRPr lang="en-GB" sz="1000">
                        <a:effectLst/>
                        <a:latin typeface="Calibri"/>
                        <a:ea typeface="PMingLiU"/>
                        <a:cs typeface="Times New Roman"/>
                      </a:endParaRPr>
                    </a:p>
                  </a:txBody>
                  <a:tcPr marL="62706" marR="62706" marT="0" marB="0"/>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l">
                        <a:lnSpc>
                          <a:spcPct val="115000"/>
                        </a:lnSpc>
                        <a:spcAft>
                          <a:spcPts val="0"/>
                        </a:spcAft>
                      </a:pPr>
                      <a:r>
                        <a:rPr lang="en-GB" sz="1500" dirty="0">
                          <a:effectLst/>
                        </a:rPr>
                        <a:t>Relation to goals clearer</a:t>
                      </a:r>
                      <a:endParaRPr lang="en-GB" sz="1000" dirty="0">
                        <a:effectLst/>
                        <a:latin typeface="Calibri"/>
                        <a:ea typeface="PMingLiU"/>
                        <a:cs typeface="Times New Roman"/>
                      </a:endParaRPr>
                    </a:p>
                  </a:txBody>
                  <a:tcPr marL="62706" marR="62706" marT="0" marB="0"/>
                </a:tc>
              </a:tr>
            </a:tbl>
          </a:graphicData>
        </a:graphic>
      </p:graphicFrame>
      <p:sp>
        <p:nvSpPr>
          <p:cNvPr id="30749" name="Rectangle 2"/>
          <p:cNvSpPr>
            <a:spLocks noChangeArrowheads="1"/>
          </p:cNvSpPr>
          <p:nvPr/>
        </p:nvSpPr>
        <p:spPr bwMode="auto">
          <a:xfrm>
            <a:off x="457200" y="2547938"/>
            <a:ext cx="9144000" cy="457200"/>
          </a:xfrm>
          <a:prstGeom prst="rect">
            <a:avLst/>
          </a:prstGeom>
          <a:noFill/>
          <a:ln w="9525">
            <a:noFill/>
            <a:miter lim="800000"/>
            <a:headEnd/>
            <a:tailEnd/>
          </a:ln>
        </p:spPr>
        <p:txBody>
          <a:bodyPr wrap="none" anchor="ctr">
            <a:spAutoFit/>
          </a:bodyPr>
          <a:lstStyle/>
          <a:p>
            <a:endParaRPr lang="en-US" altLang="en-US"/>
          </a:p>
        </p:txBody>
      </p:sp>
      <p:cxnSp>
        <p:nvCxnSpPr>
          <p:cNvPr id="30750" name="Straight Connector 3"/>
          <p:cNvCxnSpPr>
            <a:cxnSpLocks noChangeShapeType="1"/>
          </p:cNvCxnSpPr>
          <p:nvPr/>
        </p:nvCxnSpPr>
        <p:spPr bwMode="auto">
          <a:xfrm flipV="1">
            <a:off x="1981200" y="1998663"/>
            <a:ext cx="4876800" cy="2014537"/>
          </a:xfrm>
          <a:prstGeom prst="line">
            <a:avLst/>
          </a:prstGeom>
          <a:noFill/>
          <a:ln w="9525" algn="ctr">
            <a:solidFill>
              <a:srgbClr val="4A7EBB"/>
            </a:solidFill>
            <a:round/>
            <a:headEnd/>
            <a:tailEnd/>
          </a:ln>
        </p:spPr>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GB" smtClean="0"/>
              <a:t>Measurement challenges</a:t>
            </a:r>
          </a:p>
        </p:txBody>
      </p:sp>
      <p:sp>
        <p:nvSpPr>
          <p:cNvPr id="3" name="Content Placeholder 2"/>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GB" dirty="0" smtClean="0"/>
              <a:t>Performance measurement assumes:</a:t>
            </a:r>
          </a:p>
          <a:p>
            <a:pPr fontAlgn="auto">
              <a:spcAft>
                <a:spcPts val="0"/>
              </a:spcAft>
              <a:buFont typeface="Arial" pitchFamily="34" charset="0"/>
              <a:buChar char="•"/>
              <a:defRPr/>
            </a:pPr>
            <a:r>
              <a:rPr lang="en-GB" dirty="0" smtClean="0"/>
              <a:t>1. What is measured is </a:t>
            </a:r>
            <a:r>
              <a:rPr lang="en-GB" dirty="0" smtClean="0">
                <a:solidFill>
                  <a:srgbClr val="FF0000"/>
                </a:solidFill>
              </a:rPr>
              <a:t>meaningful (proxy) measure </a:t>
            </a:r>
            <a:r>
              <a:rPr lang="en-GB" dirty="0" smtClean="0"/>
              <a:t>of all relevant performance dimensions</a:t>
            </a:r>
          </a:p>
          <a:p>
            <a:pPr lvl="1" fontAlgn="auto">
              <a:spcAft>
                <a:spcPts val="0"/>
              </a:spcAft>
              <a:buFont typeface="Arial" pitchFamily="34" charset="0"/>
              <a:buChar char="–"/>
              <a:defRPr/>
            </a:pPr>
            <a:r>
              <a:rPr lang="en-GB" dirty="0" smtClean="0"/>
              <a:t>E.g. soviet problem: focus on production rather than quality</a:t>
            </a:r>
          </a:p>
          <a:p>
            <a:pPr lvl="1" fontAlgn="auto">
              <a:spcAft>
                <a:spcPts val="0"/>
              </a:spcAft>
              <a:buFont typeface="Arial" pitchFamily="34" charset="0"/>
              <a:buChar char="–"/>
              <a:defRPr/>
            </a:pPr>
            <a:r>
              <a:rPr lang="en-GB" dirty="0" smtClean="0"/>
              <a:t>Students may be satisfied but not pushed?</a:t>
            </a:r>
          </a:p>
          <a:p>
            <a:pPr fontAlgn="auto">
              <a:spcAft>
                <a:spcPts val="0"/>
              </a:spcAft>
              <a:buFont typeface="Arial" pitchFamily="34" charset="0"/>
              <a:buChar char="•"/>
              <a:defRPr/>
            </a:pPr>
            <a:r>
              <a:rPr lang="en-GB" dirty="0" smtClean="0"/>
              <a:t>2. What is measured is in fact </a:t>
            </a:r>
            <a:r>
              <a:rPr lang="en-GB" dirty="0" smtClean="0">
                <a:solidFill>
                  <a:srgbClr val="FF0000"/>
                </a:solidFill>
              </a:rPr>
              <a:t>measurable</a:t>
            </a:r>
            <a:r>
              <a:rPr lang="en-GB" dirty="0" smtClean="0"/>
              <a:t>; categorization and consistent data</a:t>
            </a:r>
          </a:p>
          <a:p>
            <a:pPr marL="0" indent="0" fontAlgn="auto">
              <a:spcAft>
                <a:spcPts val="0"/>
              </a:spcAft>
              <a:buFont typeface="Arial" pitchFamily="34" charset="0"/>
              <a:buNone/>
              <a:defRPr/>
            </a:pPr>
            <a:r>
              <a:rPr lang="en-GB" dirty="0" smtClean="0"/>
              <a:t>- e.g. what is a ‘mortality rate’</a:t>
            </a:r>
          </a:p>
          <a:p>
            <a:pPr fontAlgn="auto">
              <a:spcAft>
                <a:spcPts val="0"/>
              </a:spcAft>
              <a:buFont typeface="Arial" pitchFamily="34" charset="0"/>
              <a:buChar char="•"/>
              <a:defRPr/>
            </a:pPr>
            <a:r>
              <a:rPr lang="en-GB" dirty="0" smtClean="0"/>
              <a:t>3. Organizational agents will not react by ‘</a:t>
            </a:r>
            <a:r>
              <a:rPr lang="en-GB" dirty="0" smtClean="0">
                <a:solidFill>
                  <a:srgbClr val="FF0000"/>
                </a:solidFill>
              </a:rPr>
              <a:t>gaming</a:t>
            </a:r>
            <a:r>
              <a:rPr lang="en-GB" dirty="0" smtClean="0"/>
              <a:t>’ system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GB" smtClean="0"/>
              <a:t>Reacting and gaming </a:t>
            </a:r>
          </a:p>
        </p:txBody>
      </p:sp>
      <p:sp>
        <p:nvSpPr>
          <p:cNvPr id="3" name="Content Placeholder 2"/>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n-GB" dirty="0" smtClean="0"/>
              <a:t>People </a:t>
            </a:r>
            <a:r>
              <a:rPr lang="en-GB" dirty="0" smtClean="0">
                <a:solidFill>
                  <a:srgbClr val="FF0000"/>
                </a:solidFill>
              </a:rPr>
              <a:t>react</a:t>
            </a:r>
            <a:r>
              <a:rPr lang="en-GB" dirty="0" smtClean="0"/>
              <a:t> to performance systems (Espeland &amp; Sauder)</a:t>
            </a:r>
          </a:p>
          <a:p>
            <a:pPr fontAlgn="auto">
              <a:spcAft>
                <a:spcPts val="0"/>
              </a:spcAft>
              <a:buFont typeface="Arial" pitchFamily="34" charset="0"/>
              <a:buChar char="•"/>
              <a:defRPr/>
            </a:pPr>
            <a:r>
              <a:rPr lang="en-GB" dirty="0"/>
              <a:t>`When a measure becomes a target, it ceases to be a good measure.' </a:t>
            </a:r>
            <a:r>
              <a:rPr lang="en-GB" dirty="0" smtClean="0"/>
              <a:t>(</a:t>
            </a:r>
            <a:r>
              <a:rPr lang="en-GB" dirty="0" err="1" smtClean="0"/>
              <a:t>Strathern</a:t>
            </a:r>
            <a:r>
              <a:rPr lang="en-GB" dirty="0" smtClean="0"/>
              <a:t>, interpreting </a:t>
            </a:r>
            <a:r>
              <a:rPr lang="en-GB" dirty="0" err="1" smtClean="0"/>
              <a:t>Goodhart’s</a:t>
            </a:r>
            <a:r>
              <a:rPr lang="en-GB" dirty="0" smtClean="0"/>
              <a:t> law)</a:t>
            </a:r>
          </a:p>
          <a:p>
            <a:pPr lvl="1" fontAlgn="auto">
              <a:spcAft>
                <a:spcPts val="0"/>
              </a:spcAft>
              <a:buFont typeface="Arial" pitchFamily="34" charset="0"/>
              <a:buChar char="–"/>
              <a:defRPr/>
            </a:pPr>
            <a:r>
              <a:rPr lang="en-GB" dirty="0">
                <a:solidFill>
                  <a:srgbClr val="FF0000"/>
                </a:solidFill>
              </a:rPr>
              <a:t>Scientists produced fewer patents when patent made into target</a:t>
            </a:r>
            <a:r>
              <a:rPr lang="en-GB" dirty="0" smtClean="0">
                <a:solidFill>
                  <a:srgbClr val="FF0000"/>
                </a:solidFill>
              </a:rPr>
              <a:t>!  Why?</a:t>
            </a:r>
          </a:p>
          <a:p>
            <a:pPr fontAlgn="auto">
              <a:spcAft>
                <a:spcPts val="0"/>
              </a:spcAft>
              <a:buFont typeface="Arial" pitchFamily="34" charset="0"/>
              <a:buChar char="•"/>
              <a:defRPr/>
            </a:pPr>
            <a:r>
              <a:rPr lang="en-GB" dirty="0" smtClean="0"/>
              <a:t>Hood and Bevan (2006): Despite apparent improvements in ‘performance’ relative to indicators requirements create targets which can be ‘gamed’</a:t>
            </a:r>
          </a:p>
          <a:p>
            <a:pPr fontAlgn="auto">
              <a:spcAft>
                <a:spcPts val="0"/>
              </a:spcAft>
              <a:buFont typeface="Arial" pitchFamily="34" charset="0"/>
              <a:buChar char="•"/>
              <a:defRPr/>
            </a:pPr>
            <a:r>
              <a:rPr lang="en-GB" dirty="0" smtClean="0"/>
              <a:t>No incentive to discover gaming = </a:t>
            </a:r>
            <a:r>
              <a:rPr lang="en-GB" dirty="0" smtClean="0">
                <a:solidFill>
                  <a:srgbClr val="FF0000"/>
                </a:solidFill>
              </a:rPr>
              <a:t>audit deficit</a:t>
            </a:r>
          </a:p>
          <a:p>
            <a:pPr fontAlgn="auto">
              <a:spcAft>
                <a:spcPts val="0"/>
              </a:spcAft>
              <a:buFont typeface="Arial" pitchFamily="34" charset="0"/>
              <a:buChar char="•"/>
              <a:defRPr/>
            </a:pPr>
            <a:r>
              <a:rPr lang="en-GB" dirty="0" smtClean="0"/>
              <a:t>Opportunistic output distortion: </a:t>
            </a:r>
          </a:p>
          <a:p>
            <a:pPr lvl="1" fontAlgn="auto">
              <a:spcAft>
                <a:spcPts val="0"/>
              </a:spcAft>
              <a:buFont typeface="Arial" pitchFamily="34" charset="0"/>
              <a:buChar char="–"/>
              <a:defRPr/>
            </a:pPr>
            <a:r>
              <a:rPr lang="en-GB" dirty="0" smtClean="0"/>
              <a:t>Ambulance response times ‘edited’ = creative accounting</a:t>
            </a:r>
          </a:p>
          <a:p>
            <a:pPr lvl="1" fontAlgn="auto">
              <a:spcAft>
                <a:spcPts val="0"/>
              </a:spcAft>
              <a:buFont typeface="Arial" pitchFamily="34" charset="0"/>
              <a:buChar char="–"/>
              <a:defRPr/>
            </a:pPr>
            <a:r>
              <a:rPr lang="en-GB" dirty="0" smtClean="0"/>
              <a:t>‘Trollies’ used as beds to meet 12hour rule for waiting for a ‘bed’</a:t>
            </a:r>
          </a:p>
          <a:p>
            <a:pPr lvl="1" fontAlgn="auto">
              <a:spcAft>
                <a:spcPts val="0"/>
              </a:spcAft>
              <a:buFont typeface="Arial" pitchFamily="34" charset="0"/>
              <a:buChar char="–"/>
              <a:defRPr/>
            </a:pPr>
            <a:r>
              <a:rPr lang="en-GB" dirty="0" smtClean="0"/>
              <a:t>Target is waiting time for </a:t>
            </a:r>
            <a:r>
              <a:rPr lang="en-GB" dirty="0" smtClean="0">
                <a:solidFill>
                  <a:srgbClr val="FF0000"/>
                </a:solidFill>
              </a:rPr>
              <a:t>new</a:t>
            </a:r>
            <a:r>
              <a:rPr lang="en-GB" dirty="0" smtClean="0"/>
              <a:t> appointments, so make follow-up waiting times longer</a:t>
            </a:r>
          </a:p>
          <a:p>
            <a:pPr lvl="1" fontAlgn="auto">
              <a:spcAft>
                <a:spcPts val="0"/>
              </a:spcAft>
              <a:buFont typeface="Arial" pitchFamily="34" charset="0"/>
              <a:buChar char="–"/>
              <a:defRPr/>
            </a:pPr>
            <a:r>
              <a:rPr lang="en-GB" dirty="0" smtClean="0"/>
              <a:t>Mortality data: surgeon reluctance to work on high risk cases</a:t>
            </a:r>
          </a:p>
          <a:p>
            <a:pPr fontAlgn="auto">
              <a:spcAft>
                <a:spcPts val="0"/>
              </a:spcAft>
              <a:buFont typeface="Arial" pitchFamily="34" charset="0"/>
              <a:buChar char="•"/>
              <a:defRPr/>
            </a:pPr>
            <a:r>
              <a:rPr lang="en-GB" dirty="0" smtClean="0"/>
              <a:t>How might lecturers game student satisfaction scores?</a:t>
            </a:r>
          </a:p>
          <a:p>
            <a:pPr fontAlgn="auto">
              <a:spcAft>
                <a:spcPts val="0"/>
              </a:spcAft>
              <a:buFont typeface="Arial" pitchFamily="34" charset="0"/>
              <a:buChar char="•"/>
              <a:defRPr/>
            </a:pPr>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GB" dirty="0" smtClean="0"/>
              <a:t>LSE 400</a:t>
            </a:r>
            <a:br>
              <a:rPr lang="en-GB" dirty="0" smtClean="0"/>
            </a:br>
            <a:r>
              <a:rPr lang="en-GB" dirty="0" smtClean="0"/>
              <a:t>Paradoxes of auditing and performance measurement</a:t>
            </a:r>
            <a:endParaRPr lang="en-GB" dirty="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GB" dirty="0" smtClean="0"/>
              <a:t>Mike Power</a:t>
            </a:r>
          </a:p>
          <a:p>
            <a:pPr fontAlgn="auto">
              <a:spcAft>
                <a:spcPts val="0"/>
              </a:spcAft>
              <a:buFont typeface="Arial" pitchFamily="34" charset="0"/>
              <a:buNone/>
              <a:defRPr/>
            </a:pPr>
            <a:r>
              <a:rPr lang="en-GB" dirty="0" smtClean="0"/>
              <a:t>Department of Accounting</a:t>
            </a:r>
          </a:p>
          <a:p>
            <a:pPr fontAlgn="auto">
              <a:spcAft>
                <a:spcPts val="0"/>
              </a:spcAft>
              <a:buFont typeface="Arial" pitchFamily="34" charset="0"/>
              <a:buNone/>
              <a:defRPr/>
            </a:pPr>
            <a:r>
              <a:rPr lang="en-GB" dirty="0" smtClean="0"/>
              <a:t>March 20</a:t>
            </a:r>
            <a:r>
              <a:rPr lang="en-GB" baseline="30000" dirty="0" smtClean="0"/>
              <a:t>th</a:t>
            </a:r>
            <a:r>
              <a:rPr lang="en-GB" dirty="0" smtClean="0"/>
              <a:t> 1pm-2pm</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GB" smtClean="0"/>
              <a:t>Crowding</a:t>
            </a:r>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GB" dirty="0" smtClean="0">
                <a:solidFill>
                  <a:srgbClr val="FF0000"/>
                </a:solidFill>
              </a:rPr>
              <a:t>Intrinsic</a:t>
            </a:r>
            <a:r>
              <a:rPr lang="en-GB" dirty="0" smtClean="0"/>
              <a:t> and </a:t>
            </a:r>
            <a:r>
              <a:rPr lang="en-GB" dirty="0" smtClean="0">
                <a:solidFill>
                  <a:srgbClr val="FF0000"/>
                </a:solidFill>
              </a:rPr>
              <a:t>extrinsic</a:t>
            </a:r>
            <a:r>
              <a:rPr lang="en-GB" dirty="0" smtClean="0"/>
              <a:t> motivation</a:t>
            </a:r>
          </a:p>
          <a:p>
            <a:pPr fontAlgn="auto">
              <a:spcAft>
                <a:spcPts val="0"/>
              </a:spcAft>
              <a:buFont typeface="Arial" pitchFamily="34" charset="0"/>
              <a:buChar char="•"/>
              <a:defRPr/>
            </a:pPr>
            <a:r>
              <a:rPr lang="en-GB" dirty="0" smtClean="0">
                <a:solidFill>
                  <a:srgbClr val="FF0000"/>
                </a:solidFill>
              </a:rPr>
              <a:t>Mission</a:t>
            </a:r>
            <a:r>
              <a:rPr lang="en-GB" dirty="0" smtClean="0"/>
              <a:t>-based organizations and services</a:t>
            </a:r>
          </a:p>
          <a:p>
            <a:pPr lvl="1" fontAlgn="auto">
              <a:spcAft>
                <a:spcPts val="0"/>
              </a:spcAft>
              <a:buFont typeface="Arial" pitchFamily="34" charset="0"/>
              <a:buChar char="–"/>
              <a:defRPr/>
            </a:pPr>
            <a:r>
              <a:rPr lang="en-GB" dirty="0" smtClean="0"/>
              <a:t>E.g. paying charity workers caused them to work fewer hours</a:t>
            </a:r>
          </a:p>
          <a:p>
            <a:pPr lvl="1" fontAlgn="auto">
              <a:spcAft>
                <a:spcPts val="0"/>
              </a:spcAft>
              <a:buFont typeface="Arial" pitchFamily="34" charset="0"/>
              <a:buChar char="–"/>
              <a:defRPr/>
            </a:pPr>
            <a:r>
              <a:rPr lang="en-GB" dirty="0" smtClean="0"/>
              <a:t>Should LSE reward academics for being ‘good citizens’?</a:t>
            </a:r>
          </a:p>
          <a:p>
            <a:pPr fontAlgn="auto">
              <a:spcAft>
                <a:spcPts val="0"/>
              </a:spcAft>
              <a:buFont typeface="Arial" pitchFamily="34" charset="0"/>
              <a:buChar char="•"/>
              <a:defRPr/>
            </a:pPr>
            <a:r>
              <a:rPr lang="en-GB" dirty="0" smtClean="0">
                <a:solidFill>
                  <a:srgbClr val="FF0000"/>
                </a:solidFill>
              </a:rPr>
              <a:t>Motivational crowding </a:t>
            </a:r>
            <a:r>
              <a:rPr lang="en-GB" dirty="0" smtClean="0"/>
              <a:t>(Frey and </a:t>
            </a:r>
            <a:r>
              <a:rPr lang="en-GB" dirty="0" err="1" smtClean="0"/>
              <a:t>Jegen</a:t>
            </a:r>
            <a:r>
              <a:rPr lang="en-GB" dirty="0" smtClean="0"/>
              <a:t>, 2001): more control of performance (extrinsic) can generate loss of intrinsic motivation, reduction in effort!</a:t>
            </a:r>
          </a:p>
          <a:p>
            <a:pPr fontAlgn="auto">
              <a:spcAft>
                <a:spcPts val="0"/>
              </a:spcAft>
              <a:buFont typeface="Arial" pitchFamily="34" charset="0"/>
              <a:buChar char="•"/>
              <a:defRPr/>
            </a:pPr>
            <a:r>
              <a:rPr lang="en-GB" dirty="0" smtClean="0"/>
              <a:t>Crowding can become pathological/deviant……..focus on indicators at expense of performance……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981200" y="928688"/>
            <a:ext cx="11113" cy="4024312"/>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992313" y="3200400"/>
            <a:ext cx="37338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976438" y="1147763"/>
            <a:ext cx="3727450" cy="3805237"/>
          </a:xfrm>
          <a:custGeom>
            <a:avLst/>
            <a:gdLst>
              <a:gd name="connsiteX0" fmla="*/ 0 w 3852146"/>
              <a:gd name="connsiteY0" fmla="*/ 1157356 h 4715012"/>
              <a:gd name="connsiteX1" fmla="*/ 2136618 w 3852146"/>
              <a:gd name="connsiteY1" fmla="*/ 179581 h 4715012"/>
              <a:gd name="connsiteX2" fmla="*/ 3711921 w 3852146"/>
              <a:gd name="connsiteY2" fmla="*/ 4362282 h 4715012"/>
              <a:gd name="connsiteX3" fmla="*/ 3675707 w 3852146"/>
              <a:gd name="connsiteY3" fmla="*/ 4199320 h 4715012"/>
            </a:gdLst>
            <a:ahLst/>
            <a:cxnLst>
              <a:cxn ang="0">
                <a:pos x="connsiteX0" y="connsiteY0"/>
              </a:cxn>
              <a:cxn ang="0">
                <a:pos x="connsiteX1" y="connsiteY1"/>
              </a:cxn>
              <a:cxn ang="0">
                <a:pos x="connsiteX2" y="connsiteY2"/>
              </a:cxn>
              <a:cxn ang="0">
                <a:pos x="connsiteX3" y="connsiteY3"/>
              </a:cxn>
            </a:cxnLst>
            <a:rect l="l" t="t" r="r" b="b"/>
            <a:pathLst>
              <a:path w="3852146" h="4715012">
                <a:moveTo>
                  <a:pt x="0" y="1157356"/>
                </a:moveTo>
                <a:cubicBezTo>
                  <a:pt x="758982" y="401391"/>
                  <a:pt x="1517965" y="-354573"/>
                  <a:pt x="2136618" y="179581"/>
                </a:cubicBezTo>
                <a:cubicBezTo>
                  <a:pt x="2755271" y="713735"/>
                  <a:pt x="3455406" y="3692326"/>
                  <a:pt x="3711921" y="4362282"/>
                </a:cubicBezTo>
                <a:cubicBezTo>
                  <a:pt x="3968436" y="5032238"/>
                  <a:pt x="3822071" y="4615779"/>
                  <a:pt x="3675707" y="419932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8" name="Straight Connector 7"/>
          <p:cNvCxnSpPr/>
          <p:nvPr/>
        </p:nvCxnSpPr>
        <p:spPr>
          <a:xfrm>
            <a:off x="3581400" y="1143000"/>
            <a:ext cx="0" cy="2057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715000" y="3200400"/>
            <a:ext cx="11113" cy="1752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114800" y="1147763"/>
            <a:ext cx="1219200" cy="11382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486400" y="3505200"/>
            <a:ext cx="1524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209800" y="2057400"/>
            <a:ext cx="0" cy="11191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5849" name="TextBox 16"/>
          <p:cNvSpPr txBox="1">
            <a:spLocks noChangeArrowheads="1"/>
          </p:cNvSpPr>
          <p:nvPr/>
        </p:nvSpPr>
        <p:spPr bwMode="auto">
          <a:xfrm>
            <a:off x="165100" y="2178050"/>
            <a:ext cx="1811338" cy="369888"/>
          </a:xfrm>
          <a:prstGeom prst="rect">
            <a:avLst/>
          </a:prstGeom>
          <a:noFill/>
          <a:ln w="9525">
            <a:noFill/>
            <a:miter lim="800000"/>
            <a:headEnd/>
            <a:tailEnd/>
          </a:ln>
        </p:spPr>
        <p:txBody>
          <a:bodyPr wrap="none">
            <a:spAutoFit/>
          </a:bodyPr>
          <a:lstStyle/>
          <a:p>
            <a:r>
              <a:rPr lang="en-GB">
                <a:latin typeface="Calibri" pitchFamily="34" charset="0"/>
              </a:rPr>
              <a:t>Effort/motivation</a:t>
            </a:r>
          </a:p>
        </p:txBody>
      </p:sp>
      <p:sp>
        <p:nvSpPr>
          <p:cNvPr id="35850" name="TextBox 17"/>
          <p:cNvSpPr txBox="1">
            <a:spLocks noChangeArrowheads="1"/>
          </p:cNvSpPr>
          <p:nvPr/>
        </p:nvSpPr>
        <p:spPr bwMode="auto">
          <a:xfrm>
            <a:off x="7010400" y="3268663"/>
            <a:ext cx="1784350" cy="369887"/>
          </a:xfrm>
          <a:prstGeom prst="rect">
            <a:avLst/>
          </a:prstGeom>
          <a:noFill/>
          <a:ln w="9525">
            <a:noFill/>
            <a:miter lim="800000"/>
            <a:headEnd/>
            <a:tailEnd/>
          </a:ln>
        </p:spPr>
        <p:txBody>
          <a:bodyPr wrap="none">
            <a:spAutoFit/>
          </a:bodyPr>
          <a:lstStyle/>
          <a:p>
            <a:r>
              <a:rPr lang="en-GB">
                <a:latin typeface="Calibri" pitchFamily="34" charset="0"/>
              </a:rPr>
              <a:t>Zone of deviance</a:t>
            </a:r>
          </a:p>
        </p:txBody>
      </p:sp>
      <p:sp>
        <p:nvSpPr>
          <p:cNvPr id="35851" name="TextBox 18"/>
          <p:cNvSpPr txBox="1">
            <a:spLocks noChangeArrowheads="1"/>
          </p:cNvSpPr>
          <p:nvPr/>
        </p:nvSpPr>
        <p:spPr bwMode="auto">
          <a:xfrm>
            <a:off x="5522913" y="958850"/>
            <a:ext cx="1809750" cy="368300"/>
          </a:xfrm>
          <a:prstGeom prst="rect">
            <a:avLst/>
          </a:prstGeom>
          <a:noFill/>
          <a:ln w="9525">
            <a:noFill/>
            <a:miter lim="800000"/>
            <a:headEnd/>
            <a:tailEnd/>
          </a:ln>
        </p:spPr>
        <p:txBody>
          <a:bodyPr wrap="none">
            <a:spAutoFit/>
          </a:bodyPr>
          <a:lstStyle/>
          <a:p>
            <a:r>
              <a:rPr lang="en-GB">
                <a:latin typeface="Calibri" pitchFamily="34" charset="0"/>
              </a:rPr>
              <a:t>Zone of crowding</a:t>
            </a:r>
          </a:p>
        </p:txBody>
      </p:sp>
      <p:sp>
        <p:nvSpPr>
          <p:cNvPr id="35852" name="Rectangle 20"/>
          <p:cNvSpPr>
            <a:spLocks noChangeArrowheads="1"/>
          </p:cNvSpPr>
          <p:nvPr/>
        </p:nvSpPr>
        <p:spPr bwMode="auto">
          <a:xfrm>
            <a:off x="2100263" y="3314700"/>
            <a:ext cx="3422650" cy="338138"/>
          </a:xfrm>
          <a:prstGeom prst="rect">
            <a:avLst/>
          </a:prstGeom>
          <a:noFill/>
          <a:ln w="9525">
            <a:noFill/>
            <a:miter lim="800000"/>
            <a:headEnd/>
            <a:tailEnd/>
          </a:ln>
        </p:spPr>
        <p:txBody>
          <a:bodyPr>
            <a:spAutoFit/>
          </a:bodyPr>
          <a:lstStyle/>
          <a:p>
            <a:r>
              <a:rPr lang="en-GB" sz="1600">
                <a:solidFill>
                  <a:srgbClr val="000000"/>
                </a:solidFill>
                <a:latin typeface="Calibri" pitchFamily="34" charset="0"/>
              </a:rPr>
              <a:t>Control via performance measures</a:t>
            </a:r>
          </a:p>
        </p:txBody>
      </p:sp>
      <p:sp>
        <p:nvSpPr>
          <p:cNvPr id="35853" name="TextBox 21"/>
          <p:cNvSpPr txBox="1">
            <a:spLocks noChangeArrowheads="1"/>
          </p:cNvSpPr>
          <p:nvPr/>
        </p:nvSpPr>
        <p:spPr bwMode="auto">
          <a:xfrm>
            <a:off x="1524000" y="777875"/>
            <a:ext cx="300038" cy="369888"/>
          </a:xfrm>
          <a:prstGeom prst="rect">
            <a:avLst/>
          </a:prstGeom>
          <a:noFill/>
          <a:ln w="9525">
            <a:noFill/>
            <a:miter lim="800000"/>
            <a:headEnd/>
            <a:tailEnd/>
          </a:ln>
        </p:spPr>
        <p:txBody>
          <a:bodyPr wrap="none">
            <a:spAutoFit/>
          </a:bodyPr>
          <a:lstStyle/>
          <a:p>
            <a:r>
              <a:rPr lang="en-GB">
                <a:latin typeface="Calibri" pitchFamily="34" charset="0"/>
              </a:rPr>
              <a:t>+</a:t>
            </a:r>
          </a:p>
        </p:txBody>
      </p:sp>
      <p:sp>
        <p:nvSpPr>
          <p:cNvPr id="35854" name="TextBox 22"/>
          <p:cNvSpPr txBox="1">
            <a:spLocks noChangeArrowheads="1"/>
          </p:cNvSpPr>
          <p:nvPr/>
        </p:nvSpPr>
        <p:spPr bwMode="auto">
          <a:xfrm>
            <a:off x="1471613" y="4759325"/>
            <a:ext cx="254000" cy="368300"/>
          </a:xfrm>
          <a:prstGeom prst="rect">
            <a:avLst/>
          </a:prstGeom>
          <a:noFill/>
          <a:ln w="9525">
            <a:noFill/>
            <a:miter lim="800000"/>
            <a:headEnd/>
            <a:tailEnd/>
          </a:ln>
        </p:spPr>
        <p:txBody>
          <a:bodyPr wrap="none">
            <a:spAutoFit/>
          </a:bodyPr>
          <a:lstStyle/>
          <a:p>
            <a:r>
              <a:rPr lang="en-GB">
                <a:latin typeface="Calibri" pitchFamily="34" charset="0"/>
              </a:rPr>
              <a:t>-</a:t>
            </a:r>
          </a:p>
        </p:txBody>
      </p:sp>
      <p:cxnSp>
        <p:nvCxnSpPr>
          <p:cNvPr id="26" name="Straight Arrow Connector 25"/>
          <p:cNvCxnSpPr/>
          <p:nvPr/>
        </p:nvCxnSpPr>
        <p:spPr>
          <a:xfrm flipH="1" flipV="1">
            <a:off x="2971800" y="777875"/>
            <a:ext cx="152400" cy="15843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856" name="TextBox 26"/>
          <p:cNvSpPr txBox="1">
            <a:spLocks noChangeArrowheads="1"/>
          </p:cNvSpPr>
          <p:nvPr/>
        </p:nvSpPr>
        <p:spPr bwMode="auto">
          <a:xfrm>
            <a:off x="2243138" y="374650"/>
            <a:ext cx="1963737" cy="369888"/>
          </a:xfrm>
          <a:prstGeom prst="rect">
            <a:avLst/>
          </a:prstGeom>
          <a:noFill/>
          <a:ln w="9525">
            <a:noFill/>
            <a:miter lim="800000"/>
            <a:headEnd/>
            <a:tailEnd/>
          </a:ln>
        </p:spPr>
        <p:txBody>
          <a:bodyPr wrap="none">
            <a:spAutoFit/>
          </a:bodyPr>
          <a:lstStyle/>
          <a:p>
            <a:r>
              <a:rPr lang="en-GB">
                <a:latin typeface="Calibri" pitchFamily="34" charset="0"/>
              </a:rPr>
              <a:t>Zone of motivation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http://i.dailymail.co.uk/i/pix/2013/04/19/article-2311293-194E07C1000005DC-666_634x385.jpg">
            <a:hlinkClick r:id="rId2"/>
          </p:cNvPr>
          <p:cNvPicPr>
            <a:picLocks noChangeAspect="1" noChangeArrowheads="1"/>
          </p:cNvPicPr>
          <p:nvPr/>
        </p:nvPicPr>
        <p:blipFill>
          <a:blip r:embed="rId3"/>
          <a:srcRect/>
          <a:stretch>
            <a:fillRect/>
          </a:stretch>
        </p:blipFill>
        <p:spPr bwMode="auto">
          <a:xfrm>
            <a:off x="444500" y="838200"/>
            <a:ext cx="7785100" cy="472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1295400" y="1143000"/>
            <a:ext cx="6400800" cy="4986338"/>
          </a:xfrm>
          <a:prstGeom prst="rect">
            <a:avLst/>
          </a:prstGeom>
          <a:noFill/>
          <a:ln w="9525">
            <a:noFill/>
            <a:miter lim="800000"/>
            <a:headEnd/>
            <a:tailEnd/>
          </a:ln>
        </p:spPr>
        <p:txBody>
          <a:bodyPr>
            <a:spAutoFit/>
          </a:bodyPr>
          <a:lstStyle/>
          <a:p>
            <a:r>
              <a:rPr lang="en-GB" sz="2400">
                <a:latin typeface="Calibri" pitchFamily="34" charset="0"/>
              </a:rPr>
              <a:t>This culture [of the Trust] is characterised by introspection, lack of insight or sufficient self-criticism, rejection of external criticism, reliance on external praise and, above all, fear. I found evidence of the negative impact of fear, particularly of losing a job, from top to bottom of this organisation. Regrettably, some of the</a:t>
            </a:r>
          </a:p>
          <a:p>
            <a:r>
              <a:rPr lang="en-GB" sz="2400">
                <a:latin typeface="Calibri" pitchFamily="34" charset="0"/>
              </a:rPr>
              <a:t>causes of that fear have arrived at the door of the Trust from elsewhere in the NHS organisation in the form of </a:t>
            </a:r>
            <a:r>
              <a:rPr lang="en-GB" sz="2400">
                <a:solidFill>
                  <a:srgbClr val="FF0000"/>
                </a:solidFill>
                <a:latin typeface="Calibri" pitchFamily="34" charset="0"/>
              </a:rPr>
              <a:t>financial pressures and fiercely promoted targets.</a:t>
            </a:r>
          </a:p>
          <a:p>
            <a:r>
              <a:rPr lang="en-GB">
                <a:latin typeface="Calibri" pitchFamily="34" charset="0"/>
              </a:rPr>
              <a:t> </a:t>
            </a:r>
          </a:p>
          <a:p>
            <a:r>
              <a:rPr lang="en-GB">
                <a:latin typeface="Calibri" pitchFamily="34" charset="0"/>
              </a:rPr>
              <a:t>(Francis Report on Mid Staffordshire NHS Trust, January 2013, page 184)</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descr="http://i.telegraph.co.uk/multimedia/archive/01165/arts-graphics-2005_1165142a.jpg"/>
          <p:cNvPicPr>
            <a:picLocks noChangeAspect="1" noChangeArrowheads="1"/>
          </p:cNvPicPr>
          <p:nvPr/>
        </p:nvPicPr>
        <p:blipFill>
          <a:blip r:embed="rId2"/>
          <a:srcRect/>
          <a:stretch>
            <a:fillRect/>
          </a:stretch>
        </p:blipFill>
        <p:spPr bwMode="auto">
          <a:xfrm>
            <a:off x="762000" y="762000"/>
            <a:ext cx="76581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9125" y="228600"/>
            <a:ext cx="7543800" cy="5940425"/>
          </a:xfrm>
          <a:prstGeom prst="rect">
            <a:avLst/>
          </a:prstGeom>
        </p:spPr>
        <p:txBody>
          <a:bodyPr>
            <a:spAutoFit/>
          </a:bodyPr>
          <a:lstStyle/>
          <a:p>
            <a:pPr fontAlgn="auto">
              <a:spcBef>
                <a:spcPts val="0"/>
              </a:spcBef>
              <a:spcAft>
                <a:spcPts val="0"/>
              </a:spcAft>
              <a:defRPr/>
            </a:pPr>
            <a:endParaRPr lang="en-GB" dirty="0">
              <a:latin typeface="+mn-lt"/>
              <a:cs typeface="+mn-cs"/>
            </a:endParaRPr>
          </a:p>
          <a:p>
            <a:pPr fontAlgn="auto">
              <a:spcBef>
                <a:spcPts val="0"/>
              </a:spcBef>
              <a:spcAft>
                <a:spcPts val="0"/>
              </a:spcAft>
              <a:defRPr/>
            </a:pPr>
            <a:r>
              <a:rPr lang="en-GB" sz="2800" b="1" dirty="0">
                <a:latin typeface="+mn-lt"/>
                <a:cs typeface="+mn-cs"/>
              </a:rPr>
              <a:t>Tesco </a:t>
            </a:r>
            <a:r>
              <a:rPr lang="en-GB" sz="2800" b="1" dirty="0">
                <a:latin typeface="+mn-lt"/>
                <a:cs typeface="+mn-cs"/>
              </a:rPr>
              <a:t>warned it must address damaging company </a:t>
            </a:r>
            <a:r>
              <a:rPr lang="en-GB" sz="2800" b="1" dirty="0">
                <a:solidFill>
                  <a:srgbClr val="FF0000"/>
                </a:solidFill>
                <a:latin typeface="+mn-lt"/>
                <a:cs typeface="+mn-cs"/>
              </a:rPr>
              <a:t>culture</a:t>
            </a:r>
          </a:p>
          <a:p>
            <a:pPr fontAlgn="auto">
              <a:spcBef>
                <a:spcPts val="0"/>
              </a:spcBef>
              <a:spcAft>
                <a:spcPts val="0"/>
              </a:spcAft>
              <a:defRPr/>
            </a:pPr>
            <a:r>
              <a:rPr lang="en-GB" dirty="0">
                <a:latin typeface="+mn-lt"/>
                <a:cs typeface="+mn-cs"/>
              </a:rPr>
              <a:t>24 September, 2014 | By </a:t>
            </a:r>
            <a:r>
              <a:rPr lang="en-GB" dirty="0">
                <a:latin typeface="+mn-lt"/>
                <a:cs typeface="+mn-cs"/>
                <a:hlinkClick r:id="rId2"/>
              </a:rPr>
              <a:t>Jennifer </a:t>
            </a:r>
            <a:r>
              <a:rPr lang="en-GB" dirty="0" err="1">
                <a:latin typeface="+mn-lt"/>
                <a:cs typeface="+mn-cs"/>
                <a:hlinkClick r:id="rId2"/>
              </a:rPr>
              <a:t>Creevy</a:t>
            </a:r>
            <a:r>
              <a:rPr lang="en-GB" dirty="0">
                <a:latin typeface="+mn-lt"/>
                <a:cs typeface="+mn-cs"/>
              </a:rPr>
              <a:t> </a:t>
            </a:r>
          </a:p>
          <a:p>
            <a:pPr fontAlgn="auto">
              <a:spcBef>
                <a:spcPts val="0"/>
              </a:spcBef>
              <a:spcAft>
                <a:spcPts val="0"/>
              </a:spcAft>
              <a:defRPr/>
            </a:pPr>
            <a:r>
              <a:rPr lang="en-GB" dirty="0">
                <a:latin typeface="+mn-lt"/>
                <a:cs typeface="+mn-cs"/>
              </a:rPr>
              <a:t>Tesco must address an </a:t>
            </a:r>
            <a:r>
              <a:rPr lang="en-GB" dirty="0">
                <a:solidFill>
                  <a:srgbClr val="FF0000"/>
                </a:solidFill>
                <a:latin typeface="+mn-lt"/>
                <a:cs typeface="+mn-cs"/>
              </a:rPr>
              <a:t>oppressive company culture </a:t>
            </a:r>
            <a:r>
              <a:rPr lang="en-GB" dirty="0">
                <a:latin typeface="+mn-lt"/>
                <a:cs typeface="+mn-cs"/>
              </a:rPr>
              <a:t>that is damaging its business, a source closely connected to the grocer’s leadership team has told </a:t>
            </a:r>
            <a:r>
              <a:rPr lang="en-GB" dirty="0">
                <a:solidFill>
                  <a:schemeClr val="accent6"/>
                </a:solidFill>
                <a:latin typeface="+mn-lt"/>
                <a:cs typeface="+mn-cs"/>
              </a:rPr>
              <a:t>Retail Week</a:t>
            </a:r>
            <a:r>
              <a:rPr lang="en-GB" dirty="0">
                <a:latin typeface="+mn-lt"/>
                <a:cs typeface="+mn-cs"/>
              </a:rPr>
              <a:t>.</a:t>
            </a:r>
          </a:p>
          <a:p>
            <a:pPr fontAlgn="auto">
              <a:spcBef>
                <a:spcPts val="0"/>
              </a:spcBef>
              <a:spcAft>
                <a:spcPts val="0"/>
              </a:spcAft>
              <a:defRPr/>
            </a:pPr>
            <a:r>
              <a:rPr lang="en-GB" dirty="0">
                <a:latin typeface="+mn-lt"/>
                <a:cs typeface="+mn-cs"/>
              </a:rPr>
              <a:t>Following the shock revelation that Tesco had overestimated its half-year profits by £250m, the source said that it is critical that a </a:t>
            </a:r>
            <a:r>
              <a:rPr lang="en-GB" dirty="0">
                <a:solidFill>
                  <a:srgbClr val="FF0000"/>
                </a:solidFill>
                <a:latin typeface="+mn-lt"/>
                <a:cs typeface="+mn-cs"/>
              </a:rPr>
              <a:t>culture that contributed to the crisis </a:t>
            </a:r>
            <a:r>
              <a:rPr lang="en-GB" dirty="0">
                <a:latin typeface="+mn-lt"/>
                <a:cs typeface="+mn-cs"/>
              </a:rPr>
              <a:t>is changed in order to safeguard the future of the retailer, the UK’s biggest and the third largest in the world.</a:t>
            </a:r>
          </a:p>
          <a:p>
            <a:pPr fontAlgn="auto">
              <a:spcBef>
                <a:spcPts val="0"/>
              </a:spcBef>
              <a:spcAft>
                <a:spcPts val="0"/>
              </a:spcAft>
              <a:defRPr/>
            </a:pPr>
            <a:r>
              <a:rPr lang="en-GB" dirty="0">
                <a:latin typeface="+mn-lt"/>
                <a:cs typeface="+mn-cs"/>
              </a:rPr>
              <a:t>Tesco, which disclosed on Monday an overstatement of profits related to the recognition of income Tesco receives from suppliers, has long had a reputation for tough dealing with suppliers harking back to the era of Sir Terry Leahy.</a:t>
            </a:r>
          </a:p>
          <a:p>
            <a:pPr fontAlgn="auto">
              <a:spcBef>
                <a:spcPts val="0"/>
              </a:spcBef>
              <a:spcAft>
                <a:spcPts val="0"/>
              </a:spcAft>
              <a:defRPr/>
            </a:pPr>
            <a:r>
              <a:rPr lang="en-GB" dirty="0">
                <a:latin typeface="+mn-lt"/>
                <a:cs typeface="+mn-cs"/>
              </a:rPr>
              <a:t>But the well placed source told Retail Week that the culture that has developed in recent years is </a:t>
            </a:r>
            <a:r>
              <a:rPr lang="en-GB" dirty="0">
                <a:solidFill>
                  <a:srgbClr val="FF0000"/>
                </a:solidFill>
                <a:latin typeface="+mn-lt"/>
                <a:cs typeface="+mn-cs"/>
              </a:rPr>
              <a:t>different to the normal cut-and-thrust of retail and supplier relationships.</a:t>
            </a:r>
          </a:p>
          <a:p>
            <a:pPr fontAlgn="auto">
              <a:spcBef>
                <a:spcPts val="0"/>
              </a:spcBef>
              <a:spcAft>
                <a:spcPts val="0"/>
              </a:spcAft>
              <a:defRPr/>
            </a:pPr>
            <a:r>
              <a:rPr lang="en-GB" dirty="0">
                <a:latin typeface="+mn-lt"/>
                <a:cs typeface="+mn-cs"/>
              </a:rPr>
              <a:t>New Tesco chief executive Dave Lewis, only three weeks into the job, launched an investigation into the profit overstatement crisis over the weekend after an employee alerted the retailer’s general counsel of the issue.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http://www.v3.co.uk/IMG/445/234445/barclays87.png">
            <a:hlinkClick r:id="rId2"/>
          </p:cNvPr>
          <p:cNvPicPr>
            <a:picLocks noChangeAspect="1" noChangeArrowheads="1"/>
          </p:cNvPicPr>
          <p:nvPr/>
        </p:nvPicPr>
        <p:blipFill>
          <a:blip r:embed="rId3"/>
          <a:srcRect/>
          <a:stretch>
            <a:fillRect/>
          </a:stretch>
        </p:blipFill>
        <p:spPr bwMode="auto">
          <a:xfrm>
            <a:off x="838200" y="838200"/>
            <a:ext cx="6991350" cy="4657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838200" y="1066800"/>
            <a:ext cx="6318250" cy="3786188"/>
          </a:xfrm>
          <a:prstGeom prst="rect">
            <a:avLst/>
          </a:prstGeom>
          <a:noFill/>
          <a:ln w="9525">
            <a:noFill/>
            <a:miter lim="800000"/>
            <a:headEnd/>
            <a:tailEnd/>
          </a:ln>
        </p:spPr>
        <p:txBody>
          <a:bodyPr>
            <a:spAutoFit/>
          </a:bodyPr>
          <a:lstStyle/>
          <a:p>
            <a:r>
              <a:rPr lang="en-GB" sz="2400">
                <a:latin typeface="Calibri" pitchFamily="34" charset="0"/>
              </a:rPr>
              <a:t>“There was an over-emphasis on </a:t>
            </a:r>
            <a:r>
              <a:rPr lang="en-GB" sz="2400">
                <a:solidFill>
                  <a:srgbClr val="FF0000"/>
                </a:solidFill>
                <a:latin typeface="Calibri" pitchFamily="34" charset="0"/>
              </a:rPr>
              <a:t>short-term financial performance,</a:t>
            </a:r>
            <a:r>
              <a:rPr lang="en-GB" sz="2400">
                <a:latin typeface="Calibri" pitchFamily="34" charset="0"/>
              </a:rPr>
              <a:t> reinforced by remuneration systems that tended to reward </a:t>
            </a:r>
            <a:r>
              <a:rPr lang="en-GB" sz="2400">
                <a:solidFill>
                  <a:srgbClr val="FF0000"/>
                </a:solidFill>
                <a:latin typeface="Calibri" pitchFamily="34" charset="0"/>
              </a:rPr>
              <a:t>revenue generation </a:t>
            </a:r>
            <a:r>
              <a:rPr lang="en-GB" sz="2400">
                <a:latin typeface="Calibri" pitchFamily="34" charset="0"/>
              </a:rPr>
              <a:t>rather than serving the </a:t>
            </a:r>
            <a:r>
              <a:rPr lang="en-GB" sz="2400">
                <a:solidFill>
                  <a:srgbClr val="FF0000"/>
                </a:solidFill>
                <a:latin typeface="Calibri" pitchFamily="34" charset="0"/>
              </a:rPr>
              <a:t>interests of customers</a:t>
            </a:r>
            <a:r>
              <a:rPr lang="en-GB" sz="2400">
                <a:latin typeface="Calibri" pitchFamily="34" charset="0"/>
              </a:rPr>
              <a:t> and clients. There was also in some parts of the Group a sense that senior management </a:t>
            </a:r>
            <a:r>
              <a:rPr lang="en-GB" sz="2400">
                <a:solidFill>
                  <a:srgbClr val="FF0000"/>
                </a:solidFill>
                <a:latin typeface="Calibri" pitchFamily="34" charset="0"/>
              </a:rPr>
              <a:t>did not want to hear bad news </a:t>
            </a:r>
            <a:r>
              <a:rPr lang="en-GB" sz="2400">
                <a:latin typeface="Calibri" pitchFamily="34" charset="0"/>
              </a:rPr>
              <a:t>and that employees should be capable of solving problems. This contributed to a reluctance to escalate issues of concern”</a:t>
            </a:r>
          </a:p>
        </p:txBody>
      </p:sp>
      <p:sp>
        <p:nvSpPr>
          <p:cNvPr id="41986" name="TextBox 2"/>
          <p:cNvSpPr txBox="1">
            <a:spLocks noChangeArrowheads="1"/>
          </p:cNvSpPr>
          <p:nvPr/>
        </p:nvSpPr>
        <p:spPr bwMode="auto">
          <a:xfrm>
            <a:off x="990600" y="5257800"/>
            <a:ext cx="4794250" cy="369888"/>
          </a:xfrm>
          <a:prstGeom prst="rect">
            <a:avLst/>
          </a:prstGeom>
          <a:noFill/>
          <a:ln w="9525">
            <a:noFill/>
            <a:miter lim="800000"/>
            <a:headEnd/>
            <a:tailEnd/>
          </a:ln>
        </p:spPr>
        <p:txBody>
          <a:bodyPr>
            <a:spAutoFit/>
          </a:bodyPr>
          <a:lstStyle/>
          <a:p>
            <a:r>
              <a:rPr lang="en-GB">
                <a:solidFill>
                  <a:srgbClr val="FF0000"/>
                </a:solidFill>
                <a:latin typeface="Calibri" pitchFamily="34" charset="0"/>
              </a:rPr>
              <a:t>Extract from Salz Review of Barclays bank Culture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GB" smtClean="0"/>
              <a:t>Performance cultures</a:t>
            </a:r>
          </a:p>
        </p:txBody>
      </p:sp>
      <p:sp>
        <p:nvSpPr>
          <p:cNvPr id="3" name="Content Placeholder 2"/>
          <p:cNvSpPr>
            <a:spLocks noGrp="1"/>
          </p:cNvSpPr>
          <p:nvPr>
            <p:ph idx="1"/>
          </p:nvPr>
        </p:nvSpPr>
        <p:spPr/>
        <p:txBody>
          <a:bodyPr rtlCol="0">
            <a:normAutofit fontScale="77500" lnSpcReduction="20000"/>
          </a:bodyPr>
          <a:lstStyle/>
          <a:p>
            <a:pPr fontAlgn="auto">
              <a:spcAft>
                <a:spcPts val="0"/>
              </a:spcAft>
              <a:buFont typeface="Arial" pitchFamily="34" charset="0"/>
              <a:buChar char="•"/>
              <a:defRPr/>
            </a:pPr>
            <a:r>
              <a:rPr lang="en-GB" dirty="0" smtClean="0"/>
              <a:t>These examples have common </a:t>
            </a:r>
            <a:r>
              <a:rPr lang="en-GB" dirty="0"/>
              <a:t>features</a:t>
            </a:r>
            <a:r>
              <a:rPr lang="en-GB" dirty="0" smtClean="0"/>
              <a:t>;</a:t>
            </a:r>
          </a:p>
          <a:p>
            <a:pPr fontAlgn="auto">
              <a:spcAft>
                <a:spcPts val="0"/>
              </a:spcAft>
              <a:buFont typeface="Arial" pitchFamily="34" charset="0"/>
              <a:buChar char="•"/>
              <a:defRPr/>
            </a:pPr>
            <a:r>
              <a:rPr lang="en-GB" dirty="0" smtClean="0"/>
              <a:t>Soviet </a:t>
            </a:r>
            <a:r>
              <a:rPr lang="en-GB" dirty="0"/>
              <a:t>Union </a:t>
            </a:r>
            <a:r>
              <a:rPr lang="en-GB" dirty="0" err="1">
                <a:solidFill>
                  <a:srgbClr val="FF0000"/>
                </a:solidFill>
              </a:rPr>
              <a:t>productionism</a:t>
            </a:r>
            <a:r>
              <a:rPr lang="en-GB" dirty="0"/>
              <a:t>: neglect of quality have many western parallels</a:t>
            </a:r>
            <a:r>
              <a:rPr lang="en-GB" dirty="0" smtClean="0"/>
              <a:t>!</a:t>
            </a:r>
            <a:r>
              <a:rPr lang="en-GB" dirty="0"/>
              <a:t> </a:t>
            </a:r>
            <a:r>
              <a:rPr lang="en-GB" dirty="0" smtClean="0"/>
              <a:t>  E.g. financial crisis profit </a:t>
            </a:r>
            <a:r>
              <a:rPr lang="en-GB" dirty="0"/>
              <a:t>was privatised as </a:t>
            </a:r>
            <a:r>
              <a:rPr lang="en-GB" dirty="0" smtClean="0"/>
              <a:t>performance </a:t>
            </a:r>
            <a:r>
              <a:rPr lang="en-GB" dirty="0"/>
              <a:t>value at the expense of risk: risk was </a:t>
            </a:r>
            <a:r>
              <a:rPr lang="en-GB" dirty="0" smtClean="0"/>
              <a:t>externalised and socialised</a:t>
            </a:r>
            <a:endParaRPr lang="en-GB" dirty="0"/>
          </a:p>
          <a:p>
            <a:pPr fontAlgn="auto">
              <a:spcAft>
                <a:spcPts val="0"/>
              </a:spcAft>
              <a:buFont typeface="Arial" pitchFamily="34" charset="0"/>
              <a:buChar char="•"/>
              <a:defRPr/>
            </a:pPr>
            <a:r>
              <a:rPr lang="en-GB" dirty="0" smtClean="0"/>
              <a:t>Stories </a:t>
            </a:r>
            <a:r>
              <a:rPr lang="en-GB" dirty="0"/>
              <a:t>of performance ‘decoupled’ from </a:t>
            </a:r>
            <a:r>
              <a:rPr lang="en-GB" dirty="0" smtClean="0"/>
              <a:t>underlying </a:t>
            </a:r>
            <a:r>
              <a:rPr lang="en-GB" dirty="0" smtClean="0">
                <a:solidFill>
                  <a:srgbClr val="FF0000"/>
                </a:solidFill>
              </a:rPr>
              <a:t>deviant </a:t>
            </a:r>
            <a:r>
              <a:rPr lang="en-GB" dirty="0">
                <a:solidFill>
                  <a:srgbClr val="FF0000"/>
                </a:solidFill>
              </a:rPr>
              <a:t>normality</a:t>
            </a:r>
            <a:r>
              <a:rPr lang="en-GB" dirty="0"/>
              <a:t>.  </a:t>
            </a:r>
          </a:p>
          <a:p>
            <a:pPr lvl="1" fontAlgn="auto">
              <a:spcAft>
                <a:spcPts val="0"/>
              </a:spcAft>
              <a:buFont typeface="Arial" pitchFamily="34" charset="0"/>
              <a:buChar char="–"/>
              <a:defRPr/>
            </a:pPr>
            <a:r>
              <a:rPr lang="en-GB" dirty="0" smtClean="0"/>
              <a:t>Staffordshire NHS trust; star system to blame; compliance with performance crowded out care?</a:t>
            </a:r>
          </a:p>
          <a:p>
            <a:pPr lvl="1" fontAlgn="auto">
              <a:spcAft>
                <a:spcPts val="0"/>
              </a:spcAft>
              <a:buFont typeface="Arial" pitchFamily="34" charset="0"/>
              <a:buChar char="–"/>
              <a:defRPr/>
            </a:pPr>
            <a:r>
              <a:rPr lang="en-GB" dirty="0" err="1" smtClean="0"/>
              <a:t>Tescos</a:t>
            </a:r>
            <a:r>
              <a:rPr lang="en-GB" dirty="0" smtClean="0"/>
              <a:t>/Barclays: aggressive sales targets – crowded out clients.</a:t>
            </a:r>
          </a:p>
          <a:p>
            <a:pPr lvl="1" fontAlgn="auto">
              <a:spcAft>
                <a:spcPts val="0"/>
              </a:spcAft>
              <a:buFont typeface="Arial" pitchFamily="34" charset="0"/>
              <a:buChar char="–"/>
              <a:defRPr/>
            </a:pPr>
            <a:r>
              <a:rPr lang="en-GB" dirty="0" smtClean="0"/>
              <a:t>Formal audit fails because it consumes the measured story</a:t>
            </a:r>
          </a:p>
          <a:p>
            <a:pPr lvl="1" fontAlgn="auto">
              <a:spcAft>
                <a:spcPts val="0"/>
              </a:spcAft>
              <a:buFont typeface="Arial" pitchFamily="34" charset="0"/>
              <a:buChar char="–"/>
              <a:defRPr/>
            </a:pPr>
            <a:r>
              <a:rPr lang="en-GB" dirty="0" smtClean="0"/>
              <a:t>Informal audit i.e. whistleblowing stigmatised and dangerous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GB" smtClean="0"/>
              <a:t>Performance cultures</a:t>
            </a:r>
          </a:p>
        </p:txBody>
      </p:sp>
      <p:sp>
        <p:nvSpPr>
          <p:cNvPr id="3" name="Content Placeholder 2"/>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n-GB" dirty="0" smtClean="0"/>
              <a:t>It right to measure where we can……..track things that matter over time</a:t>
            </a:r>
          </a:p>
          <a:p>
            <a:pPr fontAlgn="auto">
              <a:spcAft>
                <a:spcPts val="0"/>
              </a:spcAft>
              <a:buFont typeface="Arial" pitchFamily="34" charset="0"/>
              <a:buChar char="•"/>
              <a:defRPr/>
            </a:pPr>
            <a:r>
              <a:rPr lang="en-GB" dirty="0" smtClean="0"/>
              <a:t>But examples show importance of </a:t>
            </a:r>
            <a:r>
              <a:rPr lang="en-GB" dirty="0" smtClean="0">
                <a:solidFill>
                  <a:srgbClr val="FF0000"/>
                </a:solidFill>
              </a:rPr>
              <a:t>performance culture….  </a:t>
            </a:r>
          </a:p>
          <a:p>
            <a:pPr fontAlgn="auto">
              <a:spcAft>
                <a:spcPts val="0"/>
              </a:spcAft>
              <a:buFont typeface="Arial" pitchFamily="34" charset="0"/>
              <a:buChar char="•"/>
              <a:defRPr/>
            </a:pPr>
            <a:r>
              <a:rPr lang="en-GB" dirty="0" smtClean="0"/>
              <a:t>..how measures interpreted and used is critical…values which are </a:t>
            </a:r>
            <a:r>
              <a:rPr lang="en-GB" dirty="0" smtClean="0">
                <a:solidFill>
                  <a:srgbClr val="FF0000"/>
                </a:solidFill>
              </a:rPr>
              <a:t>less visible </a:t>
            </a:r>
            <a:r>
              <a:rPr lang="en-GB" dirty="0" smtClean="0"/>
              <a:t>in performance system</a:t>
            </a:r>
          </a:p>
          <a:p>
            <a:pPr fontAlgn="auto">
              <a:spcAft>
                <a:spcPts val="0"/>
              </a:spcAft>
              <a:buFont typeface="Arial" pitchFamily="34" charset="0"/>
              <a:buChar char="•"/>
              <a:defRPr/>
            </a:pPr>
            <a:r>
              <a:rPr lang="en-GB" dirty="0" smtClean="0"/>
              <a:t>….on their own PIs may incentivise wrong/pathological behaviour; damage organizational mission</a:t>
            </a:r>
          </a:p>
          <a:p>
            <a:pPr fontAlgn="auto">
              <a:spcAft>
                <a:spcPts val="0"/>
              </a:spcAft>
              <a:buFont typeface="Arial" pitchFamily="34" charset="0"/>
              <a:buChar char="•"/>
              <a:defRPr/>
            </a:pPr>
            <a:r>
              <a:rPr lang="en-GB" dirty="0" smtClean="0"/>
              <a:t>Design challenges:</a:t>
            </a:r>
          </a:p>
          <a:p>
            <a:pPr lvl="1" fontAlgn="auto">
              <a:spcAft>
                <a:spcPts val="0"/>
              </a:spcAft>
              <a:buFont typeface="Arial" pitchFamily="34" charset="0"/>
              <a:buChar char="–"/>
              <a:defRPr/>
            </a:pPr>
            <a:r>
              <a:rPr lang="en-GB" dirty="0" smtClean="0"/>
              <a:t>pay </a:t>
            </a:r>
            <a:r>
              <a:rPr lang="en-GB" dirty="0"/>
              <a:t>attention to data </a:t>
            </a:r>
            <a:r>
              <a:rPr lang="en-GB" dirty="0" smtClean="0"/>
              <a:t>quality</a:t>
            </a:r>
          </a:p>
          <a:p>
            <a:pPr lvl="1" fontAlgn="auto">
              <a:spcAft>
                <a:spcPts val="0"/>
              </a:spcAft>
              <a:buFont typeface="Arial" pitchFamily="34" charset="0"/>
              <a:buChar char="–"/>
              <a:defRPr/>
            </a:pPr>
            <a:r>
              <a:rPr lang="en-GB" dirty="0" smtClean="0"/>
              <a:t>Think hard about what is being measured and why? Is the tail of audit wagging the dog of performance measurement (Power, 1997)</a:t>
            </a:r>
          </a:p>
          <a:p>
            <a:pPr lvl="1" fontAlgn="auto">
              <a:spcAft>
                <a:spcPts val="0"/>
              </a:spcAft>
              <a:buFont typeface="Arial" pitchFamily="34" charset="0"/>
              <a:buChar char="–"/>
              <a:defRPr/>
            </a:pPr>
            <a:r>
              <a:rPr lang="en-GB" dirty="0" smtClean="0"/>
              <a:t>Paradox: best performance measures not always most ‘Accurate’ and ‘precise’; positive role of </a:t>
            </a:r>
            <a:r>
              <a:rPr lang="en-GB" dirty="0"/>
              <a:t>uncertainty </a:t>
            </a:r>
            <a:r>
              <a:rPr lang="en-GB" dirty="0" smtClean="0"/>
              <a:t>in minimising </a:t>
            </a:r>
            <a:r>
              <a:rPr lang="en-GB" dirty="0"/>
              <a:t>gaming and crowding effects</a:t>
            </a:r>
            <a:endParaRPr lang="en-GB" dirty="0" smtClean="0"/>
          </a:p>
          <a:p>
            <a:pPr lvl="1" fontAlgn="auto">
              <a:spcAft>
                <a:spcPts val="0"/>
              </a:spcAft>
              <a:buFont typeface="Arial" pitchFamily="34" charset="0"/>
              <a:buChar char="–"/>
              <a:defRPr/>
            </a:pPr>
            <a:r>
              <a:rPr lang="en-GB" dirty="0" smtClean="0"/>
              <a:t>Cultivate ‘performance values’ as foundation for measurement</a:t>
            </a:r>
          </a:p>
          <a:p>
            <a:pPr fontAlgn="auto">
              <a:spcAft>
                <a:spcPts val="0"/>
              </a:spcAft>
              <a:buFont typeface="Arial" pitchFamily="34" charset="0"/>
              <a:buChar char="•"/>
              <a:defRPr/>
            </a:pPr>
            <a:endParaRPr lang="en-GB" dirty="0"/>
          </a:p>
          <a:p>
            <a:pPr fontAlgn="auto">
              <a:spcAft>
                <a:spcPts val="0"/>
              </a:spcAft>
              <a:buFont typeface="Arial" pitchFamily="34" charset="0"/>
              <a:buChar char="•"/>
              <a:defRPr/>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a:t>Audit and performance measurement</a:t>
            </a: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Char char="•"/>
              <a:defRPr/>
            </a:pPr>
            <a:r>
              <a:rPr lang="en-GB" dirty="0" smtClean="0"/>
              <a:t>An age of performance?</a:t>
            </a:r>
          </a:p>
          <a:p>
            <a:pPr fontAlgn="auto">
              <a:spcAft>
                <a:spcPts val="0"/>
              </a:spcAft>
              <a:buFont typeface="Arial" pitchFamily="34" charset="0"/>
              <a:buChar char="•"/>
              <a:defRPr/>
            </a:pPr>
            <a:r>
              <a:rPr lang="en-GB" dirty="0" smtClean="0"/>
              <a:t>Performance measurement: the dream</a:t>
            </a:r>
          </a:p>
          <a:p>
            <a:pPr fontAlgn="auto">
              <a:spcAft>
                <a:spcPts val="0"/>
              </a:spcAft>
              <a:buFont typeface="Arial" pitchFamily="34" charset="0"/>
              <a:buChar char="•"/>
              <a:defRPr/>
            </a:pPr>
            <a:r>
              <a:rPr lang="en-GB" dirty="0" smtClean="0"/>
              <a:t>Measurement challenges</a:t>
            </a:r>
          </a:p>
          <a:p>
            <a:pPr fontAlgn="auto">
              <a:spcAft>
                <a:spcPts val="0"/>
              </a:spcAft>
              <a:buFont typeface="Arial" pitchFamily="34" charset="0"/>
              <a:buChar char="•"/>
              <a:defRPr/>
            </a:pPr>
            <a:r>
              <a:rPr lang="en-GB" dirty="0" smtClean="0"/>
              <a:t>Gaming</a:t>
            </a:r>
          </a:p>
          <a:p>
            <a:pPr fontAlgn="auto">
              <a:spcAft>
                <a:spcPts val="0"/>
              </a:spcAft>
              <a:buFont typeface="Arial" pitchFamily="34" charset="0"/>
              <a:buChar char="•"/>
              <a:defRPr/>
            </a:pPr>
            <a:r>
              <a:rPr lang="en-GB" dirty="0" smtClean="0"/>
              <a:t>Crowding</a:t>
            </a:r>
          </a:p>
          <a:p>
            <a:pPr fontAlgn="auto">
              <a:spcAft>
                <a:spcPts val="0"/>
              </a:spcAft>
              <a:buFont typeface="Arial" pitchFamily="34" charset="0"/>
              <a:buChar char="•"/>
              <a:defRPr/>
            </a:pPr>
            <a:r>
              <a:rPr lang="en-GB" dirty="0" smtClean="0"/>
              <a:t>Performance cultures</a:t>
            </a:r>
          </a:p>
          <a:p>
            <a:pPr marL="0" indent="0" fontAlgn="auto">
              <a:spcAft>
                <a:spcPts val="0"/>
              </a:spcAft>
              <a:buFont typeface="Arial" pitchFamily="34" charset="0"/>
              <a:buNone/>
              <a:defRPr/>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GB" smtClean="0"/>
              <a:t>Questions &amp; References</a:t>
            </a:r>
          </a:p>
        </p:txBody>
      </p:sp>
      <p:sp>
        <p:nvSpPr>
          <p:cNvPr id="3" name="Content Placeholder 2"/>
          <p:cNvSpPr>
            <a:spLocks noGrp="1"/>
          </p:cNvSpPr>
          <p:nvPr>
            <p:ph idx="1"/>
          </p:nvPr>
        </p:nvSpPr>
        <p:spPr/>
        <p:txBody>
          <a:bodyPr rtlCol="0">
            <a:normAutofit/>
          </a:bodyPr>
          <a:lstStyle/>
          <a:p>
            <a:pPr marL="0" indent="0" fontAlgn="auto">
              <a:spcAft>
                <a:spcPts val="0"/>
              </a:spcAft>
              <a:buFont typeface="Arial" pitchFamily="34" charset="0"/>
              <a:buNone/>
              <a:defRPr/>
            </a:pPr>
            <a:r>
              <a:rPr lang="en-GB" sz="2400" dirty="0" smtClean="0"/>
              <a:t>REFERENCES</a:t>
            </a:r>
          </a:p>
          <a:p>
            <a:pPr fontAlgn="auto">
              <a:spcAft>
                <a:spcPts val="0"/>
              </a:spcAft>
              <a:buFont typeface="Arial" pitchFamily="34" charset="0"/>
              <a:buChar char="•"/>
              <a:defRPr/>
            </a:pPr>
            <a:r>
              <a:rPr lang="en-GB" sz="2400" dirty="0" smtClean="0"/>
              <a:t>Bevan and Hood (2006). ‘What is measured is what matters: targets and gaming in the English public health care system’ </a:t>
            </a:r>
            <a:r>
              <a:rPr lang="en-GB" sz="2400" i="1" dirty="0" smtClean="0"/>
              <a:t>Public </a:t>
            </a:r>
            <a:r>
              <a:rPr lang="en-GB" sz="2400" i="1" dirty="0"/>
              <a:t>Administration </a:t>
            </a:r>
            <a:r>
              <a:rPr lang="en-GB" sz="2400" dirty="0" smtClean="0"/>
              <a:t>84(3):517–538.</a:t>
            </a:r>
          </a:p>
          <a:p>
            <a:pPr fontAlgn="auto">
              <a:spcAft>
                <a:spcPts val="0"/>
              </a:spcAft>
              <a:buFont typeface="Arial" pitchFamily="34" charset="0"/>
              <a:buChar char="•"/>
              <a:defRPr/>
            </a:pPr>
            <a:r>
              <a:rPr lang="en-GB" sz="2400" dirty="0" smtClean="0"/>
              <a:t>Espeland and Sauder (2007) Rankings and reactivity: how public measures recreate social worlds. </a:t>
            </a:r>
            <a:r>
              <a:rPr lang="en-GB" sz="2400" i="1" dirty="0" smtClean="0"/>
              <a:t>American Journal of Sociology </a:t>
            </a:r>
            <a:r>
              <a:rPr lang="en-GB" sz="2400" dirty="0" smtClean="0"/>
              <a:t>113(1):1-40.</a:t>
            </a:r>
            <a:endParaRPr lang="en-GB" sz="2400" i="1" dirty="0" smtClean="0"/>
          </a:p>
          <a:p>
            <a:pPr fontAlgn="auto">
              <a:spcAft>
                <a:spcPts val="0"/>
              </a:spcAft>
              <a:buFont typeface="Arial" pitchFamily="34" charset="0"/>
              <a:buChar char="•"/>
              <a:defRPr/>
            </a:pPr>
            <a:r>
              <a:rPr lang="en-GB" sz="2400" dirty="0" smtClean="0"/>
              <a:t>Frey and </a:t>
            </a:r>
            <a:r>
              <a:rPr lang="en-GB" sz="2400" dirty="0" err="1" smtClean="0"/>
              <a:t>Jegen</a:t>
            </a:r>
            <a:r>
              <a:rPr lang="en-GB" sz="2400" dirty="0" smtClean="0"/>
              <a:t> (2001). ‘Motivational crowding theory’. </a:t>
            </a:r>
            <a:r>
              <a:rPr lang="en-GB" sz="2400" i="1" dirty="0" smtClean="0"/>
              <a:t>Journal of Economic Surveys </a:t>
            </a:r>
            <a:r>
              <a:rPr lang="en-GB" sz="2400" dirty="0" smtClean="0"/>
              <a:t>15(1):589-611.</a:t>
            </a:r>
          </a:p>
          <a:p>
            <a:pPr fontAlgn="auto">
              <a:spcAft>
                <a:spcPts val="0"/>
              </a:spcAft>
              <a:buFont typeface="Arial" pitchFamily="34" charset="0"/>
              <a:buChar char="•"/>
              <a:defRPr/>
            </a:pPr>
            <a:r>
              <a:rPr lang="en-GB" sz="2400" dirty="0" smtClean="0"/>
              <a:t>Power (1997). </a:t>
            </a:r>
            <a:r>
              <a:rPr lang="en-GB" sz="2400" i="1" dirty="0" smtClean="0"/>
              <a:t>The audit society</a:t>
            </a:r>
            <a:r>
              <a:rPr lang="en-GB" sz="2400" dirty="0" smtClean="0"/>
              <a:t>. Oxford University Press</a:t>
            </a:r>
            <a:endParaRPr lang="en-GB"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ctrTitle"/>
          </p:nvPr>
        </p:nvSpPr>
        <p:spPr/>
        <p:txBody>
          <a:bodyPr/>
          <a:lstStyle/>
          <a:p>
            <a:endParaRPr lang="en-GB" smtClean="0"/>
          </a:p>
        </p:txBody>
      </p:sp>
      <p:sp>
        <p:nvSpPr>
          <p:cNvPr id="47107" name="Rectangle 3"/>
          <p:cNvSpPr>
            <a:spLocks noGrp="1"/>
          </p:cNvSpPr>
          <p:nvPr>
            <p:ph type="subTitle" idx="1"/>
          </p:nvPr>
        </p:nvSpPr>
        <p:spPr/>
        <p:txBody>
          <a:bodyPr/>
          <a:lstStyle/>
          <a:p>
            <a:endParaRPr lang="en-GB" smtClean="0">
              <a:solidFill>
                <a:schemeClr val="tx1"/>
              </a:solidFill>
            </a:endParaRPr>
          </a:p>
        </p:txBody>
      </p:sp>
      <p:pic>
        <p:nvPicPr>
          <p:cNvPr id="47108" name="Picture 4" descr="Power SLIDE"/>
          <p:cNvPicPr>
            <a:picLocks noChangeAspect="1" noChangeArrowheads="1"/>
          </p:cNvPicPr>
          <p:nvPr/>
        </p:nvPicPr>
        <p:blipFill>
          <a:blip r:embed="rId2"/>
          <a:srcRect/>
          <a:stretch>
            <a:fillRect/>
          </a:stretch>
        </p:blipFill>
        <p:spPr bwMode="auto">
          <a:xfrm>
            <a:off x="0" y="0"/>
            <a:ext cx="9142413" cy="68564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GB" smtClean="0"/>
              <a:t>An age of performance?</a:t>
            </a:r>
          </a:p>
        </p:txBody>
      </p:sp>
      <p:sp>
        <p:nvSpPr>
          <p:cNvPr id="3" name="Content Placeholder 2"/>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GB" dirty="0" smtClean="0"/>
              <a:t>Do we live in an age of performance evaluation and measurement…..?</a:t>
            </a:r>
          </a:p>
          <a:p>
            <a:pPr fontAlgn="auto">
              <a:spcAft>
                <a:spcPts val="0"/>
              </a:spcAft>
              <a:buFont typeface="Arial" pitchFamily="34" charset="0"/>
              <a:buChar char="•"/>
              <a:defRPr/>
            </a:pPr>
            <a:r>
              <a:rPr lang="en-GB" dirty="0" smtClean="0"/>
              <a:t>..this lecture will be evaluated and graded….</a:t>
            </a:r>
          </a:p>
          <a:p>
            <a:pPr fontAlgn="auto">
              <a:spcAft>
                <a:spcPts val="0"/>
              </a:spcAft>
              <a:buFont typeface="Arial" pitchFamily="34" charset="0"/>
              <a:buChar char="•"/>
              <a:defRPr/>
            </a:pPr>
            <a:r>
              <a:rPr lang="en-GB" dirty="0" smtClean="0"/>
              <a:t>…and lecturers grade and evaluate students</a:t>
            </a:r>
          </a:p>
          <a:p>
            <a:pPr fontAlgn="auto">
              <a:spcAft>
                <a:spcPts val="0"/>
              </a:spcAft>
              <a:buFont typeface="Arial" pitchFamily="34" charset="0"/>
              <a:buChar char="•"/>
              <a:defRPr/>
            </a:pPr>
            <a:r>
              <a:rPr lang="en-GB" dirty="0" smtClean="0"/>
              <a:t>Are we now the ‘</a:t>
            </a:r>
            <a:r>
              <a:rPr lang="en-GB" dirty="0" smtClean="0">
                <a:solidFill>
                  <a:srgbClr val="FF0000"/>
                </a:solidFill>
              </a:rPr>
              <a:t>how am I doing society</a:t>
            </a:r>
            <a:r>
              <a:rPr lang="en-GB" dirty="0" smtClean="0"/>
              <a:t>?  Everyone wants feedback continually?</a:t>
            </a:r>
          </a:p>
          <a:p>
            <a:pPr fontAlgn="auto">
              <a:spcAft>
                <a:spcPts val="0"/>
              </a:spcAft>
              <a:buFont typeface="Arial" pitchFamily="34" charset="0"/>
              <a:buChar char="•"/>
              <a:defRPr/>
            </a:pPr>
            <a:r>
              <a:rPr lang="en-GB" dirty="0" smtClean="0">
                <a:solidFill>
                  <a:srgbClr val="FF0000"/>
                </a:solidFill>
              </a:rPr>
              <a:t>Self-help</a:t>
            </a:r>
            <a:r>
              <a:rPr lang="en-GB" dirty="0" smtClean="0"/>
              <a:t> book industry to support performance of individuals in all manner of areas: sport, romance, jobs, diet </a:t>
            </a:r>
            <a:r>
              <a:rPr lang="en-GB" dirty="0" err="1" smtClean="0"/>
              <a:t>etc</a:t>
            </a:r>
            <a:endParaRPr lang="en-GB" dirty="0" smtClean="0"/>
          </a:p>
          <a:p>
            <a:pPr fontAlgn="auto">
              <a:spcAft>
                <a:spcPts val="0"/>
              </a:spcAft>
              <a:buFont typeface="Arial" pitchFamily="34" charset="0"/>
              <a:buChar char="•"/>
              <a:defRPr/>
            </a:pPr>
            <a:r>
              <a:rPr lang="en-GB" dirty="0" smtClean="0"/>
              <a:t>Performance obsession at all levels: </a:t>
            </a:r>
            <a:r>
              <a:rPr lang="en-GB" dirty="0" smtClean="0">
                <a:solidFill>
                  <a:srgbClr val="FF0000"/>
                </a:solidFill>
              </a:rPr>
              <a:t>individuals, organizations and states (regulators)……..</a:t>
            </a:r>
            <a:endParaRPr lang="en-GB"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www.global-politics.org/media/news/World-University-Ranking.jpg">
            <a:hlinkClick r:id="rId2"/>
          </p:cNvPr>
          <p:cNvPicPr>
            <a:picLocks noChangeAspect="1" noChangeArrowheads="1"/>
          </p:cNvPicPr>
          <p:nvPr/>
        </p:nvPicPr>
        <p:blipFill>
          <a:blip r:embed="rId3"/>
          <a:srcRect/>
          <a:stretch>
            <a:fillRect/>
          </a:stretch>
        </p:blipFill>
        <p:spPr bwMode="auto">
          <a:xfrm>
            <a:off x="838200" y="1447800"/>
            <a:ext cx="6991350" cy="360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6" descr="http://www.lse.ac.uk/finance/news/images/REF2014table440x122.png">
            <a:hlinkClick r:id="rId2"/>
          </p:cNvPr>
          <p:cNvPicPr>
            <a:picLocks noChangeAspect="1" noChangeArrowheads="1"/>
          </p:cNvPicPr>
          <p:nvPr/>
        </p:nvPicPr>
        <p:blipFill>
          <a:blip r:embed="rId3"/>
          <a:srcRect/>
          <a:stretch>
            <a:fillRect/>
          </a:stretch>
        </p:blipFill>
        <p:spPr bwMode="auto">
          <a:xfrm>
            <a:off x="381000" y="1676400"/>
            <a:ext cx="8313738" cy="2743200"/>
          </a:xfrm>
          <a:prstGeom prst="rect">
            <a:avLst/>
          </a:prstGeom>
          <a:noFill/>
          <a:ln w="9525">
            <a:noFill/>
            <a:miter lim="800000"/>
            <a:headEnd/>
            <a:tailEnd/>
          </a:ln>
        </p:spPr>
      </p:pic>
      <p:sp>
        <p:nvSpPr>
          <p:cNvPr id="18434" name="TextBox 1"/>
          <p:cNvSpPr txBox="1">
            <a:spLocks noChangeArrowheads="1"/>
          </p:cNvSpPr>
          <p:nvPr/>
        </p:nvSpPr>
        <p:spPr bwMode="auto">
          <a:xfrm>
            <a:off x="1295400" y="5105400"/>
            <a:ext cx="4876800" cy="369888"/>
          </a:xfrm>
          <a:prstGeom prst="rect">
            <a:avLst/>
          </a:prstGeom>
          <a:noFill/>
          <a:ln w="9525">
            <a:noFill/>
            <a:miter lim="800000"/>
            <a:headEnd/>
            <a:tailEnd/>
          </a:ln>
        </p:spPr>
        <p:txBody>
          <a:bodyPr>
            <a:spAutoFit/>
          </a:bodyPr>
          <a:lstStyle/>
          <a:p>
            <a:r>
              <a:rPr lang="en-GB">
                <a:latin typeface="Calibri" pitchFamily="34" charset="0"/>
              </a:rPr>
              <a:t>2014 REF result for Business and Management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C:\Users\power\Dropbox\LSE documents\LSE400\LSE KPIS.jpg"/>
          <p:cNvPicPr>
            <a:picLocks noChangeAspect="1" noChangeArrowheads="1"/>
          </p:cNvPicPr>
          <p:nvPr/>
        </p:nvPicPr>
        <p:blipFill>
          <a:blip r:embed="rId2"/>
          <a:srcRect/>
          <a:stretch>
            <a:fillRect/>
          </a:stretch>
        </p:blipFill>
        <p:spPr bwMode="auto">
          <a:xfrm>
            <a:off x="1143000" y="-369888"/>
            <a:ext cx="5867400" cy="7075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esl.jrc.ec.europa.eu/dc/govwbi08/pics/gov_fvd.png">
            <a:hlinkClick r:id="rId2"/>
          </p:cNvPr>
          <p:cNvPicPr>
            <a:picLocks noChangeAspect="1" noChangeArrowheads="1"/>
          </p:cNvPicPr>
          <p:nvPr/>
        </p:nvPicPr>
        <p:blipFill>
          <a:blip r:embed="rId3"/>
          <a:srcRect/>
          <a:stretch>
            <a:fillRect/>
          </a:stretch>
        </p:blipFill>
        <p:spPr bwMode="auto">
          <a:xfrm>
            <a:off x="369888" y="533400"/>
            <a:ext cx="8575675"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3" descr="C:\Users\Michael\AppData\Local\Temp\CPI2014_InfographicsBundle\CPI2014_InfographicsBundle\Map\CPI2014_map_NEW.jpg"/>
          <p:cNvPicPr>
            <a:picLocks noChangeAspect="1" noChangeArrowheads="1"/>
          </p:cNvPicPr>
          <p:nvPr/>
        </p:nvPicPr>
        <p:blipFill>
          <a:blip r:embed="rId2"/>
          <a:srcRect/>
          <a:stretch>
            <a:fillRect/>
          </a:stretch>
        </p:blipFill>
        <p:spPr bwMode="auto">
          <a:xfrm>
            <a:off x="411163" y="1295400"/>
            <a:ext cx="8393112"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1272</Words>
  <Application>Microsoft Office PowerPoint</Application>
  <PresentationFormat>On-screen Show (4:3)</PresentationFormat>
  <Paragraphs>153</Paragraphs>
  <Slides>31</Slides>
  <Notes>2</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31</vt:i4>
      </vt:variant>
    </vt:vector>
  </HeadingPairs>
  <TitlesOfParts>
    <vt:vector size="36" baseType="lpstr">
      <vt:lpstr>Calibri</vt:lpstr>
      <vt:lpstr>Arial</vt:lpstr>
      <vt:lpstr>PMingLiU</vt:lpstr>
      <vt:lpstr>Times New Roman</vt:lpstr>
      <vt:lpstr>Office Theme</vt:lpstr>
      <vt:lpstr>Slide 1</vt:lpstr>
      <vt:lpstr>LSE 400 Paradoxes of auditing and performance measurement</vt:lpstr>
      <vt:lpstr>Audit and performance measurement</vt:lpstr>
      <vt:lpstr>An age of performance?</vt:lpstr>
      <vt:lpstr>Slide 5</vt:lpstr>
      <vt:lpstr>Slide 6</vt:lpstr>
      <vt:lpstr>Slide 7</vt:lpstr>
      <vt:lpstr>Slide 8</vt:lpstr>
      <vt:lpstr>Slide 9</vt:lpstr>
      <vt:lpstr>Slide 10</vt:lpstr>
      <vt:lpstr>An age of performance</vt:lpstr>
      <vt:lpstr>Slide 12</vt:lpstr>
      <vt:lpstr>Performance measurement: the dream</vt:lpstr>
      <vt:lpstr>Performance measurement: the dream</vt:lpstr>
      <vt:lpstr>Measurement challenges</vt:lpstr>
      <vt:lpstr>Measurement challenges</vt:lpstr>
      <vt:lpstr>Slide 17</vt:lpstr>
      <vt:lpstr>Measurement challenges</vt:lpstr>
      <vt:lpstr>Reacting and gaming </vt:lpstr>
      <vt:lpstr>Crowding</vt:lpstr>
      <vt:lpstr>Slide 21</vt:lpstr>
      <vt:lpstr>Slide 22</vt:lpstr>
      <vt:lpstr>Slide 23</vt:lpstr>
      <vt:lpstr>Slide 24</vt:lpstr>
      <vt:lpstr>Slide 25</vt:lpstr>
      <vt:lpstr>Slide 26</vt:lpstr>
      <vt:lpstr>Slide 27</vt:lpstr>
      <vt:lpstr>Performance cultures</vt:lpstr>
      <vt:lpstr>Performance cultures</vt:lpstr>
      <vt:lpstr>Questions &amp; References</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dc:creator>
  <cp:lastModifiedBy>LSE</cp:lastModifiedBy>
  <cp:revision>87</cp:revision>
  <dcterms:created xsi:type="dcterms:W3CDTF">2006-08-16T00:00:00Z</dcterms:created>
  <dcterms:modified xsi:type="dcterms:W3CDTF">2015-03-19T15:55:11Z</dcterms:modified>
</cp:coreProperties>
</file>