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wmf" ContentType="image/x-w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3.xml" ContentType="application/vnd.openxmlformats-officedocument.theme+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 id="2147483661" r:id="rId2"/>
    <p:sldMasterId id="2147483674" r:id="rId3"/>
    <p:sldMasterId id="2147483686" r:id="rId4"/>
  </p:sldMasterIdLst>
  <p:notesMasterIdLst>
    <p:notesMasterId r:id="rId70"/>
  </p:notesMasterIdLst>
  <p:sldIdLst>
    <p:sldId id="326" r:id="rId5"/>
    <p:sldId id="256" r:id="rId6"/>
    <p:sldId id="257" r:id="rId7"/>
    <p:sldId id="258" r:id="rId8"/>
    <p:sldId id="259" r:id="rId9"/>
    <p:sldId id="260" r:id="rId10"/>
    <p:sldId id="261" r:id="rId11"/>
    <p:sldId id="262" r:id="rId12"/>
    <p:sldId id="263" r:id="rId13"/>
    <p:sldId id="269" r:id="rId14"/>
    <p:sldId id="271" r:id="rId15"/>
    <p:sldId id="272" r:id="rId16"/>
    <p:sldId id="273" r:id="rId17"/>
    <p:sldId id="274" r:id="rId18"/>
    <p:sldId id="276" r:id="rId19"/>
    <p:sldId id="280" r:id="rId20"/>
    <p:sldId id="279" r:id="rId21"/>
    <p:sldId id="278" r:id="rId22"/>
    <p:sldId id="281" r:id="rId23"/>
    <p:sldId id="275" r:id="rId24"/>
    <p:sldId id="282" r:id="rId25"/>
    <p:sldId id="328" r:id="rId26"/>
    <p:sldId id="283" r:id="rId27"/>
    <p:sldId id="284" r:id="rId28"/>
    <p:sldId id="285" r:id="rId29"/>
    <p:sldId id="286" r:id="rId30"/>
    <p:sldId id="287" r:id="rId31"/>
    <p:sldId id="288" r:id="rId32"/>
    <p:sldId id="289" r:id="rId33"/>
    <p:sldId id="290" r:id="rId34"/>
    <p:sldId id="291" r:id="rId35"/>
    <p:sldId id="292" r:id="rId36"/>
    <p:sldId id="293" r:id="rId37"/>
    <p:sldId id="294" r:id="rId38"/>
    <p:sldId id="295" r:id="rId39"/>
    <p:sldId id="296" r:id="rId40"/>
    <p:sldId id="297" r:id="rId41"/>
    <p:sldId id="298" r:id="rId42"/>
    <p:sldId id="299" r:id="rId43"/>
    <p:sldId id="300" r:id="rId44"/>
    <p:sldId id="301" r:id="rId45"/>
    <p:sldId id="302" r:id="rId46"/>
    <p:sldId id="303" r:id="rId47"/>
    <p:sldId id="304" r:id="rId48"/>
    <p:sldId id="305" r:id="rId49"/>
    <p:sldId id="306" r:id="rId50"/>
    <p:sldId id="307" r:id="rId51"/>
    <p:sldId id="308" r:id="rId52"/>
    <p:sldId id="309" r:id="rId53"/>
    <p:sldId id="310" r:id="rId54"/>
    <p:sldId id="311" r:id="rId55"/>
    <p:sldId id="312" r:id="rId56"/>
    <p:sldId id="313" r:id="rId57"/>
    <p:sldId id="314" r:id="rId58"/>
    <p:sldId id="315" r:id="rId59"/>
    <p:sldId id="316" r:id="rId60"/>
    <p:sldId id="317" r:id="rId61"/>
    <p:sldId id="318" r:id="rId62"/>
    <p:sldId id="319" r:id="rId63"/>
    <p:sldId id="320" r:id="rId64"/>
    <p:sldId id="321" r:id="rId65"/>
    <p:sldId id="322" r:id="rId66"/>
    <p:sldId id="323" r:id="rId67"/>
    <p:sldId id="329" r:id="rId68"/>
    <p:sldId id="327" r:id="rId6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01" d="100"/>
          <a:sy n="101" d="100"/>
        </p:scale>
        <p:origin x="-264" y="-9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openxmlformats.org/officeDocument/2006/relationships/slide" Target="slides/slide59.xml"/><Relationship Id="rId68" Type="http://schemas.openxmlformats.org/officeDocument/2006/relationships/slide" Target="slides/slide64.xml"/><Relationship Id="rId7" Type="http://schemas.openxmlformats.org/officeDocument/2006/relationships/slide" Target="slides/slide3.xml"/><Relationship Id="rId71"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slide" Target="slides/slide62.xml"/><Relationship Id="rId74"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61" Type="http://schemas.openxmlformats.org/officeDocument/2006/relationships/slide" Target="slides/slide57.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theme" Target="theme/theme1.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viewProps" Target="viewProps.xml"/><Relationship Id="rId3" Type="http://schemas.openxmlformats.org/officeDocument/2006/relationships/slideMaster" Target="slideMasters/slideMaster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2.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25.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F4A6C5C-6D86-45F4-9076-4DE569402CC4}" type="datetimeFigureOut">
              <a:rPr lang="en-GB" smtClean="0"/>
              <a:t>06/02/2015</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287085D-3D79-4AB7-A77F-79364642451B}" type="slidenum">
              <a:rPr lang="en-GB" smtClean="0"/>
              <a:t>‹#›</a:t>
            </a:fld>
            <a:endParaRPr lang="en-GB"/>
          </a:p>
        </p:txBody>
      </p:sp>
    </p:spTree>
    <p:extLst>
      <p:ext uri="{BB962C8B-B14F-4D97-AF65-F5344CB8AC3E}">
        <p14:creationId xmlns:p14="http://schemas.microsoft.com/office/powerpoint/2010/main" val="201235735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ssrn.com/abstract=2456963"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p:cNvSpPr>
            <a:spLocks noGrp="1" noRot="1" noChangeAspect="1" noTextEdit="1"/>
          </p:cNvSpPr>
          <p:nvPr>
            <p:ph type="sldImg"/>
          </p:nvPr>
        </p:nvSpPr>
        <p:spPr>
          <a:xfrm>
            <a:off x="1143000" y="685800"/>
            <a:ext cx="4572000" cy="3429000"/>
          </a:xfrm>
          <a:ln/>
        </p:spPr>
      </p:sp>
      <p:sp>
        <p:nvSpPr>
          <p:cNvPr id="3" name="Notes Placeholder 2"/>
          <p:cNvSpPr>
            <a:spLocks noGrp="1"/>
          </p:cNvSpPr>
          <p:nvPr>
            <p:ph type="body" idx="1"/>
          </p:nvPr>
        </p:nvSpPr>
        <p:spPr/>
        <p:txBody>
          <a:bodyPr/>
          <a:lstStyle/>
          <a:p>
            <a:pPr indent="457200" algn="just">
              <a:spcAft>
                <a:spcPts val="0"/>
              </a:spcAft>
              <a:defRPr/>
            </a:pPr>
            <a:r>
              <a:rPr lang="en-GB" dirty="0" smtClean="0"/>
              <a:t>Source: </a:t>
            </a:r>
            <a:r>
              <a:rPr lang="en-GB" dirty="0" err="1" smtClean="0">
                <a:latin typeface="Arial"/>
                <a:ea typeface="Times New Roman"/>
                <a:cs typeface="Times New Roman"/>
              </a:rPr>
              <a:t>Zelia</a:t>
            </a:r>
            <a:r>
              <a:rPr lang="en-GB" dirty="0" smtClean="0">
                <a:latin typeface="Arial"/>
                <a:ea typeface="Times New Roman"/>
                <a:cs typeface="Times New Roman"/>
              </a:rPr>
              <a:t>  Gallo, Nicola Lacey and David Soskice. 2014. Comparing Serious Violent Crime in the US and England and Wales: Why It Matters, and How It Can Be Done.  </a:t>
            </a:r>
            <a:r>
              <a:rPr lang="en-GB" i="1" dirty="0" smtClean="0">
                <a:latin typeface="Arial"/>
                <a:ea typeface="Times New Roman"/>
                <a:cs typeface="Times New Roman"/>
              </a:rPr>
              <a:t>LSE Legal Studies Working Papers no. 16 </a:t>
            </a:r>
            <a:r>
              <a:rPr lang="en-GB" dirty="0" smtClean="0">
                <a:latin typeface="Arial"/>
                <a:ea typeface="Times New Roman"/>
                <a:cs typeface="Times New Roman"/>
              </a:rPr>
              <a:t>(</a:t>
            </a:r>
            <a:r>
              <a:rPr lang="en-GB" dirty="0" smtClean="0">
                <a:solidFill>
                  <a:srgbClr val="5A597B"/>
                </a:solidFill>
                <a:latin typeface="Arial"/>
                <a:ea typeface="Times New Roman"/>
                <a:cs typeface="Times New Roman"/>
                <a:hlinkClick r:id="rId3"/>
              </a:rPr>
              <a:t>WP16/2014</a:t>
            </a:r>
            <a:r>
              <a:rPr lang="en-GB" dirty="0" smtClean="0">
                <a:latin typeface="Arial"/>
                <a:ea typeface="Times New Roman"/>
                <a:cs typeface="Times New Roman"/>
              </a:rPr>
              <a:t>  &lt;</a:t>
            </a:r>
            <a:r>
              <a:rPr lang="en-GB" dirty="0" smtClean="0">
                <a:solidFill>
                  <a:srgbClr val="5A597B"/>
                </a:solidFill>
                <a:latin typeface="Arial"/>
                <a:ea typeface="Times New Roman"/>
                <a:cs typeface="Times New Roman"/>
                <a:hlinkClick r:id="rId3"/>
              </a:rPr>
              <a:t>http://ssrn.com/abstract=2456963</a:t>
            </a:r>
            <a:r>
              <a:rPr lang="en-GB" dirty="0" smtClean="0">
                <a:latin typeface="Arial"/>
                <a:ea typeface="Times New Roman"/>
                <a:cs typeface="Times New Roman"/>
              </a:rPr>
              <a:t>&gt;)</a:t>
            </a:r>
            <a:endParaRPr lang="en-GB" sz="1000" dirty="0" smtClean="0">
              <a:latin typeface="Times New Roman"/>
              <a:ea typeface="Times New Roman"/>
            </a:endParaRPr>
          </a:p>
          <a:p>
            <a:pPr>
              <a:defRPr/>
            </a:pPr>
            <a:endParaRPr lang="en-GB" dirty="0"/>
          </a:p>
        </p:txBody>
      </p:sp>
      <p:sp>
        <p:nvSpPr>
          <p:cNvPr id="29700" name="Slide Number Placeholder 3"/>
          <p:cNvSpPr>
            <a:spLocks noGrp="1"/>
          </p:cNvSpPr>
          <p:nvPr>
            <p:ph type="sldNum" sz="quarter" idx="5"/>
          </p:nvPr>
        </p:nvSpPr>
        <p:spPr>
          <a:noFill/>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4C00FBD8-F878-41CF-B72F-4726F2AAE598}" type="slidenum">
              <a:rPr lang="en-GB" altLang="en-US" smtClean="0"/>
              <a:pPr eaLnBrk="1" hangingPunct="1"/>
              <a:t>6</a:t>
            </a:fld>
            <a:endParaRPr lang="en-GB" altLang="en-US" smtClean="0"/>
          </a:p>
        </p:txBody>
      </p:sp>
    </p:spTree>
    <p:extLst>
      <p:ext uri="{BB962C8B-B14F-4D97-AF65-F5344CB8AC3E}">
        <p14:creationId xmlns:p14="http://schemas.microsoft.com/office/powerpoint/2010/main" val="151670190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53185E8-6C89-4B26-BA80-F15C1F11C924}" type="slidenum">
              <a:rPr lang="en-US" smtClean="0"/>
              <a:t>28</a:t>
            </a:fld>
            <a:endParaRPr lang="en-US"/>
          </a:p>
        </p:txBody>
      </p:sp>
    </p:spTree>
    <p:extLst>
      <p:ext uri="{BB962C8B-B14F-4D97-AF65-F5344CB8AC3E}">
        <p14:creationId xmlns:p14="http://schemas.microsoft.com/office/powerpoint/2010/main" val="9222043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a:spLocks noGrp="1" noChangeArrowheads="1"/>
          </p:cNvSpPr>
          <p:nvPr>
            <p:ph type="sldNum" sz="quarter" idx="5"/>
          </p:nvPr>
        </p:nvSpPr>
        <p:spPr>
          <a:noFill/>
        </p:spPr>
        <p:txBody>
          <a:bodyPr/>
          <a:lstStyle>
            <a:lvl1pPr eaLnBrk="0" hangingPunct="0">
              <a:spcBef>
                <a:spcPct val="30000"/>
              </a:spcBef>
              <a:defRPr sz="1200">
                <a:solidFill>
                  <a:schemeClr val="tx1"/>
                </a:solidFill>
                <a:latin typeface="Arial" charset="0"/>
                <a:cs typeface="Arial" charset="0"/>
              </a:defRPr>
            </a:lvl1pPr>
            <a:lvl2pPr marL="741363" indent="-284163" eaLnBrk="0" hangingPunct="0">
              <a:spcBef>
                <a:spcPct val="30000"/>
              </a:spcBef>
              <a:defRPr sz="1200">
                <a:solidFill>
                  <a:schemeClr val="tx1"/>
                </a:solidFill>
                <a:latin typeface="Arial" charset="0"/>
                <a:cs typeface="Arial" charset="0"/>
              </a:defRPr>
            </a:lvl2pPr>
            <a:lvl3pPr marL="1139825" indent="-227013" eaLnBrk="0" hangingPunct="0">
              <a:spcBef>
                <a:spcPct val="30000"/>
              </a:spcBef>
              <a:defRPr sz="1200">
                <a:solidFill>
                  <a:schemeClr val="tx1"/>
                </a:solidFill>
                <a:latin typeface="Arial" charset="0"/>
                <a:cs typeface="Arial" charset="0"/>
              </a:defRPr>
            </a:lvl3pPr>
            <a:lvl4pPr marL="1597025" indent="-227013" eaLnBrk="0" hangingPunct="0">
              <a:spcBef>
                <a:spcPct val="30000"/>
              </a:spcBef>
              <a:defRPr sz="1200">
                <a:solidFill>
                  <a:schemeClr val="tx1"/>
                </a:solidFill>
                <a:latin typeface="Arial" charset="0"/>
                <a:cs typeface="Arial" charset="0"/>
              </a:defRPr>
            </a:lvl4pPr>
            <a:lvl5pPr marL="2052638" indent="-227013" eaLnBrk="0" hangingPunct="0">
              <a:spcBef>
                <a:spcPct val="30000"/>
              </a:spcBef>
              <a:defRPr sz="1200">
                <a:solidFill>
                  <a:schemeClr val="tx1"/>
                </a:solidFill>
                <a:latin typeface="Arial" charset="0"/>
                <a:cs typeface="Arial" charset="0"/>
              </a:defRPr>
            </a:lvl5pPr>
            <a:lvl6pPr marL="2509838" indent="-227013" eaLnBrk="0" fontAlgn="base" hangingPunct="0">
              <a:spcBef>
                <a:spcPct val="30000"/>
              </a:spcBef>
              <a:spcAft>
                <a:spcPct val="0"/>
              </a:spcAft>
              <a:defRPr sz="1200">
                <a:solidFill>
                  <a:schemeClr val="tx1"/>
                </a:solidFill>
                <a:latin typeface="Arial" charset="0"/>
                <a:cs typeface="Arial" charset="0"/>
              </a:defRPr>
            </a:lvl6pPr>
            <a:lvl7pPr marL="2967038" indent="-227013" eaLnBrk="0" fontAlgn="base" hangingPunct="0">
              <a:spcBef>
                <a:spcPct val="30000"/>
              </a:spcBef>
              <a:spcAft>
                <a:spcPct val="0"/>
              </a:spcAft>
              <a:defRPr sz="1200">
                <a:solidFill>
                  <a:schemeClr val="tx1"/>
                </a:solidFill>
                <a:latin typeface="Arial" charset="0"/>
                <a:cs typeface="Arial" charset="0"/>
              </a:defRPr>
            </a:lvl7pPr>
            <a:lvl8pPr marL="3424238" indent="-227013" eaLnBrk="0" fontAlgn="base" hangingPunct="0">
              <a:spcBef>
                <a:spcPct val="30000"/>
              </a:spcBef>
              <a:spcAft>
                <a:spcPct val="0"/>
              </a:spcAft>
              <a:defRPr sz="1200">
                <a:solidFill>
                  <a:schemeClr val="tx1"/>
                </a:solidFill>
                <a:latin typeface="Arial" charset="0"/>
                <a:cs typeface="Arial" charset="0"/>
              </a:defRPr>
            </a:lvl8pPr>
            <a:lvl9pPr marL="3881438" indent="-227013" eaLnBrk="0" fontAlgn="base" hangingPunct="0">
              <a:spcBef>
                <a:spcPct val="30000"/>
              </a:spcBef>
              <a:spcAft>
                <a:spcPct val="0"/>
              </a:spcAft>
              <a:defRPr sz="1200">
                <a:solidFill>
                  <a:schemeClr val="tx1"/>
                </a:solidFill>
                <a:latin typeface="Arial" charset="0"/>
                <a:cs typeface="Arial" charset="0"/>
              </a:defRPr>
            </a:lvl9pPr>
          </a:lstStyle>
          <a:p>
            <a:pPr eaLnBrk="1" hangingPunct="1">
              <a:spcBef>
                <a:spcPct val="0"/>
              </a:spcBef>
            </a:pPr>
            <a:fld id="{2424DAD7-00D2-4BE7-B04B-79D510FBCB51}" type="slidenum">
              <a:rPr lang="tr-TR" altLang="en-US" smtClean="0"/>
              <a:pPr eaLnBrk="1" hangingPunct="1">
                <a:spcBef>
                  <a:spcPct val="0"/>
                </a:spcBef>
              </a:pPr>
              <a:t>7</a:t>
            </a:fld>
            <a:endParaRPr lang="tr-TR" altLang="en-US" smtClean="0"/>
          </a:p>
        </p:txBody>
      </p:sp>
      <p:sp>
        <p:nvSpPr>
          <p:cNvPr id="30723" name="Rectangle 2"/>
          <p:cNvSpPr>
            <a:spLocks noGrp="1" noRot="1" noChangeAspect="1" noChangeArrowheads="1" noTextEdit="1"/>
          </p:cNvSpPr>
          <p:nvPr>
            <p:ph type="sldImg"/>
          </p:nvPr>
        </p:nvSpPr>
        <p:spPr>
          <a:xfrm>
            <a:off x="1143000" y="685800"/>
            <a:ext cx="4572000" cy="3429000"/>
          </a:xfrm>
          <a:ln/>
        </p:spPr>
      </p:sp>
      <p:sp>
        <p:nvSpPr>
          <p:cNvPr id="30724" name="Rectangle 3"/>
          <p:cNvSpPr>
            <a:spLocks noGrp="1" noChangeArrowheads="1"/>
          </p:cNvSpPr>
          <p:nvPr>
            <p:ph type="body" idx="1"/>
          </p:nvPr>
        </p:nvSpPr>
        <p:spPr>
          <a:noFill/>
        </p:spPr>
        <p:txBody>
          <a:bodyPr/>
          <a:lstStyle/>
          <a:p>
            <a:pPr eaLnBrk="1" hangingPunct="1"/>
            <a:endParaRPr lang="en-US" altLang="en-US" smtClean="0"/>
          </a:p>
        </p:txBody>
      </p:sp>
    </p:spTree>
    <p:extLst>
      <p:ext uri="{BB962C8B-B14F-4D97-AF65-F5344CB8AC3E}">
        <p14:creationId xmlns:p14="http://schemas.microsoft.com/office/powerpoint/2010/main" val="104671137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Rot="1" noChangeAspect="1" noChangeArrowheads="1" noTextEdit="1"/>
          </p:cNvSpPr>
          <p:nvPr>
            <p:ph type="sldImg"/>
          </p:nvPr>
        </p:nvSpPr>
        <p:spPr>
          <a:xfrm>
            <a:off x="1143000" y="684213"/>
            <a:ext cx="4575175" cy="3432175"/>
          </a:xfrm>
          <a:ln/>
        </p:spPr>
      </p:sp>
      <p:sp>
        <p:nvSpPr>
          <p:cNvPr id="31747" name="Rectangle 3"/>
          <p:cNvSpPr>
            <a:spLocks noGrp="1" noChangeArrowheads="1"/>
          </p:cNvSpPr>
          <p:nvPr>
            <p:ph type="body" idx="1"/>
          </p:nvPr>
        </p:nvSpPr>
        <p:spPr>
          <a:noFill/>
        </p:spPr>
        <p:txBody>
          <a:bodyPr/>
          <a:lstStyle/>
          <a:p>
            <a:pPr eaLnBrk="1" hangingPunct="1"/>
            <a:r>
              <a:rPr lang="en-GB" altLang="en-US" smtClean="0"/>
              <a:t>Figure XIII: Source: International Centre for Prison Studies, 2007; John Pratt, ‘Scandinavian Exceptionalism in an Era of Penal Excess’ 2008).</a:t>
            </a:r>
            <a:endParaRPr lang="en-US" altLang="en-US" smtClean="0"/>
          </a:p>
        </p:txBody>
      </p:sp>
    </p:spTree>
    <p:extLst>
      <p:ext uri="{BB962C8B-B14F-4D97-AF65-F5344CB8AC3E}">
        <p14:creationId xmlns:p14="http://schemas.microsoft.com/office/powerpoint/2010/main" val="163816982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7"/>
          <p:cNvSpPr>
            <a:spLocks noGrp="1" noChangeArrowheads="1"/>
          </p:cNvSpPr>
          <p:nvPr>
            <p:ph type="sldNum" sz="quarter" idx="5"/>
          </p:nvPr>
        </p:nvSpPr>
        <p:spPr>
          <a:noFill/>
        </p:spPr>
        <p:txBody>
          <a:bodyPr/>
          <a:lstStyle>
            <a:lvl1pPr eaLnBrk="0" hangingPunct="0">
              <a:spcBef>
                <a:spcPct val="30000"/>
              </a:spcBef>
              <a:defRPr sz="1200">
                <a:solidFill>
                  <a:schemeClr val="tx1"/>
                </a:solidFill>
                <a:latin typeface="Arial" charset="0"/>
                <a:cs typeface="Arial" charset="0"/>
              </a:defRPr>
            </a:lvl1pPr>
            <a:lvl2pPr marL="744538" indent="-284163" eaLnBrk="0" hangingPunct="0">
              <a:spcBef>
                <a:spcPct val="30000"/>
              </a:spcBef>
              <a:defRPr sz="1200">
                <a:solidFill>
                  <a:schemeClr val="tx1"/>
                </a:solidFill>
                <a:latin typeface="Arial" charset="0"/>
                <a:cs typeface="Arial" charset="0"/>
              </a:defRPr>
            </a:lvl2pPr>
            <a:lvl3pPr marL="1144588" indent="-227013" eaLnBrk="0" hangingPunct="0">
              <a:spcBef>
                <a:spcPct val="30000"/>
              </a:spcBef>
              <a:defRPr sz="1200">
                <a:solidFill>
                  <a:schemeClr val="tx1"/>
                </a:solidFill>
                <a:latin typeface="Arial" charset="0"/>
                <a:cs typeface="Arial" charset="0"/>
              </a:defRPr>
            </a:lvl3pPr>
            <a:lvl4pPr marL="1604963" indent="-227013" eaLnBrk="0" hangingPunct="0">
              <a:spcBef>
                <a:spcPct val="30000"/>
              </a:spcBef>
              <a:defRPr sz="1200">
                <a:solidFill>
                  <a:schemeClr val="tx1"/>
                </a:solidFill>
                <a:latin typeface="Arial" charset="0"/>
                <a:cs typeface="Arial" charset="0"/>
              </a:defRPr>
            </a:lvl4pPr>
            <a:lvl5pPr marL="2062163" indent="-227013" eaLnBrk="0" hangingPunct="0">
              <a:spcBef>
                <a:spcPct val="30000"/>
              </a:spcBef>
              <a:defRPr sz="1200">
                <a:solidFill>
                  <a:schemeClr val="tx1"/>
                </a:solidFill>
                <a:latin typeface="Arial" charset="0"/>
                <a:cs typeface="Arial" charset="0"/>
              </a:defRPr>
            </a:lvl5pPr>
            <a:lvl6pPr marL="2519363" indent="-227013" eaLnBrk="0" fontAlgn="base" hangingPunct="0">
              <a:spcBef>
                <a:spcPct val="30000"/>
              </a:spcBef>
              <a:spcAft>
                <a:spcPct val="0"/>
              </a:spcAft>
              <a:defRPr sz="1200">
                <a:solidFill>
                  <a:schemeClr val="tx1"/>
                </a:solidFill>
                <a:latin typeface="Arial" charset="0"/>
                <a:cs typeface="Arial" charset="0"/>
              </a:defRPr>
            </a:lvl6pPr>
            <a:lvl7pPr marL="2976563" indent="-227013" eaLnBrk="0" fontAlgn="base" hangingPunct="0">
              <a:spcBef>
                <a:spcPct val="30000"/>
              </a:spcBef>
              <a:spcAft>
                <a:spcPct val="0"/>
              </a:spcAft>
              <a:defRPr sz="1200">
                <a:solidFill>
                  <a:schemeClr val="tx1"/>
                </a:solidFill>
                <a:latin typeface="Arial" charset="0"/>
                <a:cs typeface="Arial" charset="0"/>
              </a:defRPr>
            </a:lvl7pPr>
            <a:lvl8pPr marL="3433763" indent="-227013" eaLnBrk="0" fontAlgn="base" hangingPunct="0">
              <a:spcBef>
                <a:spcPct val="30000"/>
              </a:spcBef>
              <a:spcAft>
                <a:spcPct val="0"/>
              </a:spcAft>
              <a:defRPr sz="1200">
                <a:solidFill>
                  <a:schemeClr val="tx1"/>
                </a:solidFill>
                <a:latin typeface="Arial" charset="0"/>
                <a:cs typeface="Arial" charset="0"/>
              </a:defRPr>
            </a:lvl8pPr>
            <a:lvl9pPr marL="3890963" indent="-227013" eaLnBrk="0" fontAlgn="base" hangingPunct="0">
              <a:spcBef>
                <a:spcPct val="30000"/>
              </a:spcBef>
              <a:spcAft>
                <a:spcPct val="0"/>
              </a:spcAft>
              <a:defRPr sz="1200">
                <a:solidFill>
                  <a:schemeClr val="tx1"/>
                </a:solidFill>
                <a:latin typeface="Arial" charset="0"/>
                <a:cs typeface="Arial" charset="0"/>
              </a:defRPr>
            </a:lvl9pPr>
          </a:lstStyle>
          <a:p>
            <a:pPr eaLnBrk="1" hangingPunct="1">
              <a:spcBef>
                <a:spcPct val="0"/>
              </a:spcBef>
            </a:pPr>
            <a:fld id="{43040313-6982-48DB-8936-1F4BBC23FFCB}" type="slidenum">
              <a:rPr lang="en-GB" altLang="en-US" smtClean="0"/>
              <a:pPr eaLnBrk="1" hangingPunct="1">
                <a:spcBef>
                  <a:spcPct val="0"/>
                </a:spcBef>
              </a:pPr>
              <a:t>9</a:t>
            </a:fld>
            <a:endParaRPr lang="en-GB" altLang="en-US" smtClean="0"/>
          </a:p>
        </p:txBody>
      </p:sp>
      <p:sp>
        <p:nvSpPr>
          <p:cNvPr id="32771" name="Rectangle 2"/>
          <p:cNvSpPr>
            <a:spLocks noGrp="1" noRot="1" noChangeAspect="1" noChangeArrowheads="1" noTextEdit="1"/>
          </p:cNvSpPr>
          <p:nvPr>
            <p:ph type="sldImg"/>
          </p:nvPr>
        </p:nvSpPr>
        <p:spPr>
          <a:xfrm>
            <a:off x="1143000" y="684213"/>
            <a:ext cx="4575175" cy="3432175"/>
          </a:xfrm>
          <a:ln/>
        </p:spPr>
      </p:sp>
      <p:sp>
        <p:nvSpPr>
          <p:cNvPr id="32772" name="Rectangle 3"/>
          <p:cNvSpPr>
            <a:spLocks noGrp="1" noChangeArrowheads="1"/>
          </p:cNvSpPr>
          <p:nvPr>
            <p:ph type="body" idx="1"/>
          </p:nvPr>
        </p:nvSpPr>
        <p:spPr>
          <a:noFill/>
        </p:spPr>
        <p:txBody>
          <a:bodyPr/>
          <a:lstStyle/>
          <a:p>
            <a:pPr eaLnBrk="1" hangingPunct="1"/>
            <a:r>
              <a:rPr lang="en-GB" altLang="en-US" smtClean="0"/>
              <a:t> Figure XIV: Source: International Centre for Prison Studies, 2007 John Pratt, ‘Scandinavian Exceptionalism in an Era of Penal Excess’ (2008)</a:t>
            </a:r>
            <a:endParaRPr lang="en-US" altLang="en-US" smtClean="0"/>
          </a:p>
        </p:txBody>
      </p:sp>
    </p:spTree>
    <p:extLst>
      <p:ext uri="{BB962C8B-B14F-4D97-AF65-F5344CB8AC3E}">
        <p14:creationId xmlns:p14="http://schemas.microsoft.com/office/powerpoint/2010/main" val="426805035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7"/>
          <p:cNvSpPr>
            <a:spLocks noGrp="1" noChangeArrowheads="1"/>
          </p:cNvSpPr>
          <p:nvPr>
            <p:ph type="sldNum" sz="quarter" idx="5"/>
          </p:nvPr>
        </p:nvSpPr>
        <p:spPr>
          <a:noFill/>
        </p:spPr>
        <p:txBody>
          <a:bodyPr/>
          <a:lstStyle>
            <a:lvl1pPr eaLnBrk="0" hangingPunct="0">
              <a:spcBef>
                <a:spcPct val="30000"/>
              </a:spcBef>
              <a:defRPr sz="1200">
                <a:solidFill>
                  <a:schemeClr val="tx1"/>
                </a:solidFill>
                <a:latin typeface="Arial" charset="0"/>
                <a:cs typeface="Arial" charset="0"/>
              </a:defRPr>
            </a:lvl1pPr>
            <a:lvl2pPr marL="741363" indent="-284163" eaLnBrk="0" hangingPunct="0">
              <a:spcBef>
                <a:spcPct val="30000"/>
              </a:spcBef>
              <a:defRPr sz="1200">
                <a:solidFill>
                  <a:schemeClr val="tx1"/>
                </a:solidFill>
                <a:latin typeface="Arial" charset="0"/>
                <a:cs typeface="Arial" charset="0"/>
              </a:defRPr>
            </a:lvl2pPr>
            <a:lvl3pPr marL="1139825" indent="-227013" eaLnBrk="0" hangingPunct="0">
              <a:spcBef>
                <a:spcPct val="30000"/>
              </a:spcBef>
              <a:defRPr sz="1200">
                <a:solidFill>
                  <a:schemeClr val="tx1"/>
                </a:solidFill>
                <a:latin typeface="Arial" charset="0"/>
                <a:cs typeface="Arial" charset="0"/>
              </a:defRPr>
            </a:lvl3pPr>
            <a:lvl4pPr marL="1597025" indent="-227013" eaLnBrk="0" hangingPunct="0">
              <a:spcBef>
                <a:spcPct val="30000"/>
              </a:spcBef>
              <a:defRPr sz="1200">
                <a:solidFill>
                  <a:schemeClr val="tx1"/>
                </a:solidFill>
                <a:latin typeface="Arial" charset="0"/>
                <a:cs typeface="Arial" charset="0"/>
              </a:defRPr>
            </a:lvl4pPr>
            <a:lvl5pPr marL="2052638" indent="-227013" eaLnBrk="0" hangingPunct="0">
              <a:spcBef>
                <a:spcPct val="30000"/>
              </a:spcBef>
              <a:defRPr sz="1200">
                <a:solidFill>
                  <a:schemeClr val="tx1"/>
                </a:solidFill>
                <a:latin typeface="Arial" charset="0"/>
                <a:cs typeface="Arial" charset="0"/>
              </a:defRPr>
            </a:lvl5pPr>
            <a:lvl6pPr marL="2509838" indent="-227013" eaLnBrk="0" fontAlgn="base" hangingPunct="0">
              <a:spcBef>
                <a:spcPct val="30000"/>
              </a:spcBef>
              <a:spcAft>
                <a:spcPct val="0"/>
              </a:spcAft>
              <a:defRPr sz="1200">
                <a:solidFill>
                  <a:schemeClr val="tx1"/>
                </a:solidFill>
                <a:latin typeface="Arial" charset="0"/>
                <a:cs typeface="Arial" charset="0"/>
              </a:defRPr>
            </a:lvl6pPr>
            <a:lvl7pPr marL="2967038" indent="-227013" eaLnBrk="0" fontAlgn="base" hangingPunct="0">
              <a:spcBef>
                <a:spcPct val="30000"/>
              </a:spcBef>
              <a:spcAft>
                <a:spcPct val="0"/>
              </a:spcAft>
              <a:defRPr sz="1200">
                <a:solidFill>
                  <a:schemeClr val="tx1"/>
                </a:solidFill>
                <a:latin typeface="Arial" charset="0"/>
                <a:cs typeface="Arial" charset="0"/>
              </a:defRPr>
            </a:lvl7pPr>
            <a:lvl8pPr marL="3424238" indent="-227013" eaLnBrk="0" fontAlgn="base" hangingPunct="0">
              <a:spcBef>
                <a:spcPct val="30000"/>
              </a:spcBef>
              <a:spcAft>
                <a:spcPct val="0"/>
              </a:spcAft>
              <a:defRPr sz="1200">
                <a:solidFill>
                  <a:schemeClr val="tx1"/>
                </a:solidFill>
                <a:latin typeface="Arial" charset="0"/>
                <a:cs typeface="Arial" charset="0"/>
              </a:defRPr>
            </a:lvl8pPr>
            <a:lvl9pPr marL="3881438" indent="-227013" eaLnBrk="0" fontAlgn="base" hangingPunct="0">
              <a:spcBef>
                <a:spcPct val="30000"/>
              </a:spcBef>
              <a:spcAft>
                <a:spcPct val="0"/>
              </a:spcAft>
              <a:defRPr sz="1200">
                <a:solidFill>
                  <a:schemeClr val="tx1"/>
                </a:solidFill>
                <a:latin typeface="Arial" charset="0"/>
                <a:cs typeface="Arial" charset="0"/>
              </a:defRPr>
            </a:lvl9pPr>
          </a:lstStyle>
          <a:p>
            <a:pPr eaLnBrk="1" hangingPunct="1">
              <a:spcBef>
                <a:spcPct val="0"/>
              </a:spcBef>
            </a:pPr>
            <a:fld id="{234E5A93-4874-4111-8E44-40C4B7E981E8}" type="slidenum">
              <a:rPr lang="tr-TR" altLang="en-US" smtClean="0"/>
              <a:pPr eaLnBrk="1" hangingPunct="1">
                <a:spcBef>
                  <a:spcPct val="0"/>
                </a:spcBef>
              </a:pPr>
              <a:t>11</a:t>
            </a:fld>
            <a:endParaRPr lang="tr-TR" altLang="en-US" smtClean="0"/>
          </a:p>
        </p:txBody>
      </p:sp>
      <p:sp>
        <p:nvSpPr>
          <p:cNvPr id="36867" name="Rectangle 2"/>
          <p:cNvSpPr>
            <a:spLocks noGrp="1" noRot="1" noChangeAspect="1" noChangeArrowheads="1" noTextEdit="1"/>
          </p:cNvSpPr>
          <p:nvPr>
            <p:ph type="sldImg"/>
          </p:nvPr>
        </p:nvSpPr>
        <p:spPr>
          <a:xfrm>
            <a:off x="1143000" y="685800"/>
            <a:ext cx="4572000" cy="3429000"/>
          </a:xfrm>
          <a:ln/>
        </p:spPr>
      </p:sp>
      <p:sp>
        <p:nvSpPr>
          <p:cNvPr id="36868" name="Rectangle 3"/>
          <p:cNvSpPr>
            <a:spLocks noGrp="1" noChangeArrowheads="1"/>
          </p:cNvSpPr>
          <p:nvPr>
            <p:ph type="body" idx="1"/>
          </p:nvPr>
        </p:nvSpPr>
        <p:spPr>
          <a:noFill/>
        </p:spPr>
        <p:txBody>
          <a:bodyPr/>
          <a:lstStyle/>
          <a:p>
            <a:pPr eaLnBrk="1" hangingPunct="1"/>
            <a:r>
              <a:rPr lang="tr-TR" altLang="en-US" b="1" smtClean="0"/>
              <a:t>Notes</a:t>
            </a:r>
            <a:r>
              <a:rPr lang="tr-TR" altLang="en-US" smtClean="0"/>
              <a:t>: Poverty reduction is the percentage reduction of the poverty rate (the percentage of families with income below 50 percent of the median) from before to after taxes and transfers. The d9/d5 ratio is the earnings of a worker in the top decile of the earnings distribution relative to the earnings of a worker with a median income. </a:t>
            </a:r>
          </a:p>
        </p:txBody>
      </p:sp>
    </p:spTree>
    <p:extLst>
      <p:ext uri="{BB962C8B-B14F-4D97-AF65-F5344CB8AC3E}">
        <p14:creationId xmlns:p14="http://schemas.microsoft.com/office/powerpoint/2010/main" val="357947682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7"/>
          <p:cNvSpPr>
            <a:spLocks noGrp="1" noChangeArrowheads="1"/>
          </p:cNvSpPr>
          <p:nvPr>
            <p:ph type="sldNum" sz="quarter" idx="5"/>
          </p:nvPr>
        </p:nvSpPr>
        <p:spPr>
          <a:noFill/>
        </p:spPr>
        <p:txBody>
          <a:bodyPr/>
          <a:lstStyle>
            <a:lvl1pPr eaLnBrk="0" hangingPunct="0">
              <a:spcBef>
                <a:spcPct val="30000"/>
              </a:spcBef>
              <a:defRPr sz="1200">
                <a:solidFill>
                  <a:schemeClr val="tx1"/>
                </a:solidFill>
                <a:latin typeface="Arial" charset="0"/>
                <a:cs typeface="Arial" charset="0"/>
              </a:defRPr>
            </a:lvl1pPr>
            <a:lvl2pPr marL="741363" indent="-284163" eaLnBrk="0" hangingPunct="0">
              <a:spcBef>
                <a:spcPct val="30000"/>
              </a:spcBef>
              <a:defRPr sz="1200">
                <a:solidFill>
                  <a:schemeClr val="tx1"/>
                </a:solidFill>
                <a:latin typeface="Arial" charset="0"/>
                <a:cs typeface="Arial" charset="0"/>
              </a:defRPr>
            </a:lvl2pPr>
            <a:lvl3pPr marL="1139825" indent="-227013" eaLnBrk="0" hangingPunct="0">
              <a:spcBef>
                <a:spcPct val="30000"/>
              </a:spcBef>
              <a:defRPr sz="1200">
                <a:solidFill>
                  <a:schemeClr val="tx1"/>
                </a:solidFill>
                <a:latin typeface="Arial" charset="0"/>
                <a:cs typeface="Arial" charset="0"/>
              </a:defRPr>
            </a:lvl3pPr>
            <a:lvl4pPr marL="1597025" indent="-227013" eaLnBrk="0" hangingPunct="0">
              <a:spcBef>
                <a:spcPct val="30000"/>
              </a:spcBef>
              <a:defRPr sz="1200">
                <a:solidFill>
                  <a:schemeClr val="tx1"/>
                </a:solidFill>
                <a:latin typeface="Arial" charset="0"/>
                <a:cs typeface="Arial" charset="0"/>
              </a:defRPr>
            </a:lvl4pPr>
            <a:lvl5pPr marL="2052638" indent="-227013" eaLnBrk="0" hangingPunct="0">
              <a:spcBef>
                <a:spcPct val="30000"/>
              </a:spcBef>
              <a:defRPr sz="1200">
                <a:solidFill>
                  <a:schemeClr val="tx1"/>
                </a:solidFill>
                <a:latin typeface="Arial" charset="0"/>
                <a:cs typeface="Arial" charset="0"/>
              </a:defRPr>
            </a:lvl5pPr>
            <a:lvl6pPr marL="2509838" indent="-227013" eaLnBrk="0" fontAlgn="base" hangingPunct="0">
              <a:spcBef>
                <a:spcPct val="30000"/>
              </a:spcBef>
              <a:spcAft>
                <a:spcPct val="0"/>
              </a:spcAft>
              <a:defRPr sz="1200">
                <a:solidFill>
                  <a:schemeClr val="tx1"/>
                </a:solidFill>
                <a:latin typeface="Arial" charset="0"/>
                <a:cs typeface="Arial" charset="0"/>
              </a:defRPr>
            </a:lvl6pPr>
            <a:lvl7pPr marL="2967038" indent="-227013" eaLnBrk="0" fontAlgn="base" hangingPunct="0">
              <a:spcBef>
                <a:spcPct val="30000"/>
              </a:spcBef>
              <a:spcAft>
                <a:spcPct val="0"/>
              </a:spcAft>
              <a:defRPr sz="1200">
                <a:solidFill>
                  <a:schemeClr val="tx1"/>
                </a:solidFill>
                <a:latin typeface="Arial" charset="0"/>
                <a:cs typeface="Arial" charset="0"/>
              </a:defRPr>
            </a:lvl7pPr>
            <a:lvl8pPr marL="3424238" indent="-227013" eaLnBrk="0" fontAlgn="base" hangingPunct="0">
              <a:spcBef>
                <a:spcPct val="30000"/>
              </a:spcBef>
              <a:spcAft>
                <a:spcPct val="0"/>
              </a:spcAft>
              <a:defRPr sz="1200">
                <a:solidFill>
                  <a:schemeClr val="tx1"/>
                </a:solidFill>
                <a:latin typeface="Arial" charset="0"/>
                <a:cs typeface="Arial" charset="0"/>
              </a:defRPr>
            </a:lvl8pPr>
            <a:lvl9pPr marL="3881438" indent="-227013" eaLnBrk="0" fontAlgn="base" hangingPunct="0">
              <a:spcBef>
                <a:spcPct val="30000"/>
              </a:spcBef>
              <a:spcAft>
                <a:spcPct val="0"/>
              </a:spcAft>
              <a:defRPr sz="1200">
                <a:solidFill>
                  <a:schemeClr val="tx1"/>
                </a:solidFill>
                <a:latin typeface="Arial" charset="0"/>
                <a:cs typeface="Arial" charset="0"/>
              </a:defRPr>
            </a:lvl9pPr>
          </a:lstStyle>
          <a:p>
            <a:pPr eaLnBrk="1" hangingPunct="1">
              <a:spcBef>
                <a:spcPct val="0"/>
              </a:spcBef>
            </a:pPr>
            <a:fld id="{59139C12-9264-48B4-A7A6-418054911ED3}" type="slidenum">
              <a:rPr lang="tr-TR" altLang="en-US" smtClean="0"/>
              <a:pPr eaLnBrk="1" hangingPunct="1">
                <a:spcBef>
                  <a:spcPct val="0"/>
                </a:spcBef>
              </a:pPr>
              <a:t>12</a:t>
            </a:fld>
            <a:endParaRPr lang="tr-TR" altLang="en-US" smtClean="0"/>
          </a:p>
        </p:txBody>
      </p:sp>
      <p:sp>
        <p:nvSpPr>
          <p:cNvPr id="37891" name="Rectangle 2"/>
          <p:cNvSpPr>
            <a:spLocks noGrp="1" noRot="1" noChangeAspect="1" noChangeArrowheads="1" noTextEdit="1"/>
          </p:cNvSpPr>
          <p:nvPr>
            <p:ph type="sldImg"/>
          </p:nvPr>
        </p:nvSpPr>
        <p:spPr>
          <a:xfrm>
            <a:off x="1143000" y="685800"/>
            <a:ext cx="4572000" cy="3429000"/>
          </a:xfrm>
          <a:ln/>
        </p:spPr>
      </p:sp>
      <p:sp>
        <p:nvSpPr>
          <p:cNvPr id="37892" name="Rectangle 3"/>
          <p:cNvSpPr>
            <a:spLocks noGrp="1" noChangeArrowheads="1"/>
          </p:cNvSpPr>
          <p:nvPr>
            <p:ph type="body" idx="1"/>
          </p:nvPr>
        </p:nvSpPr>
        <p:spPr>
          <a:noFill/>
        </p:spPr>
        <p:txBody>
          <a:bodyPr/>
          <a:lstStyle/>
          <a:p>
            <a:pPr eaLnBrk="1" hangingPunct="1"/>
            <a:r>
              <a:rPr lang="tr-TR" altLang="en-US" smtClean="0"/>
              <a:t>Notes: Poverty reduction is defined the same way as in Figure 1. Vocational training intensity is the share of an age cohort in either secondary or post-secondary (ISCED5) vocational training. </a:t>
            </a:r>
            <a:r>
              <a:rPr lang="tr-TR" altLang="en-US" i="1" smtClean="0"/>
              <a:t>Source</a:t>
            </a:r>
            <a:r>
              <a:rPr lang="tr-TR" altLang="en-US" smtClean="0"/>
              <a:t>: UNESCO (1999). </a:t>
            </a:r>
          </a:p>
          <a:p>
            <a:pPr eaLnBrk="1" hangingPunct="1"/>
            <a:endParaRPr lang="tr-TR" altLang="en-US" smtClean="0"/>
          </a:p>
        </p:txBody>
      </p:sp>
    </p:spTree>
    <p:extLst>
      <p:ext uri="{BB962C8B-B14F-4D97-AF65-F5344CB8AC3E}">
        <p14:creationId xmlns:p14="http://schemas.microsoft.com/office/powerpoint/2010/main" val="173005655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7"/>
          <p:cNvSpPr>
            <a:spLocks noGrp="1" noChangeArrowheads="1"/>
          </p:cNvSpPr>
          <p:nvPr>
            <p:ph type="sldNum" sz="quarter" idx="5"/>
          </p:nvPr>
        </p:nvSpPr>
        <p:spPr>
          <a:noFill/>
        </p:spPr>
        <p:txBody>
          <a:bodyPr/>
          <a:lstStyle>
            <a:lvl1pPr eaLnBrk="0" hangingPunct="0">
              <a:spcBef>
                <a:spcPct val="30000"/>
              </a:spcBef>
              <a:defRPr sz="1200">
                <a:solidFill>
                  <a:schemeClr val="tx1"/>
                </a:solidFill>
                <a:latin typeface="Arial" charset="0"/>
                <a:cs typeface="Arial" charset="0"/>
              </a:defRPr>
            </a:lvl1pPr>
            <a:lvl2pPr marL="741363" indent="-284163" eaLnBrk="0" hangingPunct="0">
              <a:spcBef>
                <a:spcPct val="30000"/>
              </a:spcBef>
              <a:defRPr sz="1200">
                <a:solidFill>
                  <a:schemeClr val="tx1"/>
                </a:solidFill>
                <a:latin typeface="Arial" charset="0"/>
                <a:cs typeface="Arial" charset="0"/>
              </a:defRPr>
            </a:lvl2pPr>
            <a:lvl3pPr marL="1139825" indent="-227013" eaLnBrk="0" hangingPunct="0">
              <a:spcBef>
                <a:spcPct val="30000"/>
              </a:spcBef>
              <a:defRPr sz="1200">
                <a:solidFill>
                  <a:schemeClr val="tx1"/>
                </a:solidFill>
                <a:latin typeface="Arial" charset="0"/>
                <a:cs typeface="Arial" charset="0"/>
              </a:defRPr>
            </a:lvl3pPr>
            <a:lvl4pPr marL="1597025" indent="-227013" eaLnBrk="0" hangingPunct="0">
              <a:spcBef>
                <a:spcPct val="30000"/>
              </a:spcBef>
              <a:defRPr sz="1200">
                <a:solidFill>
                  <a:schemeClr val="tx1"/>
                </a:solidFill>
                <a:latin typeface="Arial" charset="0"/>
                <a:cs typeface="Arial" charset="0"/>
              </a:defRPr>
            </a:lvl4pPr>
            <a:lvl5pPr marL="2052638" indent="-227013" eaLnBrk="0" hangingPunct="0">
              <a:spcBef>
                <a:spcPct val="30000"/>
              </a:spcBef>
              <a:defRPr sz="1200">
                <a:solidFill>
                  <a:schemeClr val="tx1"/>
                </a:solidFill>
                <a:latin typeface="Arial" charset="0"/>
                <a:cs typeface="Arial" charset="0"/>
              </a:defRPr>
            </a:lvl5pPr>
            <a:lvl6pPr marL="2509838" indent="-227013" eaLnBrk="0" fontAlgn="base" hangingPunct="0">
              <a:spcBef>
                <a:spcPct val="30000"/>
              </a:spcBef>
              <a:spcAft>
                <a:spcPct val="0"/>
              </a:spcAft>
              <a:defRPr sz="1200">
                <a:solidFill>
                  <a:schemeClr val="tx1"/>
                </a:solidFill>
                <a:latin typeface="Arial" charset="0"/>
                <a:cs typeface="Arial" charset="0"/>
              </a:defRPr>
            </a:lvl6pPr>
            <a:lvl7pPr marL="2967038" indent="-227013" eaLnBrk="0" fontAlgn="base" hangingPunct="0">
              <a:spcBef>
                <a:spcPct val="30000"/>
              </a:spcBef>
              <a:spcAft>
                <a:spcPct val="0"/>
              </a:spcAft>
              <a:defRPr sz="1200">
                <a:solidFill>
                  <a:schemeClr val="tx1"/>
                </a:solidFill>
                <a:latin typeface="Arial" charset="0"/>
                <a:cs typeface="Arial" charset="0"/>
              </a:defRPr>
            </a:lvl7pPr>
            <a:lvl8pPr marL="3424238" indent="-227013" eaLnBrk="0" fontAlgn="base" hangingPunct="0">
              <a:spcBef>
                <a:spcPct val="30000"/>
              </a:spcBef>
              <a:spcAft>
                <a:spcPct val="0"/>
              </a:spcAft>
              <a:defRPr sz="1200">
                <a:solidFill>
                  <a:schemeClr val="tx1"/>
                </a:solidFill>
                <a:latin typeface="Arial" charset="0"/>
                <a:cs typeface="Arial" charset="0"/>
              </a:defRPr>
            </a:lvl8pPr>
            <a:lvl9pPr marL="3881438" indent="-227013" eaLnBrk="0" fontAlgn="base" hangingPunct="0">
              <a:spcBef>
                <a:spcPct val="30000"/>
              </a:spcBef>
              <a:spcAft>
                <a:spcPct val="0"/>
              </a:spcAft>
              <a:defRPr sz="1200">
                <a:solidFill>
                  <a:schemeClr val="tx1"/>
                </a:solidFill>
                <a:latin typeface="Arial" charset="0"/>
                <a:cs typeface="Arial" charset="0"/>
              </a:defRPr>
            </a:lvl9pPr>
          </a:lstStyle>
          <a:p>
            <a:pPr eaLnBrk="1" hangingPunct="1">
              <a:spcBef>
                <a:spcPct val="0"/>
              </a:spcBef>
            </a:pPr>
            <a:fld id="{EA44A788-E7AD-4021-9B21-E18A39A670B2}" type="slidenum">
              <a:rPr lang="tr-TR" altLang="en-US" smtClean="0"/>
              <a:pPr eaLnBrk="1" hangingPunct="1">
                <a:spcBef>
                  <a:spcPct val="0"/>
                </a:spcBef>
              </a:pPr>
              <a:t>13</a:t>
            </a:fld>
            <a:endParaRPr lang="tr-TR" altLang="en-US" smtClean="0"/>
          </a:p>
        </p:txBody>
      </p:sp>
      <p:sp>
        <p:nvSpPr>
          <p:cNvPr id="38915" name="Rectangle 2"/>
          <p:cNvSpPr>
            <a:spLocks noGrp="1" noRot="1" noChangeAspect="1" noChangeArrowheads="1" noTextEdit="1"/>
          </p:cNvSpPr>
          <p:nvPr>
            <p:ph type="sldImg"/>
          </p:nvPr>
        </p:nvSpPr>
        <p:spPr>
          <a:xfrm>
            <a:off x="1143000" y="685800"/>
            <a:ext cx="4572000" cy="3429000"/>
          </a:xfrm>
          <a:ln/>
        </p:spPr>
      </p:sp>
      <p:sp>
        <p:nvSpPr>
          <p:cNvPr id="38916" name="Rectangle 3"/>
          <p:cNvSpPr>
            <a:spLocks noGrp="1" noChangeArrowheads="1"/>
          </p:cNvSpPr>
          <p:nvPr>
            <p:ph type="body" idx="1"/>
          </p:nvPr>
        </p:nvSpPr>
        <p:spPr>
          <a:noFill/>
        </p:spPr>
        <p:txBody>
          <a:bodyPr/>
          <a:lstStyle/>
          <a:p>
            <a:pPr eaLnBrk="1" hangingPunct="1"/>
            <a:r>
              <a:rPr lang="tr-TR" altLang="en-US" b="1" smtClean="0"/>
              <a:t>Figure 8. The percentage of adults with poor literacy scores (bottom scale), and the percentage of adults with low education and high scores (top scale). 13 OECD countries, 1994-98. </a:t>
            </a:r>
            <a:endParaRPr lang="tr-TR" altLang="en-US" i="1" smtClean="0"/>
          </a:p>
          <a:p>
            <a:pPr eaLnBrk="1" hangingPunct="1"/>
            <a:r>
              <a:rPr lang="tr-TR" altLang="en-US" i="1" smtClean="0"/>
              <a:t>Notes</a:t>
            </a:r>
            <a:r>
              <a:rPr lang="tr-TR" altLang="en-US" smtClean="0"/>
              <a:t>: The top bars (using top scale) show the percentage of adults who have not completed an upper secondary education but have high scores on document literacy. The bottom bars (using bottom scale) show the percentage of adults taking the test who get the lowest score, averaged across three test categories. </a:t>
            </a:r>
          </a:p>
        </p:txBody>
      </p:sp>
    </p:spTree>
    <p:extLst>
      <p:ext uri="{BB962C8B-B14F-4D97-AF65-F5344CB8AC3E}">
        <p14:creationId xmlns:p14="http://schemas.microsoft.com/office/powerpoint/2010/main" val="251060239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t>
            </a:r>
            <a:r>
              <a:rPr lang="en-US" dirty="0" err="1" smtClean="0"/>
              <a:t>i</a:t>
            </a:r>
            <a:r>
              <a:rPr lang="en-US" dirty="0" smtClean="0"/>
              <a:t>) Note that black % in US big city sample is &lt; % in US pop (because of South), while Maori % &gt;; both around 15% of pop. (ii) prison per cap in US is male and female and </a:t>
            </a:r>
            <a:r>
              <a:rPr lang="en-US" dirty="0" err="1" smtClean="0"/>
              <a:t>incls</a:t>
            </a:r>
            <a:r>
              <a:rPr lang="en-US" dirty="0" smtClean="0"/>
              <a:t> jail. (iii) % children 0-17 in households </a:t>
            </a:r>
            <a:r>
              <a:rPr lang="en-US" dirty="0" err="1" smtClean="0"/>
              <a:t>disp</a:t>
            </a:r>
            <a:r>
              <a:rPr lang="en-US" dirty="0" smtClean="0"/>
              <a:t> </a:t>
            </a:r>
            <a:r>
              <a:rPr lang="en-US" dirty="0" err="1" smtClean="0"/>
              <a:t>inc</a:t>
            </a:r>
            <a:r>
              <a:rPr lang="en-US" dirty="0" smtClean="0"/>
              <a:t> (corrected</a:t>
            </a:r>
            <a:r>
              <a:rPr lang="en-US" baseline="0" dirty="0" smtClean="0"/>
              <a:t> for </a:t>
            </a:r>
            <a:r>
              <a:rPr lang="en-US" baseline="0" dirty="0" err="1" smtClean="0"/>
              <a:t>fam</a:t>
            </a:r>
            <a:r>
              <a:rPr lang="en-US" baseline="0" dirty="0" smtClean="0"/>
              <a:t> size/comp)&lt; 50% median. </a:t>
            </a:r>
            <a:endParaRPr lang="en-US" dirty="0"/>
          </a:p>
        </p:txBody>
      </p:sp>
      <p:sp>
        <p:nvSpPr>
          <p:cNvPr id="4" name="Slide Number Placeholder 3"/>
          <p:cNvSpPr>
            <a:spLocks noGrp="1"/>
          </p:cNvSpPr>
          <p:nvPr>
            <p:ph type="sldNum" sz="quarter" idx="10"/>
          </p:nvPr>
        </p:nvSpPr>
        <p:spPr/>
        <p:txBody>
          <a:bodyPr/>
          <a:lstStyle/>
          <a:p>
            <a:fld id="{0F39D72B-ECF9-4117-AA3F-6CCE9A8A1D53}" type="slidenum">
              <a:rPr lang="en-US" smtClean="0">
                <a:solidFill>
                  <a:prstClr val="black"/>
                </a:solidFill>
              </a:rPr>
              <a:pPr/>
              <a:t>14</a:t>
            </a:fld>
            <a:endParaRPr lang="en-US">
              <a:solidFill>
                <a:prstClr val="black"/>
              </a:solidFill>
            </a:endParaRPr>
          </a:p>
        </p:txBody>
      </p:sp>
    </p:spTree>
    <p:extLst>
      <p:ext uri="{BB962C8B-B14F-4D97-AF65-F5344CB8AC3E}">
        <p14:creationId xmlns:p14="http://schemas.microsoft.com/office/powerpoint/2010/main" val="219052868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53185E8-6C89-4B26-BA80-F15C1F11C924}" type="slidenum">
              <a:rPr lang="en-US" smtClean="0"/>
              <a:t>23</a:t>
            </a:fld>
            <a:endParaRPr lang="en-US"/>
          </a:p>
        </p:txBody>
      </p:sp>
    </p:spTree>
    <p:extLst>
      <p:ext uri="{BB962C8B-B14F-4D97-AF65-F5344CB8AC3E}">
        <p14:creationId xmlns:p14="http://schemas.microsoft.com/office/powerpoint/2010/main" val="155596293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p>
            <a:fld id="{1C69A389-5913-4A15-87C7-7E0BD3756095}" type="datetime1">
              <a:rPr lang="en-GB" smtClean="0"/>
              <a:t>06/02/2015</a:t>
            </a:fld>
            <a:endParaRPr lang="en-GB"/>
          </a:p>
        </p:txBody>
      </p:sp>
      <p:sp>
        <p:nvSpPr>
          <p:cNvPr id="5" name="Footer Placeholder 4"/>
          <p:cNvSpPr>
            <a:spLocks noGrp="1"/>
          </p:cNvSpPr>
          <p:nvPr>
            <p:ph type="ftr" sz="quarter" idx="11"/>
          </p:nvPr>
        </p:nvSpPr>
        <p:spPr/>
        <p:txBody>
          <a:bodyPr/>
          <a:lstStyle/>
          <a:p>
            <a:r>
              <a:rPr lang="en-GB" smtClean="0"/>
              <a:t>LSE 400 American Exceptionalism in Crime, Punishment and Inequality, 6 February 2015</a:t>
            </a:r>
            <a:endParaRPr lang="en-GB"/>
          </a:p>
        </p:txBody>
      </p:sp>
      <p:sp>
        <p:nvSpPr>
          <p:cNvPr id="6" name="Slide Number Placeholder 5"/>
          <p:cNvSpPr>
            <a:spLocks noGrp="1"/>
          </p:cNvSpPr>
          <p:nvPr>
            <p:ph type="sldNum" sz="quarter" idx="12"/>
          </p:nvPr>
        </p:nvSpPr>
        <p:spPr/>
        <p:txBody>
          <a:bodyPr/>
          <a:lstStyle/>
          <a:p>
            <a:fld id="{5755F12D-1FAB-4EE1-92D9-847553BA2725}" type="slidenum">
              <a:rPr lang="en-GB" smtClean="0"/>
              <a:t>‹#›</a:t>
            </a:fld>
            <a:endParaRPr lang="en-GB"/>
          </a:p>
        </p:txBody>
      </p:sp>
    </p:spTree>
    <p:extLst>
      <p:ext uri="{BB962C8B-B14F-4D97-AF65-F5344CB8AC3E}">
        <p14:creationId xmlns:p14="http://schemas.microsoft.com/office/powerpoint/2010/main" val="1253557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2221D6D1-3399-450B-A36F-9EB0C8592043}" type="datetime1">
              <a:rPr lang="en-GB" smtClean="0"/>
              <a:t>06/02/2015</a:t>
            </a:fld>
            <a:endParaRPr lang="en-GB"/>
          </a:p>
        </p:txBody>
      </p:sp>
      <p:sp>
        <p:nvSpPr>
          <p:cNvPr id="5" name="Footer Placeholder 4"/>
          <p:cNvSpPr>
            <a:spLocks noGrp="1"/>
          </p:cNvSpPr>
          <p:nvPr>
            <p:ph type="ftr" sz="quarter" idx="11"/>
          </p:nvPr>
        </p:nvSpPr>
        <p:spPr/>
        <p:txBody>
          <a:bodyPr/>
          <a:lstStyle/>
          <a:p>
            <a:r>
              <a:rPr lang="en-GB" smtClean="0"/>
              <a:t>LSE 400 American Exceptionalism in Crime, Punishment and Inequality, 6 February 2015</a:t>
            </a:r>
            <a:endParaRPr lang="en-GB"/>
          </a:p>
        </p:txBody>
      </p:sp>
      <p:sp>
        <p:nvSpPr>
          <p:cNvPr id="6" name="Slide Number Placeholder 5"/>
          <p:cNvSpPr>
            <a:spLocks noGrp="1"/>
          </p:cNvSpPr>
          <p:nvPr>
            <p:ph type="sldNum" sz="quarter" idx="12"/>
          </p:nvPr>
        </p:nvSpPr>
        <p:spPr/>
        <p:txBody>
          <a:bodyPr/>
          <a:lstStyle/>
          <a:p>
            <a:fld id="{5755F12D-1FAB-4EE1-92D9-847553BA2725}" type="slidenum">
              <a:rPr lang="en-GB" smtClean="0"/>
              <a:t>‹#›</a:t>
            </a:fld>
            <a:endParaRPr lang="en-GB"/>
          </a:p>
        </p:txBody>
      </p:sp>
    </p:spTree>
    <p:extLst>
      <p:ext uri="{BB962C8B-B14F-4D97-AF65-F5344CB8AC3E}">
        <p14:creationId xmlns:p14="http://schemas.microsoft.com/office/powerpoint/2010/main" val="16787838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2147CC4C-675C-41CE-B3EC-6383F11023CF}" type="datetime1">
              <a:rPr lang="en-GB" smtClean="0"/>
              <a:t>06/02/2015</a:t>
            </a:fld>
            <a:endParaRPr lang="en-GB"/>
          </a:p>
        </p:txBody>
      </p:sp>
      <p:sp>
        <p:nvSpPr>
          <p:cNvPr id="5" name="Footer Placeholder 4"/>
          <p:cNvSpPr>
            <a:spLocks noGrp="1"/>
          </p:cNvSpPr>
          <p:nvPr>
            <p:ph type="ftr" sz="quarter" idx="11"/>
          </p:nvPr>
        </p:nvSpPr>
        <p:spPr/>
        <p:txBody>
          <a:bodyPr/>
          <a:lstStyle/>
          <a:p>
            <a:r>
              <a:rPr lang="en-GB" smtClean="0"/>
              <a:t>LSE 400 American Exceptionalism in Crime, Punishment and Inequality, 6 February 2015</a:t>
            </a:r>
            <a:endParaRPr lang="en-GB"/>
          </a:p>
        </p:txBody>
      </p:sp>
      <p:sp>
        <p:nvSpPr>
          <p:cNvPr id="6" name="Slide Number Placeholder 5"/>
          <p:cNvSpPr>
            <a:spLocks noGrp="1"/>
          </p:cNvSpPr>
          <p:nvPr>
            <p:ph type="sldNum" sz="quarter" idx="12"/>
          </p:nvPr>
        </p:nvSpPr>
        <p:spPr/>
        <p:txBody>
          <a:bodyPr/>
          <a:lstStyle/>
          <a:p>
            <a:fld id="{5755F12D-1FAB-4EE1-92D9-847553BA2725}" type="slidenum">
              <a:rPr lang="en-GB" smtClean="0"/>
              <a:t>‹#›</a:t>
            </a:fld>
            <a:endParaRPr lang="en-GB"/>
          </a:p>
        </p:txBody>
      </p:sp>
    </p:spTree>
    <p:extLst>
      <p:ext uri="{BB962C8B-B14F-4D97-AF65-F5344CB8AC3E}">
        <p14:creationId xmlns:p14="http://schemas.microsoft.com/office/powerpoint/2010/main" val="106506108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5613" y="273050"/>
            <a:ext cx="8226425" cy="582295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3" name="Rectangle 68"/>
          <p:cNvSpPr>
            <a:spLocks noGrp="1" noChangeArrowheads="1"/>
          </p:cNvSpPr>
          <p:nvPr>
            <p:ph type="dt" sz="half" idx="10"/>
          </p:nvPr>
        </p:nvSpPr>
        <p:spPr>
          <a:xfrm>
            <a:off x="457200" y="6356350"/>
            <a:ext cx="2133600" cy="365125"/>
          </a:xfrm>
          <a:prstGeom prst="rect">
            <a:avLst/>
          </a:prstGeom>
        </p:spPr>
        <p:txBody>
          <a:bodyPr/>
          <a:lstStyle>
            <a:lvl1pPr>
              <a:defRPr>
                <a:latin typeface="Arial" charset="0"/>
                <a:cs typeface="Arial" charset="0"/>
              </a:defRPr>
            </a:lvl1pPr>
          </a:lstStyle>
          <a:p>
            <a:pPr>
              <a:defRPr/>
            </a:pPr>
            <a:fld id="{C89A7CC4-4286-47F5-89EE-3BE4B064E1B6}" type="datetime1">
              <a:rPr lang="en-GB" altLang="en-US" smtClean="0"/>
              <a:t>06/02/2015</a:t>
            </a:fld>
            <a:endParaRPr lang="tr-TR" altLang="en-US"/>
          </a:p>
        </p:txBody>
      </p:sp>
      <p:sp>
        <p:nvSpPr>
          <p:cNvPr id="4" name="Rectangle 69"/>
          <p:cNvSpPr>
            <a:spLocks noGrp="1" noChangeArrowheads="1"/>
          </p:cNvSpPr>
          <p:nvPr>
            <p:ph type="ftr" sz="quarter" idx="11"/>
          </p:nvPr>
        </p:nvSpPr>
        <p:spPr>
          <a:xfrm>
            <a:off x="3124200" y="6356350"/>
            <a:ext cx="2895600" cy="365125"/>
          </a:xfrm>
          <a:prstGeom prst="rect">
            <a:avLst/>
          </a:prstGeom>
        </p:spPr>
        <p:txBody>
          <a:bodyPr/>
          <a:lstStyle>
            <a:lvl1pPr>
              <a:defRPr>
                <a:latin typeface="Arial" charset="0"/>
                <a:cs typeface="Arial" charset="0"/>
              </a:defRPr>
            </a:lvl1pPr>
          </a:lstStyle>
          <a:p>
            <a:pPr>
              <a:defRPr/>
            </a:pPr>
            <a:r>
              <a:rPr lang="en-GB" altLang="en-US" smtClean="0"/>
              <a:t>LSE 400 American Exceptionalism in Crime, Punishment and Inequality, 6 February 2015</a:t>
            </a:r>
            <a:endParaRPr lang="tr-TR" altLang="en-US"/>
          </a:p>
        </p:txBody>
      </p:sp>
      <p:sp>
        <p:nvSpPr>
          <p:cNvPr id="5" name="Rectangle 70"/>
          <p:cNvSpPr>
            <a:spLocks noGrp="1" noChangeArrowheads="1"/>
          </p:cNvSpPr>
          <p:nvPr>
            <p:ph type="sldNum" sz="quarter" idx="12"/>
          </p:nvPr>
        </p:nvSpPr>
        <p:spPr>
          <a:xfrm>
            <a:off x="6553200" y="6356350"/>
            <a:ext cx="2133600" cy="365125"/>
          </a:xfrm>
          <a:prstGeom prst="rect">
            <a:avLst/>
          </a:prstGeom>
        </p:spPr>
        <p:txBody>
          <a:bodyPr/>
          <a:lstStyle>
            <a:lvl1pPr>
              <a:defRPr>
                <a:latin typeface="Arial" charset="0"/>
                <a:cs typeface="Arial" charset="0"/>
              </a:defRPr>
            </a:lvl1pPr>
          </a:lstStyle>
          <a:p>
            <a:pPr>
              <a:defRPr/>
            </a:pPr>
            <a:fld id="{A0131D29-745D-4CB6-BA00-9380ECB52606}" type="slidenum">
              <a:rPr lang="tr-TR" altLang="en-US"/>
              <a:pPr>
                <a:defRPr/>
              </a:pPr>
              <a:t>‹#›</a:t>
            </a:fld>
            <a:endParaRPr lang="tr-TR" altLang="en-US"/>
          </a:p>
        </p:txBody>
      </p:sp>
    </p:spTree>
    <p:extLst>
      <p:ext uri="{BB962C8B-B14F-4D97-AF65-F5344CB8AC3E}">
        <p14:creationId xmlns:p14="http://schemas.microsoft.com/office/powerpoint/2010/main" val="171000036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8"/>
          <p:cNvPicPr>
            <a:picLocks noChangeAspect="1" noChangeArrowheads="1"/>
          </p:cNvPicPr>
          <p:nvPr userDrawn="1"/>
        </p:nvPicPr>
        <p:blipFill>
          <a:blip r:embed="rId2">
            <a:extLst>
              <a:ext uri="{28A0092B-C50C-407E-A947-70E740481C1C}">
                <a14:useLocalDpi xmlns:a14="http://schemas.microsoft.com/office/drawing/2010/main" val="0"/>
              </a:ext>
            </a:extLst>
          </a:blip>
          <a:srcRect l="21831" t="4953" r="2928" b="7430"/>
          <a:stretch>
            <a:fillRect/>
          </a:stretch>
        </p:blipFill>
        <p:spPr bwMode="auto">
          <a:xfrm>
            <a:off x="1588" y="1588"/>
            <a:ext cx="9145587" cy="6867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5" name="Group 21"/>
          <p:cNvGrpSpPr>
            <a:grpSpLocks/>
          </p:cNvGrpSpPr>
          <p:nvPr userDrawn="1"/>
        </p:nvGrpSpPr>
        <p:grpSpPr bwMode="auto">
          <a:xfrm>
            <a:off x="3894138" y="6465888"/>
            <a:ext cx="5116512" cy="366712"/>
            <a:chOff x="2453" y="4073"/>
            <a:chExt cx="3223" cy="231"/>
          </a:xfrm>
        </p:grpSpPr>
        <p:sp>
          <p:nvSpPr>
            <p:cNvPr id="6" name="Text Box 18"/>
            <p:cNvSpPr txBox="1">
              <a:spLocks noChangeArrowheads="1"/>
            </p:cNvSpPr>
            <p:nvPr userDrawn="1"/>
          </p:nvSpPr>
          <p:spPr bwMode="auto">
            <a:xfrm>
              <a:off x="2453" y="4073"/>
              <a:ext cx="3110"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fontAlgn="base" hangingPunct="1">
                <a:spcBef>
                  <a:spcPct val="0"/>
                </a:spcBef>
                <a:spcAft>
                  <a:spcPct val="0"/>
                </a:spcAft>
                <a:defRPr/>
              </a:pPr>
              <a:r>
                <a:rPr lang="en-GB" altLang="en-US" b="1" smtClean="0">
                  <a:solidFill>
                    <a:srgbClr val="FFFFFF"/>
                  </a:solidFill>
                  <a:latin typeface="Arial Narrow" pitchFamily="34" charset="0"/>
                </a:rPr>
                <a:t>The LSE Course: Understanding the causes of things</a:t>
              </a:r>
            </a:p>
          </p:txBody>
        </p:sp>
        <p:sp>
          <p:nvSpPr>
            <p:cNvPr id="7" name="Rectangle 19"/>
            <p:cNvSpPr>
              <a:spLocks noChangeArrowheads="1"/>
            </p:cNvSpPr>
            <p:nvPr userDrawn="1"/>
          </p:nvSpPr>
          <p:spPr bwMode="auto">
            <a:xfrm>
              <a:off x="5597" y="4167"/>
              <a:ext cx="79" cy="79"/>
            </a:xfrm>
            <a:prstGeom prst="rect">
              <a:avLst/>
            </a:prstGeom>
            <a:solidFill>
              <a:srgbClr val="FF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fontAlgn="base" hangingPunct="1">
                <a:spcBef>
                  <a:spcPct val="0"/>
                </a:spcBef>
                <a:spcAft>
                  <a:spcPct val="0"/>
                </a:spcAft>
                <a:defRPr/>
              </a:pPr>
              <a:endParaRPr lang="en-US" altLang="en-US" smtClean="0">
                <a:solidFill>
                  <a:srgbClr val="000000"/>
                </a:solidFill>
              </a:endParaRPr>
            </a:p>
          </p:txBody>
        </p:sp>
      </p:grpSp>
      <p:pic>
        <p:nvPicPr>
          <p:cNvPr id="8" name="Picture 23" descr="LSE 100 P485 Blk Text"/>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82550" y="77788"/>
            <a:ext cx="1835150" cy="719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3490" name="Rectangle 2"/>
          <p:cNvSpPr>
            <a:spLocks noGrp="1" noChangeArrowheads="1"/>
          </p:cNvSpPr>
          <p:nvPr>
            <p:ph type="ctrTitle"/>
          </p:nvPr>
        </p:nvSpPr>
        <p:spPr>
          <a:xfrm>
            <a:off x="900113" y="1125538"/>
            <a:ext cx="7772400" cy="1470025"/>
          </a:xfrm>
        </p:spPr>
        <p:txBody>
          <a:bodyPr/>
          <a:lstStyle>
            <a:lvl1pPr>
              <a:defRPr sz="3600">
                <a:solidFill>
                  <a:schemeClr val="tx1"/>
                </a:solidFill>
              </a:defRPr>
            </a:lvl1pPr>
          </a:lstStyle>
          <a:p>
            <a:pPr lvl="0"/>
            <a:r>
              <a:rPr lang="en-GB" altLang="en-US" noProof="0" smtClean="0"/>
              <a:t>Click to edit Master title style</a:t>
            </a:r>
          </a:p>
        </p:txBody>
      </p:sp>
      <p:sp>
        <p:nvSpPr>
          <p:cNvPr id="63491" name="Rectangle 3"/>
          <p:cNvSpPr>
            <a:spLocks noGrp="1" noChangeArrowheads="1"/>
          </p:cNvSpPr>
          <p:nvPr>
            <p:ph type="subTitle" idx="1"/>
          </p:nvPr>
        </p:nvSpPr>
        <p:spPr>
          <a:xfrm>
            <a:off x="2484438" y="5373688"/>
            <a:ext cx="6400800" cy="647700"/>
          </a:xfrm>
        </p:spPr>
        <p:txBody>
          <a:bodyPr/>
          <a:lstStyle>
            <a:lvl1pPr marL="0" indent="0" algn="r">
              <a:buFont typeface="Wingdings" pitchFamily="2" charset="2"/>
              <a:buNone/>
              <a:defRPr b="1">
                <a:solidFill>
                  <a:schemeClr val="bg1"/>
                </a:solidFill>
                <a:latin typeface="Arial Narrow" pitchFamily="34" charset="0"/>
              </a:defRPr>
            </a:lvl1pPr>
          </a:lstStyle>
          <a:p>
            <a:pPr lvl="0"/>
            <a:r>
              <a:rPr lang="en-GB" altLang="en-US" noProof="0" smtClean="0"/>
              <a:t>Click to edit Master subtitle style</a:t>
            </a:r>
          </a:p>
        </p:txBody>
      </p:sp>
    </p:spTree>
    <p:extLst>
      <p:ext uri="{BB962C8B-B14F-4D97-AF65-F5344CB8AC3E}">
        <p14:creationId xmlns:p14="http://schemas.microsoft.com/office/powerpoint/2010/main" val="102612141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280397853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338352173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668338" y="1493838"/>
            <a:ext cx="3856037" cy="459898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76775" y="1493838"/>
            <a:ext cx="3856038" cy="459898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350435528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74648697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extLst>
      <p:ext uri="{BB962C8B-B14F-4D97-AF65-F5344CB8AC3E}">
        <p14:creationId xmlns:p14="http://schemas.microsoft.com/office/powerpoint/2010/main" val="295604300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8544480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8A5AB659-56C2-419C-B510-58C4810111A5}" type="datetime1">
              <a:rPr lang="en-GB" smtClean="0"/>
              <a:t>06/02/2015</a:t>
            </a:fld>
            <a:endParaRPr lang="en-GB"/>
          </a:p>
        </p:txBody>
      </p:sp>
      <p:sp>
        <p:nvSpPr>
          <p:cNvPr id="5" name="Footer Placeholder 4"/>
          <p:cNvSpPr>
            <a:spLocks noGrp="1"/>
          </p:cNvSpPr>
          <p:nvPr>
            <p:ph type="ftr" sz="quarter" idx="11"/>
          </p:nvPr>
        </p:nvSpPr>
        <p:spPr/>
        <p:txBody>
          <a:bodyPr/>
          <a:lstStyle/>
          <a:p>
            <a:r>
              <a:rPr lang="en-GB" smtClean="0"/>
              <a:t>LSE 400 American Exceptionalism in Crime, Punishment and Inequality, 6 February 2015</a:t>
            </a:r>
            <a:endParaRPr lang="en-GB"/>
          </a:p>
        </p:txBody>
      </p:sp>
      <p:sp>
        <p:nvSpPr>
          <p:cNvPr id="6" name="Slide Number Placeholder 5"/>
          <p:cNvSpPr>
            <a:spLocks noGrp="1"/>
          </p:cNvSpPr>
          <p:nvPr>
            <p:ph type="sldNum" sz="quarter" idx="12"/>
          </p:nvPr>
        </p:nvSpPr>
        <p:spPr/>
        <p:txBody>
          <a:bodyPr/>
          <a:lstStyle/>
          <a:p>
            <a:fld id="{5755F12D-1FAB-4EE1-92D9-847553BA2725}" type="slidenum">
              <a:rPr lang="en-GB" smtClean="0"/>
              <a:t>‹#›</a:t>
            </a:fld>
            <a:endParaRPr lang="en-GB"/>
          </a:p>
        </p:txBody>
      </p:sp>
    </p:spTree>
    <p:extLst>
      <p:ext uri="{BB962C8B-B14F-4D97-AF65-F5344CB8AC3E}">
        <p14:creationId xmlns:p14="http://schemas.microsoft.com/office/powerpoint/2010/main" val="215905815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02867700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38254259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155314121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67488" y="-44450"/>
            <a:ext cx="1965325" cy="613727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668338" y="-44450"/>
            <a:ext cx="5746750" cy="613727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126351632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5613" y="273050"/>
            <a:ext cx="8226425" cy="582295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3" name="Rectangle 68"/>
          <p:cNvSpPr>
            <a:spLocks noGrp="1" noChangeArrowheads="1"/>
          </p:cNvSpPr>
          <p:nvPr>
            <p:ph type="dt" sz="half" idx="10"/>
          </p:nvPr>
        </p:nvSpPr>
        <p:spPr>
          <a:xfrm>
            <a:off x="457200" y="6356350"/>
            <a:ext cx="2133600" cy="365125"/>
          </a:xfrm>
          <a:prstGeom prst="rect">
            <a:avLst/>
          </a:prstGeom>
        </p:spPr>
        <p:txBody>
          <a:bodyPr/>
          <a:lstStyle>
            <a:lvl1pPr>
              <a:defRPr>
                <a:latin typeface="Arial" charset="0"/>
                <a:cs typeface="Arial" charset="0"/>
              </a:defRPr>
            </a:lvl1pPr>
          </a:lstStyle>
          <a:p>
            <a:pPr fontAlgn="base">
              <a:spcBef>
                <a:spcPct val="0"/>
              </a:spcBef>
              <a:spcAft>
                <a:spcPct val="0"/>
              </a:spcAft>
              <a:defRPr/>
            </a:pPr>
            <a:fld id="{A06EA273-FAFE-4034-BA1F-A26D652E0C45}" type="datetime1">
              <a:rPr lang="en-GB" altLang="en-US" smtClean="0">
                <a:solidFill>
                  <a:srgbClr val="000000"/>
                </a:solidFill>
              </a:rPr>
              <a:t>06/02/2015</a:t>
            </a:fld>
            <a:endParaRPr lang="tr-TR" altLang="en-US">
              <a:solidFill>
                <a:srgbClr val="000000"/>
              </a:solidFill>
            </a:endParaRPr>
          </a:p>
        </p:txBody>
      </p:sp>
      <p:sp>
        <p:nvSpPr>
          <p:cNvPr id="4" name="Rectangle 69"/>
          <p:cNvSpPr>
            <a:spLocks noGrp="1" noChangeArrowheads="1"/>
          </p:cNvSpPr>
          <p:nvPr>
            <p:ph type="ftr" sz="quarter" idx="11"/>
          </p:nvPr>
        </p:nvSpPr>
        <p:spPr>
          <a:xfrm>
            <a:off x="3124200" y="6356350"/>
            <a:ext cx="2895600" cy="365125"/>
          </a:xfrm>
          <a:prstGeom prst="rect">
            <a:avLst/>
          </a:prstGeom>
        </p:spPr>
        <p:txBody>
          <a:bodyPr/>
          <a:lstStyle>
            <a:lvl1pPr>
              <a:defRPr>
                <a:latin typeface="Arial" charset="0"/>
                <a:cs typeface="Arial" charset="0"/>
              </a:defRPr>
            </a:lvl1pPr>
          </a:lstStyle>
          <a:p>
            <a:pPr fontAlgn="base">
              <a:spcBef>
                <a:spcPct val="0"/>
              </a:spcBef>
              <a:spcAft>
                <a:spcPct val="0"/>
              </a:spcAft>
              <a:defRPr/>
            </a:pPr>
            <a:r>
              <a:rPr lang="en-GB" altLang="en-US" smtClean="0">
                <a:solidFill>
                  <a:srgbClr val="000000"/>
                </a:solidFill>
              </a:rPr>
              <a:t>LSE 400 American Exceptionalism in Crime, Punishment and Inequality, 6 February 2015</a:t>
            </a:r>
            <a:endParaRPr lang="tr-TR" altLang="en-US">
              <a:solidFill>
                <a:srgbClr val="000000"/>
              </a:solidFill>
            </a:endParaRPr>
          </a:p>
        </p:txBody>
      </p:sp>
      <p:sp>
        <p:nvSpPr>
          <p:cNvPr id="5" name="Rectangle 70"/>
          <p:cNvSpPr>
            <a:spLocks noGrp="1" noChangeArrowheads="1"/>
          </p:cNvSpPr>
          <p:nvPr>
            <p:ph type="sldNum" sz="quarter" idx="12"/>
          </p:nvPr>
        </p:nvSpPr>
        <p:spPr>
          <a:xfrm>
            <a:off x="6553200" y="6356350"/>
            <a:ext cx="2133600" cy="365125"/>
          </a:xfrm>
          <a:prstGeom prst="rect">
            <a:avLst/>
          </a:prstGeom>
        </p:spPr>
        <p:txBody>
          <a:bodyPr/>
          <a:lstStyle>
            <a:lvl1pPr>
              <a:defRPr>
                <a:latin typeface="Arial" charset="0"/>
                <a:cs typeface="Arial" charset="0"/>
              </a:defRPr>
            </a:lvl1pPr>
          </a:lstStyle>
          <a:p>
            <a:pPr fontAlgn="base">
              <a:spcBef>
                <a:spcPct val="0"/>
              </a:spcBef>
              <a:spcAft>
                <a:spcPct val="0"/>
              </a:spcAft>
              <a:defRPr/>
            </a:pPr>
            <a:fld id="{A0131D29-745D-4CB6-BA00-9380ECB52606}" type="slidenum">
              <a:rPr lang="tr-TR" altLang="en-US">
                <a:solidFill>
                  <a:srgbClr val="000000"/>
                </a:solidFill>
              </a:rPr>
              <a:pPr fontAlgn="base">
                <a:spcBef>
                  <a:spcPct val="0"/>
                </a:spcBef>
                <a:spcAft>
                  <a:spcPct val="0"/>
                </a:spcAft>
                <a:defRPr/>
              </a:pPr>
              <a:t>‹#›</a:t>
            </a:fld>
            <a:endParaRPr lang="tr-TR" altLang="en-US">
              <a:solidFill>
                <a:srgbClr val="000000"/>
              </a:solidFill>
            </a:endParaRPr>
          </a:p>
        </p:txBody>
      </p:sp>
    </p:spTree>
    <p:extLst>
      <p:ext uri="{BB962C8B-B14F-4D97-AF65-F5344CB8AC3E}">
        <p14:creationId xmlns:p14="http://schemas.microsoft.com/office/powerpoint/2010/main" val="60249203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p>
            <a:fld id="{254CBDCD-8664-4BBB-AEB5-175228CA82AD}" type="datetimeFigureOut">
              <a:rPr lang="en-GB" smtClean="0">
                <a:solidFill>
                  <a:prstClr val="black">
                    <a:tint val="75000"/>
                  </a:prstClr>
                </a:solidFill>
              </a:rPr>
              <a:pPr/>
              <a:t>06/02/2015</a:t>
            </a:fld>
            <a:endParaRPr lang="en-GB">
              <a:solidFill>
                <a:prstClr val="black">
                  <a:tint val="75000"/>
                </a:prstClr>
              </a:solidFill>
            </a:endParaRPr>
          </a:p>
        </p:txBody>
      </p:sp>
      <p:sp>
        <p:nvSpPr>
          <p:cNvPr id="5" name="Footer Placeholder 4"/>
          <p:cNvSpPr>
            <a:spLocks noGrp="1"/>
          </p:cNvSpPr>
          <p:nvPr>
            <p:ph type="ftr" sz="quarter" idx="11"/>
          </p:nvPr>
        </p:nvSpPr>
        <p:spPr/>
        <p:txBody>
          <a:bodyPr/>
          <a:lstStyle/>
          <a:p>
            <a:endParaRPr lang="en-GB">
              <a:solidFill>
                <a:prstClr val="black">
                  <a:tint val="75000"/>
                </a:prstClr>
              </a:solidFill>
            </a:endParaRPr>
          </a:p>
        </p:txBody>
      </p:sp>
      <p:sp>
        <p:nvSpPr>
          <p:cNvPr id="6" name="Slide Number Placeholder 5"/>
          <p:cNvSpPr>
            <a:spLocks noGrp="1"/>
          </p:cNvSpPr>
          <p:nvPr>
            <p:ph type="sldNum" sz="quarter" idx="12"/>
          </p:nvPr>
        </p:nvSpPr>
        <p:spPr/>
        <p:txBody>
          <a:bodyPr/>
          <a:lstStyle/>
          <a:p>
            <a:fld id="{9AFA05B9-E71E-468E-AA7D-06A29E5F77D2}"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348377059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254CBDCD-8664-4BBB-AEB5-175228CA82AD}" type="datetimeFigureOut">
              <a:rPr lang="en-GB" smtClean="0">
                <a:solidFill>
                  <a:prstClr val="black">
                    <a:tint val="75000"/>
                  </a:prstClr>
                </a:solidFill>
              </a:rPr>
              <a:pPr/>
              <a:t>06/02/2015</a:t>
            </a:fld>
            <a:endParaRPr lang="en-GB">
              <a:solidFill>
                <a:prstClr val="black">
                  <a:tint val="75000"/>
                </a:prstClr>
              </a:solidFill>
            </a:endParaRPr>
          </a:p>
        </p:txBody>
      </p:sp>
      <p:sp>
        <p:nvSpPr>
          <p:cNvPr id="5" name="Footer Placeholder 4"/>
          <p:cNvSpPr>
            <a:spLocks noGrp="1"/>
          </p:cNvSpPr>
          <p:nvPr>
            <p:ph type="ftr" sz="quarter" idx="11"/>
          </p:nvPr>
        </p:nvSpPr>
        <p:spPr/>
        <p:txBody>
          <a:bodyPr/>
          <a:lstStyle/>
          <a:p>
            <a:endParaRPr lang="en-GB">
              <a:solidFill>
                <a:prstClr val="black">
                  <a:tint val="75000"/>
                </a:prstClr>
              </a:solidFill>
            </a:endParaRPr>
          </a:p>
        </p:txBody>
      </p:sp>
      <p:sp>
        <p:nvSpPr>
          <p:cNvPr id="6" name="Slide Number Placeholder 5"/>
          <p:cNvSpPr>
            <a:spLocks noGrp="1"/>
          </p:cNvSpPr>
          <p:nvPr>
            <p:ph type="sldNum" sz="quarter" idx="12"/>
          </p:nvPr>
        </p:nvSpPr>
        <p:spPr/>
        <p:txBody>
          <a:bodyPr/>
          <a:lstStyle/>
          <a:p>
            <a:fld id="{9AFA05B9-E71E-468E-AA7D-06A29E5F77D2}"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326857073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54CBDCD-8664-4BBB-AEB5-175228CA82AD}" type="datetimeFigureOut">
              <a:rPr lang="en-GB" smtClean="0">
                <a:solidFill>
                  <a:prstClr val="black">
                    <a:tint val="75000"/>
                  </a:prstClr>
                </a:solidFill>
              </a:rPr>
              <a:pPr/>
              <a:t>06/02/2015</a:t>
            </a:fld>
            <a:endParaRPr lang="en-GB">
              <a:solidFill>
                <a:prstClr val="black">
                  <a:tint val="75000"/>
                </a:prstClr>
              </a:solidFill>
            </a:endParaRPr>
          </a:p>
        </p:txBody>
      </p:sp>
      <p:sp>
        <p:nvSpPr>
          <p:cNvPr id="5" name="Footer Placeholder 4"/>
          <p:cNvSpPr>
            <a:spLocks noGrp="1"/>
          </p:cNvSpPr>
          <p:nvPr>
            <p:ph type="ftr" sz="quarter" idx="11"/>
          </p:nvPr>
        </p:nvSpPr>
        <p:spPr/>
        <p:txBody>
          <a:bodyPr/>
          <a:lstStyle/>
          <a:p>
            <a:endParaRPr lang="en-GB">
              <a:solidFill>
                <a:prstClr val="black">
                  <a:tint val="75000"/>
                </a:prstClr>
              </a:solidFill>
            </a:endParaRPr>
          </a:p>
        </p:txBody>
      </p:sp>
      <p:sp>
        <p:nvSpPr>
          <p:cNvPr id="6" name="Slide Number Placeholder 5"/>
          <p:cNvSpPr>
            <a:spLocks noGrp="1"/>
          </p:cNvSpPr>
          <p:nvPr>
            <p:ph type="sldNum" sz="quarter" idx="12"/>
          </p:nvPr>
        </p:nvSpPr>
        <p:spPr/>
        <p:txBody>
          <a:bodyPr/>
          <a:lstStyle/>
          <a:p>
            <a:fld id="{9AFA05B9-E71E-468E-AA7D-06A29E5F77D2}"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347756623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fld id="{254CBDCD-8664-4BBB-AEB5-175228CA82AD}" type="datetimeFigureOut">
              <a:rPr lang="en-GB" smtClean="0">
                <a:solidFill>
                  <a:prstClr val="black">
                    <a:tint val="75000"/>
                  </a:prstClr>
                </a:solidFill>
              </a:rPr>
              <a:pPr/>
              <a:t>06/02/2015</a:t>
            </a:fld>
            <a:endParaRPr lang="en-GB">
              <a:solidFill>
                <a:prstClr val="black">
                  <a:tint val="75000"/>
                </a:prstClr>
              </a:solidFill>
            </a:endParaRPr>
          </a:p>
        </p:txBody>
      </p:sp>
      <p:sp>
        <p:nvSpPr>
          <p:cNvPr id="6" name="Footer Placeholder 5"/>
          <p:cNvSpPr>
            <a:spLocks noGrp="1"/>
          </p:cNvSpPr>
          <p:nvPr>
            <p:ph type="ftr" sz="quarter" idx="11"/>
          </p:nvPr>
        </p:nvSpPr>
        <p:spPr/>
        <p:txBody>
          <a:bodyPr/>
          <a:lstStyle/>
          <a:p>
            <a:endParaRPr lang="en-GB">
              <a:solidFill>
                <a:prstClr val="black">
                  <a:tint val="75000"/>
                </a:prstClr>
              </a:solidFill>
            </a:endParaRPr>
          </a:p>
        </p:txBody>
      </p:sp>
      <p:sp>
        <p:nvSpPr>
          <p:cNvPr id="7" name="Slide Number Placeholder 6"/>
          <p:cNvSpPr>
            <a:spLocks noGrp="1"/>
          </p:cNvSpPr>
          <p:nvPr>
            <p:ph type="sldNum" sz="quarter" idx="12"/>
          </p:nvPr>
        </p:nvSpPr>
        <p:spPr/>
        <p:txBody>
          <a:bodyPr/>
          <a:lstStyle/>
          <a:p>
            <a:fld id="{9AFA05B9-E71E-468E-AA7D-06A29E5F77D2}"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323124565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fld id="{254CBDCD-8664-4BBB-AEB5-175228CA82AD}" type="datetimeFigureOut">
              <a:rPr lang="en-GB" smtClean="0">
                <a:solidFill>
                  <a:prstClr val="black">
                    <a:tint val="75000"/>
                  </a:prstClr>
                </a:solidFill>
              </a:rPr>
              <a:pPr/>
              <a:t>06/02/2015</a:t>
            </a:fld>
            <a:endParaRPr lang="en-GB">
              <a:solidFill>
                <a:prstClr val="black">
                  <a:tint val="75000"/>
                </a:prstClr>
              </a:solidFill>
            </a:endParaRPr>
          </a:p>
        </p:txBody>
      </p:sp>
      <p:sp>
        <p:nvSpPr>
          <p:cNvPr id="8" name="Footer Placeholder 7"/>
          <p:cNvSpPr>
            <a:spLocks noGrp="1"/>
          </p:cNvSpPr>
          <p:nvPr>
            <p:ph type="ftr" sz="quarter" idx="11"/>
          </p:nvPr>
        </p:nvSpPr>
        <p:spPr/>
        <p:txBody>
          <a:bodyPr/>
          <a:lstStyle/>
          <a:p>
            <a:endParaRPr lang="en-GB">
              <a:solidFill>
                <a:prstClr val="black">
                  <a:tint val="75000"/>
                </a:prstClr>
              </a:solidFill>
            </a:endParaRPr>
          </a:p>
        </p:txBody>
      </p:sp>
      <p:sp>
        <p:nvSpPr>
          <p:cNvPr id="9" name="Slide Number Placeholder 8"/>
          <p:cNvSpPr>
            <a:spLocks noGrp="1"/>
          </p:cNvSpPr>
          <p:nvPr>
            <p:ph type="sldNum" sz="quarter" idx="12"/>
          </p:nvPr>
        </p:nvSpPr>
        <p:spPr/>
        <p:txBody>
          <a:bodyPr/>
          <a:lstStyle/>
          <a:p>
            <a:fld id="{9AFA05B9-E71E-468E-AA7D-06A29E5F77D2}"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124378747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25066A-F209-4C7A-A007-4EC0611FF339}" type="datetime1">
              <a:rPr lang="en-GB" smtClean="0"/>
              <a:t>06/02/2015</a:t>
            </a:fld>
            <a:endParaRPr lang="en-GB"/>
          </a:p>
        </p:txBody>
      </p:sp>
      <p:sp>
        <p:nvSpPr>
          <p:cNvPr id="5" name="Footer Placeholder 4"/>
          <p:cNvSpPr>
            <a:spLocks noGrp="1"/>
          </p:cNvSpPr>
          <p:nvPr>
            <p:ph type="ftr" sz="quarter" idx="11"/>
          </p:nvPr>
        </p:nvSpPr>
        <p:spPr/>
        <p:txBody>
          <a:bodyPr/>
          <a:lstStyle/>
          <a:p>
            <a:r>
              <a:rPr lang="en-GB" smtClean="0"/>
              <a:t>LSE 400 American Exceptionalism in Crime, Punishment and Inequality, 6 February 2015</a:t>
            </a:r>
            <a:endParaRPr lang="en-GB"/>
          </a:p>
        </p:txBody>
      </p:sp>
      <p:sp>
        <p:nvSpPr>
          <p:cNvPr id="6" name="Slide Number Placeholder 5"/>
          <p:cNvSpPr>
            <a:spLocks noGrp="1"/>
          </p:cNvSpPr>
          <p:nvPr>
            <p:ph type="sldNum" sz="quarter" idx="12"/>
          </p:nvPr>
        </p:nvSpPr>
        <p:spPr/>
        <p:txBody>
          <a:bodyPr/>
          <a:lstStyle/>
          <a:p>
            <a:fld id="{5755F12D-1FAB-4EE1-92D9-847553BA2725}" type="slidenum">
              <a:rPr lang="en-GB" smtClean="0"/>
              <a:t>‹#›</a:t>
            </a:fld>
            <a:endParaRPr lang="en-GB"/>
          </a:p>
        </p:txBody>
      </p:sp>
    </p:spTree>
    <p:extLst>
      <p:ext uri="{BB962C8B-B14F-4D97-AF65-F5344CB8AC3E}">
        <p14:creationId xmlns:p14="http://schemas.microsoft.com/office/powerpoint/2010/main" val="303625292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fld id="{254CBDCD-8664-4BBB-AEB5-175228CA82AD}" type="datetimeFigureOut">
              <a:rPr lang="en-GB" smtClean="0">
                <a:solidFill>
                  <a:prstClr val="black">
                    <a:tint val="75000"/>
                  </a:prstClr>
                </a:solidFill>
              </a:rPr>
              <a:pPr/>
              <a:t>06/02/2015</a:t>
            </a:fld>
            <a:endParaRPr lang="en-GB">
              <a:solidFill>
                <a:prstClr val="black">
                  <a:tint val="75000"/>
                </a:prstClr>
              </a:solidFill>
            </a:endParaRPr>
          </a:p>
        </p:txBody>
      </p:sp>
      <p:sp>
        <p:nvSpPr>
          <p:cNvPr id="4" name="Footer Placeholder 3"/>
          <p:cNvSpPr>
            <a:spLocks noGrp="1"/>
          </p:cNvSpPr>
          <p:nvPr>
            <p:ph type="ftr" sz="quarter" idx="11"/>
          </p:nvPr>
        </p:nvSpPr>
        <p:spPr/>
        <p:txBody>
          <a:bodyPr/>
          <a:lstStyle/>
          <a:p>
            <a:endParaRPr lang="en-GB">
              <a:solidFill>
                <a:prstClr val="black">
                  <a:tint val="75000"/>
                </a:prstClr>
              </a:solidFill>
            </a:endParaRPr>
          </a:p>
        </p:txBody>
      </p:sp>
      <p:sp>
        <p:nvSpPr>
          <p:cNvPr id="5" name="Slide Number Placeholder 4"/>
          <p:cNvSpPr>
            <a:spLocks noGrp="1"/>
          </p:cNvSpPr>
          <p:nvPr>
            <p:ph type="sldNum" sz="quarter" idx="12"/>
          </p:nvPr>
        </p:nvSpPr>
        <p:spPr/>
        <p:txBody>
          <a:bodyPr/>
          <a:lstStyle/>
          <a:p>
            <a:fld id="{9AFA05B9-E71E-468E-AA7D-06A29E5F77D2}"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14653923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54CBDCD-8664-4BBB-AEB5-175228CA82AD}" type="datetimeFigureOut">
              <a:rPr lang="en-GB" smtClean="0">
                <a:solidFill>
                  <a:prstClr val="black">
                    <a:tint val="75000"/>
                  </a:prstClr>
                </a:solidFill>
              </a:rPr>
              <a:pPr/>
              <a:t>06/02/2015</a:t>
            </a:fld>
            <a:endParaRPr lang="en-GB">
              <a:solidFill>
                <a:prstClr val="black">
                  <a:tint val="75000"/>
                </a:prstClr>
              </a:solidFill>
            </a:endParaRPr>
          </a:p>
        </p:txBody>
      </p:sp>
      <p:sp>
        <p:nvSpPr>
          <p:cNvPr id="3" name="Footer Placeholder 2"/>
          <p:cNvSpPr>
            <a:spLocks noGrp="1"/>
          </p:cNvSpPr>
          <p:nvPr>
            <p:ph type="ftr" sz="quarter" idx="11"/>
          </p:nvPr>
        </p:nvSpPr>
        <p:spPr/>
        <p:txBody>
          <a:bodyPr/>
          <a:lstStyle/>
          <a:p>
            <a:endParaRPr lang="en-GB">
              <a:solidFill>
                <a:prstClr val="black">
                  <a:tint val="75000"/>
                </a:prstClr>
              </a:solidFill>
            </a:endParaRPr>
          </a:p>
        </p:txBody>
      </p:sp>
      <p:sp>
        <p:nvSpPr>
          <p:cNvPr id="4" name="Slide Number Placeholder 3"/>
          <p:cNvSpPr>
            <a:spLocks noGrp="1"/>
          </p:cNvSpPr>
          <p:nvPr>
            <p:ph type="sldNum" sz="quarter" idx="12"/>
          </p:nvPr>
        </p:nvSpPr>
        <p:spPr/>
        <p:txBody>
          <a:bodyPr/>
          <a:lstStyle/>
          <a:p>
            <a:fld id="{9AFA05B9-E71E-468E-AA7D-06A29E5F77D2}"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120869691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54CBDCD-8664-4BBB-AEB5-175228CA82AD}" type="datetimeFigureOut">
              <a:rPr lang="en-GB" smtClean="0">
                <a:solidFill>
                  <a:prstClr val="black">
                    <a:tint val="75000"/>
                  </a:prstClr>
                </a:solidFill>
              </a:rPr>
              <a:pPr/>
              <a:t>06/02/2015</a:t>
            </a:fld>
            <a:endParaRPr lang="en-GB">
              <a:solidFill>
                <a:prstClr val="black">
                  <a:tint val="75000"/>
                </a:prstClr>
              </a:solidFill>
            </a:endParaRPr>
          </a:p>
        </p:txBody>
      </p:sp>
      <p:sp>
        <p:nvSpPr>
          <p:cNvPr id="6" name="Footer Placeholder 5"/>
          <p:cNvSpPr>
            <a:spLocks noGrp="1"/>
          </p:cNvSpPr>
          <p:nvPr>
            <p:ph type="ftr" sz="quarter" idx="11"/>
          </p:nvPr>
        </p:nvSpPr>
        <p:spPr/>
        <p:txBody>
          <a:bodyPr/>
          <a:lstStyle/>
          <a:p>
            <a:endParaRPr lang="en-GB">
              <a:solidFill>
                <a:prstClr val="black">
                  <a:tint val="75000"/>
                </a:prstClr>
              </a:solidFill>
            </a:endParaRPr>
          </a:p>
        </p:txBody>
      </p:sp>
      <p:sp>
        <p:nvSpPr>
          <p:cNvPr id="7" name="Slide Number Placeholder 6"/>
          <p:cNvSpPr>
            <a:spLocks noGrp="1"/>
          </p:cNvSpPr>
          <p:nvPr>
            <p:ph type="sldNum" sz="quarter" idx="12"/>
          </p:nvPr>
        </p:nvSpPr>
        <p:spPr/>
        <p:txBody>
          <a:bodyPr/>
          <a:lstStyle/>
          <a:p>
            <a:fld id="{9AFA05B9-E71E-468E-AA7D-06A29E5F77D2}"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260609134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54CBDCD-8664-4BBB-AEB5-175228CA82AD}" type="datetimeFigureOut">
              <a:rPr lang="en-GB" smtClean="0">
                <a:solidFill>
                  <a:prstClr val="black">
                    <a:tint val="75000"/>
                  </a:prstClr>
                </a:solidFill>
              </a:rPr>
              <a:pPr/>
              <a:t>06/02/2015</a:t>
            </a:fld>
            <a:endParaRPr lang="en-GB">
              <a:solidFill>
                <a:prstClr val="black">
                  <a:tint val="75000"/>
                </a:prstClr>
              </a:solidFill>
            </a:endParaRPr>
          </a:p>
        </p:txBody>
      </p:sp>
      <p:sp>
        <p:nvSpPr>
          <p:cNvPr id="6" name="Footer Placeholder 5"/>
          <p:cNvSpPr>
            <a:spLocks noGrp="1"/>
          </p:cNvSpPr>
          <p:nvPr>
            <p:ph type="ftr" sz="quarter" idx="11"/>
          </p:nvPr>
        </p:nvSpPr>
        <p:spPr/>
        <p:txBody>
          <a:bodyPr/>
          <a:lstStyle/>
          <a:p>
            <a:endParaRPr lang="en-GB">
              <a:solidFill>
                <a:prstClr val="black">
                  <a:tint val="75000"/>
                </a:prstClr>
              </a:solidFill>
            </a:endParaRPr>
          </a:p>
        </p:txBody>
      </p:sp>
      <p:sp>
        <p:nvSpPr>
          <p:cNvPr id="7" name="Slide Number Placeholder 6"/>
          <p:cNvSpPr>
            <a:spLocks noGrp="1"/>
          </p:cNvSpPr>
          <p:nvPr>
            <p:ph type="sldNum" sz="quarter" idx="12"/>
          </p:nvPr>
        </p:nvSpPr>
        <p:spPr/>
        <p:txBody>
          <a:bodyPr/>
          <a:lstStyle/>
          <a:p>
            <a:fld id="{9AFA05B9-E71E-468E-AA7D-06A29E5F77D2}"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68920019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254CBDCD-8664-4BBB-AEB5-175228CA82AD}" type="datetimeFigureOut">
              <a:rPr lang="en-GB" smtClean="0">
                <a:solidFill>
                  <a:prstClr val="black">
                    <a:tint val="75000"/>
                  </a:prstClr>
                </a:solidFill>
              </a:rPr>
              <a:pPr/>
              <a:t>06/02/2015</a:t>
            </a:fld>
            <a:endParaRPr lang="en-GB">
              <a:solidFill>
                <a:prstClr val="black">
                  <a:tint val="75000"/>
                </a:prstClr>
              </a:solidFill>
            </a:endParaRPr>
          </a:p>
        </p:txBody>
      </p:sp>
      <p:sp>
        <p:nvSpPr>
          <p:cNvPr id="5" name="Footer Placeholder 4"/>
          <p:cNvSpPr>
            <a:spLocks noGrp="1"/>
          </p:cNvSpPr>
          <p:nvPr>
            <p:ph type="ftr" sz="quarter" idx="11"/>
          </p:nvPr>
        </p:nvSpPr>
        <p:spPr/>
        <p:txBody>
          <a:bodyPr/>
          <a:lstStyle/>
          <a:p>
            <a:endParaRPr lang="en-GB">
              <a:solidFill>
                <a:prstClr val="black">
                  <a:tint val="75000"/>
                </a:prstClr>
              </a:solidFill>
            </a:endParaRPr>
          </a:p>
        </p:txBody>
      </p:sp>
      <p:sp>
        <p:nvSpPr>
          <p:cNvPr id="6" name="Slide Number Placeholder 5"/>
          <p:cNvSpPr>
            <a:spLocks noGrp="1"/>
          </p:cNvSpPr>
          <p:nvPr>
            <p:ph type="sldNum" sz="quarter" idx="12"/>
          </p:nvPr>
        </p:nvSpPr>
        <p:spPr/>
        <p:txBody>
          <a:bodyPr/>
          <a:lstStyle/>
          <a:p>
            <a:fld id="{9AFA05B9-E71E-468E-AA7D-06A29E5F77D2}"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2077541148"/>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254CBDCD-8664-4BBB-AEB5-175228CA82AD}" type="datetimeFigureOut">
              <a:rPr lang="en-GB" smtClean="0">
                <a:solidFill>
                  <a:prstClr val="black">
                    <a:tint val="75000"/>
                  </a:prstClr>
                </a:solidFill>
              </a:rPr>
              <a:pPr/>
              <a:t>06/02/2015</a:t>
            </a:fld>
            <a:endParaRPr lang="en-GB">
              <a:solidFill>
                <a:prstClr val="black">
                  <a:tint val="75000"/>
                </a:prstClr>
              </a:solidFill>
            </a:endParaRPr>
          </a:p>
        </p:txBody>
      </p:sp>
      <p:sp>
        <p:nvSpPr>
          <p:cNvPr id="5" name="Footer Placeholder 4"/>
          <p:cNvSpPr>
            <a:spLocks noGrp="1"/>
          </p:cNvSpPr>
          <p:nvPr>
            <p:ph type="ftr" sz="quarter" idx="11"/>
          </p:nvPr>
        </p:nvSpPr>
        <p:spPr/>
        <p:txBody>
          <a:bodyPr/>
          <a:lstStyle/>
          <a:p>
            <a:endParaRPr lang="en-GB">
              <a:solidFill>
                <a:prstClr val="black">
                  <a:tint val="75000"/>
                </a:prstClr>
              </a:solidFill>
            </a:endParaRPr>
          </a:p>
        </p:txBody>
      </p:sp>
      <p:sp>
        <p:nvSpPr>
          <p:cNvPr id="6" name="Slide Number Placeholder 5"/>
          <p:cNvSpPr>
            <a:spLocks noGrp="1"/>
          </p:cNvSpPr>
          <p:nvPr>
            <p:ph type="sldNum" sz="quarter" idx="12"/>
          </p:nvPr>
        </p:nvSpPr>
        <p:spPr/>
        <p:txBody>
          <a:bodyPr/>
          <a:lstStyle/>
          <a:p>
            <a:fld id="{9AFA05B9-E71E-468E-AA7D-06A29E5F77D2}"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39921354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p>
            <a:fld id="{254CBDCD-8664-4BBB-AEB5-175228CA82AD}" type="datetimeFigureOut">
              <a:rPr lang="en-GB" smtClean="0">
                <a:solidFill>
                  <a:prstClr val="black">
                    <a:tint val="75000"/>
                  </a:prstClr>
                </a:solidFill>
              </a:rPr>
              <a:pPr/>
              <a:t>06/02/2015</a:t>
            </a:fld>
            <a:endParaRPr lang="en-GB">
              <a:solidFill>
                <a:prstClr val="black">
                  <a:tint val="75000"/>
                </a:prstClr>
              </a:solidFill>
            </a:endParaRPr>
          </a:p>
        </p:txBody>
      </p:sp>
      <p:sp>
        <p:nvSpPr>
          <p:cNvPr id="5" name="Footer Placeholder 4"/>
          <p:cNvSpPr>
            <a:spLocks noGrp="1"/>
          </p:cNvSpPr>
          <p:nvPr>
            <p:ph type="ftr" sz="quarter" idx="11"/>
          </p:nvPr>
        </p:nvSpPr>
        <p:spPr/>
        <p:txBody>
          <a:bodyPr/>
          <a:lstStyle/>
          <a:p>
            <a:endParaRPr lang="en-GB">
              <a:solidFill>
                <a:prstClr val="black">
                  <a:tint val="75000"/>
                </a:prstClr>
              </a:solidFill>
            </a:endParaRPr>
          </a:p>
        </p:txBody>
      </p:sp>
      <p:sp>
        <p:nvSpPr>
          <p:cNvPr id="6" name="Slide Number Placeholder 5"/>
          <p:cNvSpPr>
            <a:spLocks noGrp="1"/>
          </p:cNvSpPr>
          <p:nvPr>
            <p:ph type="sldNum" sz="quarter" idx="12"/>
          </p:nvPr>
        </p:nvSpPr>
        <p:spPr/>
        <p:txBody>
          <a:bodyPr/>
          <a:lstStyle/>
          <a:p>
            <a:fld id="{9AFA05B9-E71E-468E-AA7D-06A29E5F77D2}"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3291446155"/>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254CBDCD-8664-4BBB-AEB5-175228CA82AD}" type="datetimeFigureOut">
              <a:rPr lang="en-GB" smtClean="0">
                <a:solidFill>
                  <a:prstClr val="black">
                    <a:tint val="75000"/>
                  </a:prstClr>
                </a:solidFill>
              </a:rPr>
              <a:pPr/>
              <a:t>06/02/2015</a:t>
            </a:fld>
            <a:endParaRPr lang="en-GB">
              <a:solidFill>
                <a:prstClr val="black">
                  <a:tint val="75000"/>
                </a:prstClr>
              </a:solidFill>
            </a:endParaRPr>
          </a:p>
        </p:txBody>
      </p:sp>
      <p:sp>
        <p:nvSpPr>
          <p:cNvPr id="5" name="Footer Placeholder 4"/>
          <p:cNvSpPr>
            <a:spLocks noGrp="1"/>
          </p:cNvSpPr>
          <p:nvPr>
            <p:ph type="ftr" sz="quarter" idx="11"/>
          </p:nvPr>
        </p:nvSpPr>
        <p:spPr/>
        <p:txBody>
          <a:bodyPr/>
          <a:lstStyle/>
          <a:p>
            <a:endParaRPr lang="en-GB">
              <a:solidFill>
                <a:prstClr val="black">
                  <a:tint val="75000"/>
                </a:prstClr>
              </a:solidFill>
            </a:endParaRPr>
          </a:p>
        </p:txBody>
      </p:sp>
      <p:sp>
        <p:nvSpPr>
          <p:cNvPr id="6" name="Slide Number Placeholder 5"/>
          <p:cNvSpPr>
            <a:spLocks noGrp="1"/>
          </p:cNvSpPr>
          <p:nvPr>
            <p:ph type="sldNum" sz="quarter" idx="12"/>
          </p:nvPr>
        </p:nvSpPr>
        <p:spPr/>
        <p:txBody>
          <a:bodyPr/>
          <a:lstStyle/>
          <a:p>
            <a:fld id="{9AFA05B9-E71E-468E-AA7D-06A29E5F77D2}"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2325747478"/>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54CBDCD-8664-4BBB-AEB5-175228CA82AD}" type="datetimeFigureOut">
              <a:rPr lang="en-GB" smtClean="0">
                <a:solidFill>
                  <a:prstClr val="black">
                    <a:tint val="75000"/>
                  </a:prstClr>
                </a:solidFill>
              </a:rPr>
              <a:pPr/>
              <a:t>06/02/2015</a:t>
            </a:fld>
            <a:endParaRPr lang="en-GB">
              <a:solidFill>
                <a:prstClr val="black">
                  <a:tint val="75000"/>
                </a:prstClr>
              </a:solidFill>
            </a:endParaRPr>
          </a:p>
        </p:txBody>
      </p:sp>
      <p:sp>
        <p:nvSpPr>
          <p:cNvPr id="5" name="Footer Placeholder 4"/>
          <p:cNvSpPr>
            <a:spLocks noGrp="1"/>
          </p:cNvSpPr>
          <p:nvPr>
            <p:ph type="ftr" sz="quarter" idx="11"/>
          </p:nvPr>
        </p:nvSpPr>
        <p:spPr/>
        <p:txBody>
          <a:bodyPr/>
          <a:lstStyle/>
          <a:p>
            <a:endParaRPr lang="en-GB">
              <a:solidFill>
                <a:prstClr val="black">
                  <a:tint val="75000"/>
                </a:prstClr>
              </a:solidFill>
            </a:endParaRPr>
          </a:p>
        </p:txBody>
      </p:sp>
      <p:sp>
        <p:nvSpPr>
          <p:cNvPr id="6" name="Slide Number Placeholder 5"/>
          <p:cNvSpPr>
            <a:spLocks noGrp="1"/>
          </p:cNvSpPr>
          <p:nvPr>
            <p:ph type="sldNum" sz="quarter" idx="12"/>
          </p:nvPr>
        </p:nvSpPr>
        <p:spPr/>
        <p:txBody>
          <a:bodyPr/>
          <a:lstStyle/>
          <a:p>
            <a:fld id="{9AFA05B9-E71E-468E-AA7D-06A29E5F77D2}"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2641958064"/>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fld id="{254CBDCD-8664-4BBB-AEB5-175228CA82AD}" type="datetimeFigureOut">
              <a:rPr lang="en-GB" smtClean="0">
                <a:solidFill>
                  <a:prstClr val="black">
                    <a:tint val="75000"/>
                  </a:prstClr>
                </a:solidFill>
              </a:rPr>
              <a:pPr/>
              <a:t>06/02/2015</a:t>
            </a:fld>
            <a:endParaRPr lang="en-GB">
              <a:solidFill>
                <a:prstClr val="black">
                  <a:tint val="75000"/>
                </a:prstClr>
              </a:solidFill>
            </a:endParaRPr>
          </a:p>
        </p:txBody>
      </p:sp>
      <p:sp>
        <p:nvSpPr>
          <p:cNvPr id="6" name="Footer Placeholder 5"/>
          <p:cNvSpPr>
            <a:spLocks noGrp="1"/>
          </p:cNvSpPr>
          <p:nvPr>
            <p:ph type="ftr" sz="quarter" idx="11"/>
          </p:nvPr>
        </p:nvSpPr>
        <p:spPr/>
        <p:txBody>
          <a:bodyPr/>
          <a:lstStyle/>
          <a:p>
            <a:endParaRPr lang="en-GB">
              <a:solidFill>
                <a:prstClr val="black">
                  <a:tint val="75000"/>
                </a:prstClr>
              </a:solidFill>
            </a:endParaRPr>
          </a:p>
        </p:txBody>
      </p:sp>
      <p:sp>
        <p:nvSpPr>
          <p:cNvPr id="7" name="Slide Number Placeholder 6"/>
          <p:cNvSpPr>
            <a:spLocks noGrp="1"/>
          </p:cNvSpPr>
          <p:nvPr>
            <p:ph type="sldNum" sz="quarter" idx="12"/>
          </p:nvPr>
        </p:nvSpPr>
        <p:spPr/>
        <p:txBody>
          <a:bodyPr/>
          <a:lstStyle/>
          <a:p>
            <a:fld id="{9AFA05B9-E71E-468E-AA7D-06A29E5F77D2}"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189612423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fld id="{03D59764-11D3-4F7A-BD91-43F7217F1BE8}" type="datetime1">
              <a:rPr lang="en-GB" smtClean="0"/>
              <a:t>06/02/2015</a:t>
            </a:fld>
            <a:endParaRPr lang="en-GB"/>
          </a:p>
        </p:txBody>
      </p:sp>
      <p:sp>
        <p:nvSpPr>
          <p:cNvPr id="6" name="Footer Placeholder 5"/>
          <p:cNvSpPr>
            <a:spLocks noGrp="1"/>
          </p:cNvSpPr>
          <p:nvPr>
            <p:ph type="ftr" sz="quarter" idx="11"/>
          </p:nvPr>
        </p:nvSpPr>
        <p:spPr/>
        <p:txBody>
          <a:bodyPr/>
          <a:lstStyle/>
          <a:p>
            <a:r>
              <a:rPr lang="en-GB" smtClean="0"/>
              <a:t>LSE 400 American Exceptionalism in Crime, Punishment and Inequality, 6 February 2015</a:t>
            </a:r>
            <a:endParaRPr lang="en-GB"/>
          </a:p>
        </p:txBody>
      </p:sp>
      <p:sp>
        <p:nvSpPr>
          <p:cNvPr id="7" name="Slide Number Placeholder 6"/>
          <p:cNvSpPr>
            <a:spLocks noGrp="1"/>
          </p:cNvSpPr>
          <p:nvPr>
            <p:ph type="sldNum" sz="quarter" idx="12"/>
          </p:nvPr>
        </p:nvSpPr>
        <p:spPr/>
        <p:txBody>
          <a:bodyPr/>
          <a:lstStyle/>
          <a:p>
            <a:fld id="{5755F12D-1FAB-4EE1-92D9-847553BA2725}" type="slidenum">
              <a:rPr lang="en-GB" smtClean="0"/>
              <a:t>‹#›</a:t>
            </a:fld>
            <a:endParaRPr lang="en-GB"/>
          </a:p>
        </p:txBody>
      </p:sp>
    </p:spTree>
    <p:extLst>
      <p:ext uri="{BB962C8B-B14F-4D97-AF65-F5344CB8AC3E}">
        <p14:creationId xmlns:p14="http://schemas.microsoft.com/office/powerpoint/2010/main" val="94666569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fld id="{254CBDCD-8664-4BBB-AEB5-175228CA82AD}" type="datetimeFigureOut">
              <a:rPr lang="en-GB" smtClean="0">
                <a:solidFill>
                  <a:prstClr val="black">
                    <a:tint val="75000"/>
                  </a:prstClr>
                </a:solidFill>
              </a:rPr>
              <a:pPr/>
              <a:t>06/02/2015</a:t>
            </a:fld>
            <a:endParaRPr lang="en-GB">
              <a:solidFill>
                <a:prstClr val="black">
                  <a:tint val="75000"/>
                </a:prstClr>
              </a:solidFill>
            </a:endParaRPr>
          </a:p>
        </p:txBody>
      </p:sp>
      <p:sp>
        <p:nvSpPr>
          <p:cNvPr id="8" name="Footer Placeholder 7"/>
          <p:cNvSpPr>
            <a:spLocks noGrp="1"/>
          </p:cNvSpPr>
          <p:nvPr>
            <p:ph type="ftr" sz="quarter" idx="11"/>
          </p:nvPr>
        </p:nvSpPr>
        <p:spPr/>
        <p:txBody>
          <a:bodyPr/>
          <a:lstStyle/>
          <a:p>
            <a:endParaRPr lang="en-GB">
              <a:solidFill>
                <a:prstClr val="black">
                  <a:tint val="75000"/>
                </a:prstClr>
              </a:solidFill>
            </a:endParaRPr>
          </a:p>
        </p:txBody>
      </p:sp>
      <p:sp>
        <p:nvSpPr>
          <p:cNvPr id="9" name="Slide Number Placeholder 8"/>
          <p:cNvSpPr>
            <a:spLocks noGrp="1"/>
          </p:cNvSpPr>
          <p:nvPr>
            <p:ph type="sldNum" sz="quarter" idx="12"/>
          </p:nvPr>
        </p:nvSpPr>
        <p:spPr/>
        <p:txBody>
          <a:bodyPr/>
          <a:lstStyle/>
          <a:p>
            <a:fld id="{9AFA05B9-E71E-468E-AA7D-06A29E5F77D2}"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703175402"/>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fld id="{254CBDCD-8664-4BBB-AEB5-175228CA82AD}" type="datetimeFigureOut">
              <a:rPr lang="en-GB" smtClean="0">
                <a:solidFill>
                  <a:prstClr val="black">
                    <a:tint val="75000"/>
                  </a:prstClr>
                </a:solidFill>
              </a:rPr>
              <a:pPr/>
              <a:t>06/02/2015</a:t>
            </a:fld>
            <a:endParaRPr lang="en-GB">
              <a:solidFill>
                <a:prstClr val="black">
                  <a:tint val="75000"/>
                </a:prstClr>
              </a:solidFill>
            </a:endParaRPr>
          </a:p>
        </p:txBody>
      </p:sp>
      <p:sp>
        <p:nvSpPr>
          <p:cNvPr id="4" name="Footer Placeholder 3"/>
          <p:cNvSpPr>
            <a:spLocks noGrp="1"/>
          </p:cNvSpPr>
          <p:nvPr>
            <p:ph type="ftr" sz="quarter" idx="11"/>
          </p:nvPr>
        </p:nvSpPr>
        <p:spPr/>
        <p:txBody>
          <a:bodyPr/>
          <a:lstStyle/>
          <a:p>
            <a:endParaRPr lang="en-GB">
              <a:solidFill>
                <a:prstClr val="black">
                  <a:tint val="75000"/>
                </a:prstClr>
              </a:solidFill>
            </a:endParaRPr>
          </a:p>
        </p:txBody>
      </p:sp>
      <p:sp>
        <p:nvSpPr>
          <p:cNvPr id="5" name="Slide Number Placeholder 4"/>
          <p:cNvSpPr>
            <a:spLocks noGrp="1"/>
          </p:cNvSpPr>
          <p:nvPr>
            <p:ph type="sldNum" sz="quarter" idx="12"/>
          </p:nvPr>
        </p:nvSpPr>
        <p:spPr/>
        <p:txBody>
          <a:bodyPr/>
          <a:lstStyle/>
          <a:p>
            <a:fld id="{9AFA05B9-E71E-468E-AA7D-06A29E5F77D2}"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3671011736"/>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54CBDCD-8664-4BBB-AEB5-175228CA82AD}" type="datetimeFigureOut">
              <a:rPr lang="en-GB" smtClean="0">
                <a:solidFill>
                  <a:prstClr val="black">
                    <a:tint val="75000"/>
                  </a:prstClr>
                </a:solidFill>
              </a:rPr>
              <a:pPr/>
              <a:t>06/02/2015</a:t>
            </a:fld>
            <a:endParaRPr lang="en-GB">
              <a:solidFill>
                <a:prstClr val="black">
                  <a:tint val="75000"/>
                </a:prstClr>
              </a:solidFill>
            </a:endParaRPr>
          </a:p>
        </p:txBody>
      </p:sp>
      <p:sp>
        <p:nvSpPr>
          <p:cNvPr id="3" name="Footer Placeholder 2"/>
          <p:cNvSpPr>
            <a:spLocks noGrp="1"/>
          </p:cNvSpPr>
          <p:nvPr>
            <p:ph type="ftr" sz="quarter" idx="11"/>
          </p:nvPr>
        </p:nvSpPr>
        <p:spPr/>
        <p:txBody>
          <a:bodyPr/>
          <a:lstStyle/>
          <a:p>
            <a:endParaRPr lang="en-GB">
              <a:solidFill>
                <a:prstClr val="black">
                  <a:tint val="75000"/>
                </a:prstClr>
              </a:solidFill>
            </a:endParaRPr>
          </a:p>
        </p:txBody>
      </p:sp>
      <p:sp>
        <p:nvSpPr>
          <p:cNvPr id="4" name="Slide Number Placeholder 3"/>
          <p:cNvSpPr>
            <a:spLocks noGrp="1"/>
          </p:cNvSpPr>
          <p:nvPr>
            <p:ph type="sldNum" sz="quarter" idx="12"/>
          </p:nvPr>
        </p:nvSpPr>
        <p:spPr/>
        <p:txBody>
          <a:bodyPr/>
          <a:lstStyle/>
          <a:p>
            <a:fld id="{9AFA05B9-E71E-468E-AA7D-06A29E5F77D2}"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4108859510"/>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54CBDCD-8664-4BBB-AEB5-175228CA82AD}" type="datetimeFigureOut">
              <a:rPr lang="en-GB" smtClean="0">
                <a:solidFill>
                  <a:prstClr val="black">
                    <a:tint val="75000"/>
                  </a:prstClr>
                </a:solidFill>
              </a:rPr>
              <a:pPr/>
              <a:t>06/02/2015</a:t>
            </a:fld>
            <a:endParaRPr lang="en-GB">
              <a:solidFill>
                <a:prstClr val="black">
                  <a:tint val="75000"/>
                </a:prstClr>
              </a:solidFill>
            </a:endParaRPr>
          </a:p>
        </p:txBody>
      </p:sp>
      <p:sp>
        <p:nvSpPr>
          <p:cNvPr id="6" name="Footer Placeholder 5"/>
          <p:cNvSpPr>
            <a:spLocks noGrp="1"/>
          </p:cNvSpPr>
          <p:nvPr>
            <p:ph type="ftr" sz="quarter" idx="11"/>
          </p:nvPr>
        </p:nvSpPr>
        <p:spPr/>
        <p:txBody>
          <a:bodyPr/>
          <a:lstStyle/>
          <a:p>
            <a:endParaRPr lang="en-GB">
              <a:solidFill>
                <a:prstClr val="black">
                  <a:tint val="75000"/>
                </a:prstClr>
              </a:solidFill>
            </a:endParaRPr>
          </a:p>
        </p:txBody>
      </p:sp>
      <p:sp>
        <p:nvSpPr>
          <p:cNvPr id="7" name="Slide Number Placeholder 6"/>
          <p:cNvSpPr>
            <a:spLocks noGrp="1"/>
          </p:cNvSpPr>
          <p:nvPr>
            <p:ph type="sldNum" sz="quarter" idx="12"/>
          </p:nvPr>
        </p:nvSpPr>
        <p:spPr/>
        <p:txBody>
          <a:bodyPr/>
          <a:lstStyle/>
          <a:p>
            <a:fld id="{9AFA05B9-E71E-468E-AA7D-06A29E5F77D2}"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2151880570"/>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54CBDCD-8664-4BBB-AEB5-175228CA82AD}" type="datetimeFigureOut">
              <a:rPr lang="en-GB" smtClean="0">
                <a:solidFill>
                  <a:prstClr val="black">
                    <a:tint val="75000"/>
                  </a:prstClr>
                </a:solidFill>
              </a:rPr>
              <a:pPr/>
              <a:t>06/02/2015</a:t>
            </a:fld>
            <a:endParaRPr lang="en-GB">
              <a:solidFill>
                <a:prstClr val="black">
                  <a:tint val="75000"/>
                </a:prstClr>
              </a:solidFill>
            </a:endParaRPr>
          </a:p>
        </p:txBody>
      </p:sp>
      <p:sp>
        <p:nvSpPr>
          <p:cNvPr id="6" name="Footer Placeholder 5"/>
          <p:cNvSpPr>
            <a:spLocks noGrp="1"/>
          </p:cNvSpPr>
          <p:nvPr>
            <p:ph type="ftr" sz="quarter" idx="11"/>
          </p:nvPr>
        </p:nvSpPr>
        <p:spPr/>
        <p:txBody>
          <a:bodyPr/>
          <a:lstStyle/>
          <a:p>
            <a:endParaRPr lang="en-GB">
              <a:solidFill>
                <a:prstClr val="black">
                  <a:tint val="75000"/>
                </a:prstClr>
              </a:solidFill>
            </a:endParaRPr>
          </a:p>
        </p:txBody>
      </p:sp>
      <p:sp>
        <p:nvSpPr>
          <p:cNvPr id="7" name="Slide Number Placeholder 6"/>
          <p:cNvSpPr>
            <a:spLocks noGrp="1"/>
          </p:cNvSpPr>
          <p:nvPr>
            <p:ph type="sldNum" sz="quarter" idx="12"/>
          </p:nvPr>
        </p:nvSpPr>
        <p:spPr/>
        <p:txBody>
          <a:bodyPr/>
          <a:lstStyle/>
          <a:p>
            <a:fld id="{9AFA05B9-E71E-468E-AA7D-06A29E5F77D2}"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3854495049"/>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254CBDCD-8664-4BBB-AEB5-175228CA82AD}" type="datetimeFigureOut">
              <a:rPr lang="en-GB" smtClean="0">
                <a:solidFill>
                  <a:prstClr val="black">
                    <a:tint val="75000"/>
                  </a:prstClr>
                </a:solidFill>
              </a:rPr>
              <a:pPr/>
              <a:t>06/02/2015</a:t>
            </a:fld>
            <a:endParaRPr lang="en-GB">
              <a:solidFill>
                <a:prstClr val="black">
                  <a:tint val="75000"/>
                </a:prstClr>
              </a:solidFill>
            </a:endParaRPr>
          </a:p>
        </p:txBody>
      </p:sp>
      <p:sp>
        <p:nvSpPr>
          <p:cNvPr id="5" name="Footer Placeholder 4"/>
          <p:cNvSpPr>
            <a:spLocks noGrp="1"/>
          </p:cNvSpPr>
          <p:nvPr>
            <p:ph type="ftr" sz="quarter" idx="11"/>
          </p:nvPr>
        </p:nvSpPr>
        <p:spPr/>
        <p:txBody>
          <a:bodyPr/>
          <a:lstStyle/>
          <a:p>
            <a:endParaRPr lang="en-GB">
              <a:solidFill>
                <a:prstClr val="black">
                  <a:tint val="75000"/>
                </a:prstClr>
              </a:solidFill>
            </a:endParaRPr>
          </a:p>
        </p:txBody>
      </p:sp>
      <p:sp>
        <p:nvSpPr>
          <p:cNvPr id="6" name="Slide Number Placeholder 5"/>
          <p:cNvSpPr>
            <a:spLocks noGrp="1"/>
          </p:cNvSpPr>
          <p:nvPr>
            <p:ph type="sldNum" sz="quarter" idx="12"/>
          </p:nvPr>
        </p:nvSpPr>
        <p:spPr/>
        <p:txBody>
          <a:bodyPr/>
          <a:lstStyle/>
          <a:p>
            <a:fld id="{9AFA05B9-E71E-468E-AA7D-06A29E5F77D2}"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1376493104"/>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254CBDCD-8664-4BBB-AEB5-175228CA82AD}" type="datetimeFigureOut">
              <a:rPr lang="en-GB" smtClean="0">
                <a:solidFill>
                  <a:prstClr val="black">
                    <a:tint val="75000"/>
                  </a:prstClr>
                </a:solidFill>
              </a:rPr>
              <a:pPr/>
              <a:t>06/02/2015</a:t>
            </a:fld>
            <a:endParaRPr lang="en-GB">
              <a:solidFill>
                <a:prstClr val="black">
                  <a:tint val="75000"/>
                </a:prstClr>
              </a:solidFill>
            </a:endParaRPr>
          </a:p>
        </p:txBody>
      </p:sp>
      <p:sp>
        <p:nvSpPr>
          <p:cNvPr id="5" name="Footer Placeholder 4"/>
          <p:cNvSpPr>
            <a:spLocks noGrp="1"/>
          </p:cNvSpPr>
          <p:nvPr>
            <p:ph type="ftr" sz="quarter" idx="11"/>
          </p:nvPr>
        </p:nvSpPr>
        <p:spPr/>
        <p:txBody>
          <a:bodyPr/>
          <a:lstStyle/>
          <a:p>
            <a:endParaRPr lang="en-GB">
              <a:solidFill>
                <a:prstClr val="black">
                  <a:tint val="75000"/>
                </a:prstClr>
              </a:solidFill>
            </a:endParaRPr>
          </a:p>
        </p:txBody>
      </p:sp>
      <p:sp>
        <p:nvSpPr>
          <p:cNvPr id="6" name="Slide Number Placeholder 5"/>
          <p:cNvSpPr>
            <a:spLocks noGrp="1"/>
          </p:cNvSpPr>
          <p:nvPr>
            <p:ph type="sldNum" sz="quarter" idx="12"/>
          </p:nvPr>
        </p:nvSpPr>
        <p:spPr/>
        <p:txBody>
          <a:bodyPr/>
          <a:lstStyle/>
          <a:p>
            <a:fld id="{9AFA05B9-E71E-468E-AA7D-06A29E5F77D2}"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110045629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fld id="{8ABA9BB9-7E82-4EC5-9357-806BBDC60868}" type="datetime1">
              <a:rPr lang="en-GB" smtClean="0"/>
              <a:t>06/02/2015</a:t>
            </a:fld>
            <a:endParaRPr lang="en-GB"/>
          </a:p>
        </p:txBody>
      </p:sp>
      <p:sp>
        <p:nvSpPr>
          <p:cNvPr id="8" name="Footer Placeholder 7"/>
          <p:cNvSpPr>
            <a:spLocks noGrp="1"/>
          </p:cNvSpPr>
          <p:nvPr>
            <p:ph type="ftr" sz="quarter" idx="11"/>
          </p:nvPr>
        </p:nvSpPr>
        <p:spPr/>
        <p:txBody>
          <a:bodyPr/>
          <a:lstStyle/>
          <a:p>
            <a:r>
              <a:rPr lang="en-GB" smtClean="0"/>
              <a:t>LSE 400 American Exceptionalism in Crime, Punishment and Inequality, 6 February 2015</a:t>
            </a:r>
            <a:endParaRPr lang="en-GB"/>
          </a:p>
        </p:txBody>
      </p:sp>
      <p:sp>
        <p:nvSpPr>
          <p:cNvPr id="9" name="Slide Number Placeholder 8"/>
          <p:cNvSpPr>
            <a:spLocks noGrp="1"/>
          </p:cNvSpPr>
          <p:nvPr>
            <p:ph type="sldNum" sz="quarter" idx="12"/>
          </p:nvPr>
        </p:nvSpPr>
        <p:spPr/>
        <p:txBody>
          <a:bodyPr/>
          <a:lstStyle/>
          <a:p>
            <a:fld id="{5755F12D-1FAB-4EE1-92D9-847553BA2725}" type="slidenum">
              <a:rPr lang="en-GB" smtClean="0"/>
              <a:t>‹#›</a:t>
            </a:fld>
            <a:endParaRPr lang="en-GB"/>
          </a:p>
        </p:txBody>
      </p:sp>
    </p:spTree>
    <p:extLst>
      <p:ext uri="{BB962C8B-B14F-4D97-AF65-F5344CB8AC3E}">
        <p14:creationId xmlns:p14="http://schemas.microsoft.com/office/powerpoint/2010/main" val="29091627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fld id="{F79D3980-81B6-4FF5-9742-A48D15BA2335}" type="datetime1">
              <a:rPr lang="en-GB" smtClean="0"/>
              <a:t>06/02/2015</a:t>
            </a:fld>
            <a:endParaRPr lang="en-GB"/>
          </a:p>
        </p:txBody>
      </p:sp>
      <p:sp>
        <p:nvSpPr>
          <p:cNvPr id="4" name="Footer Placeholder 3"/>
          <p:cNvSpPr>
            <a:spLocks noGrp="1"/>
          </p:cNvSpPr>
          <p:nvPr>
            <p:ph type="ftr" sz="quarter" idx="11"/>
          </p:nvPr>
        </p:nvSpPr>
        <p:spPr/>
        <p:txBody>
          <a:bodyPr/>
          <a:lstStyle/>
          <a:p>
            <a:r>
              <a:rPr lang="en-GB" smtClean="0"/>
              <a:t>LSE 400 American Exceptionalism in Crime, Punishment and Inequality, 6 February 2015</a:t>
            </a:r>
            <a:endParaRPr lang="en-GB"/>
          </a:p>
        </p:txBody>
      </p:sp>
      <p:sp>
        <p:nvSpPr>
          <p:cNvPr id="5" name="Slide Number Placeholder 4"/>
          <p:cNvSpPr>
            <a:spLocks noGrp="1"/>
          </p:cNvSpPr>
          <p:nvPr>
            <p:ph type="sldNum" sz="quarter" idx="12"/>
          </p:nvPr>
        </p:nvSpPr>
        <p:spPr/>
        <p:txBody>
          <a:bodyPr/>
          <a:lstStyle/>
          <a:p>
            <a:fld id="{5755F12D-1FAB-4EE1-92D9-847553BA2725}" type="slidenum">
              <a:rPr lang="en-GB" smtClean="0"/>
              <a:t>‹#›</a:t>
            </a:fld>
            <a:endParaRPr lang="en-GB"/>
          </a:p>
        </p:txBody>
      </p:sp>
    </p:spTree>
    <p:extLst>
      <p:ext uri="{BB962C8B-B14F-4D97-AF65-F5344CB8AC3E}">
        <p14:creationId xmlns:p14="http://schemas.microsoft.com/office/powerpoint/2010/main" val="331401234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537904E-D912-47F2-AD8F-ECE9F312980F}" type="datetime1">
              <a:rPr lang="en-GB" smtClean="0"/>
              <a:t>06/02/2015</a:t>
            </a:fld>
            <a:endParaRPr lang="en-GB"/>
          </a:p>
        </p:txBody>
      </p:sp>
      <p:sp>
        <p:nvSpPr>
          <p:cNvPr id="3" name="Footer Placeholder 2"/>
          <p:cNvSpPr>
            <a:spLocks noGrp="1"/>
          </p:cNvSpPr>
          <p:nvPr>
            <p:ph type="ftr" sz="quarter" idx="11"/>
          </p:nvPr>
        </p:nvSpPr>
        <p:spPr/>
        <p:txBody>
          <a:bodyPr/>
          <a:lstStyle/>
          <a:p>
            <a:r>
              <a:rPr lang="en-GB" smtClean="0"/>
              <a:t>LSE 400 American Exceptionalism in Crime, Punishment and Inequality, 6 February 2015</a:t>
            </a:r>
            <a:endParaRPr lang="en-GB"/>
          </a:p>
        </p:txBody>
      </p:sp>
      <p:sp>
        <p:nvSpPr>
          <p:cNvPr id="4" name="Slide Number Placeholder 3"/>
          <p:cNvSpPr>
            <a:spLocks noGrp="1"/>
          </p:cNvSpPr>
          <p:nvPr>
            <p:ph type="sldNum" sz="quarter" idx="12"/>
          </p:nvPr>
        </p:nvSpPr>
        <p:spPr/>
        <p:txBody>
          <a:bodyPr/>
          <a:lstStyle/>
          <a:p>
            <a:fld id="{5755F12D-1FAB-4EE1-92D9-847553BA2725}" type="slidenum">
              <a:rPr lang="en-GB" smtClean="0"/>
              <a:t>‹#›</a:t>
            </a:fld>
            <a:endParaRPr lang="en-GB"/>
          </a:p>
        </p:txBody>
      </p:sp>
    </p:spTree>
    <p:extLst>
      <p:ext uri="{BB962C8B-B14F-4D97-AF65-F5344CB8AC3E}">
        <p14:creationId xmlns:p14="http://schemas.microsoft.com/office/powerpoint/2010/main" val="383669178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4EF2E14-3A62-4303-840B-A5C041149962}" type="datetime1">
              <a:rPr lang="en-GB" smtClean="0"/>
              <a:t>06/02/2015</a:t>
            </a:fld>
            <a:endParaRPr lang="en-GB"/>
          </a:p>
        </p:txBody>
      </p:sp>
      <p:sp>
        <p:nvSpPr>
          <p:cNvPr id="6" name="Footer Placeholder 5"/>
          <p:cNvSpPr>
            <a:spLocks noGrp="1"/>
          </p:cNvSpPr>
          <p:nvPr>
            <p:ph type="ftr" sz="quarter" idx="11"/>
          </p:nvPr>
        </p:nvSpPr>
        <p:spPr/>
        <p:txBody>
          <a:bodyPr/>
          <a:lstStyle/>
          <a:p>
            <a:r>
              <a:rPr lang="en-GB" smtClean="0"/>
              <a:t>LSE 400 American Exceptionalism in Crime, Punishment and Inequality, 6 February 2015</a:t>
            </a:r>
            <a:endParaRPr lang="en-GB"/>
          </a:p>
        </p:txBody>
      </p:sp>
      <p:sp>
        <p:nvSpPr>
          <p:cNvPr id="7" name="Slide Number Placeholder 6"/>
          <p:cNvSpPr>
            <a:spLocks noGrp="1"/>
          </p:cNvSpPr>
          <p:nvPr>
            <p:ph type="sldNum" sz="quarter" idx="12"/>
          </p:nvPr>
        </p:nvSpPr>
        <p:spPr/>
        <p:txBody>
          <a:bodyPr/>
          <a:lstStyle/>
          <a:p>
            <a:fld id="{5755F12D-1FAB-4EE1-92D9-847553BA2725}" type="slidenum">
              <a:rPr lang="en-GB" smtClean="0"/>
              <a:t>‹#›</a:t>
            </a:fld>
            <a:endParaRPr lang="en-GB"/>
          </a:p>
        </p:txBody>
      </p:sp>
    </p:spTree>
    <p:extLst>
      <p:ext uri="{BB962C8B-B14F-4D97-AF65-F5344CB8AC3E}">
        <p14:creationId xmlns:p14="http://schemas.microsoft.com/office/powerpoint/2010/main" val="22987443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EC7FFB4-7E2A-4D1C-8424-7405408CADAB}" type="datetime1">
              <a:rPr lang="en-GB" smtClean="0"/>
              <a:t>06/02/2015</a:t>
            </a:fld>
            <a:endParaRPr lang="en-GB"/>
          </a:p>
        </p:txBody>
      </p:sp>
      <p:sp>
        <p:nvSpPr>
          <p:cNvPr id="6" name="Footer Placeholder 5"/>
          <p:cNvSpPr>
            <a:spLocks noGrp="1"/>
          </p:cNvSpPr>
          <p:nvPr>
            <p:ph type="ftr" sz="quarter" idx="11"/>
          </p:nvPr>
        </p:nvSpPr>
        <p:spPr/>
        <p:txBody>
          <a:bodyPr/>
          <a:lstStyle/>
          <a:p>
            <a:r>
              <a:rPr lang="en-GB" smtClean="0"/>
              <a:t>LSE 400 American Exceptionalism in Crime, Punishment and Inequality, 6 February 2015</a:t>
            </a:r>
            <a:endParaRPr lang="en-GB"/>
          </a:p>
        </p:txBody>
      </p:sp>
      <p:sp>
        <p:nvSpPr>
          <p:cNvPr id="7" name="Slide Number Placeholder 6"/>
          <p:cNvSpPr>
            <a:spLocks noGrp="1"/>
          </p:cNvSpPr>
          <p:nvPr>
            <p:ph type="sldNum" sz="quarter" idx="12"/>
          </p:nvPr>
        </p:nvSpPr>
        <p:spPr/>
        <p:txBody>
          <a:bodyPr/>
          <a:lstStyle/>
          <a:p>
            <a:fld id="{5755F12D-1FAB-4EE1-92D9-847553BA2725}" type="slidenum">
              <a:rPr lang="en-GB" smtClean="0"/>
              <a:t>‹#›</a:t>
            </a:fld>
            <a:endParaRPr lang="en-GB"/>
          </a:p>
        </p:txBody>
      </p:sp>
    </p:spTree>
    <p:extLst>
      <p:ext uri="{BB962C8B-B14F-4D97-AF65-F5344CB8AC3E}">
        <p14:creationId xmlns:p14="http://schemas.microsoft.com/office/powerpoint/2010/main" val="237433987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image" Target="../media/image1.jpe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2.xml"/><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theme" Target="../theme/theme3.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3.xml"/><Relationship Id="rId3" Type="http://schemas.openxmlformats.org/officeDocument/2006/relationships/slideLayout" Target="../slideLayouts/slideLayout38.xml"/><Relationship Id="rId7" Type="http://schemas.openxmlformats.org/officeDocument/2006/relationships/slideLayout" Target="../slideLayouts/slideLayout42.xml"/><Relationship Id="rId12" Type="http://schemas.openxmlformats.org/officeDocument/2006/relationships/theme" Target="../theme/theme4.xml"/><Relationship Id="rId2" Type="http://schemas.openxmlformats.org/officeDocument/2006/relationships/slideLayout" Target="../slideLayouts/slideLayout37.xml"/><Relationship Id="rId1" Type="http://schemas.openxmlformats.org/officeDocument/2006/relationships/slideLayout" Target="../slideLayouts/slideLayout36.xml"/><Relationship Id="rId6" Type="http://schemas.openxmlformats.org/officeDocument/2006/relationships/slideLayout" Target="../slideLayouts/slideLayout41.xml"/><Relationship Id="rId11" Type="http://schemas.openxmlformats.org/officeDocument/2006/relationships/slideLayout" Target="../slideLayouts/slideLayout46.xml"/><Relationship Id="rId5" Type="http://schemas.openxmlformats.org/officeDocument/2006/relationships/slideLayout" Target="../slideLayouts/slideLayout40.xml"/><Relationship Id="rId10" Type="http://schemas.openxmlformats.org/officeDocument/2006/relationships/slideLayout" Target="../slideLayouts/slideLayout45.xml"/><Relationship Id="rId4" Type="http://schemas.openxmlformats.org/officeDocument/2006/relationships/slideLayout" Target="../slideLayouts/slideLayout39.xml"/><Relationship Id="rId9" Type="http://schemas.openxmlformats.org/officeDocument/2006/relationships/slideLayout" Target="../slideLayouts/slideLayout4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127F8EA-FDF3-4268-81BA-8EF1BAEF3DA7}" type="datetime1">
              <a:rPr lang="en-GB" smtClean="0"/>
              <a:t>06/02/2015</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GB" smtClean="0"/>
              <a:t>LSE 400 American Exceptionalism in Crime, Punishment and Inequality, 6 February 2015</a:t>
            </a:r>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755F12D-1FAB-4EE1-92D9-847553BA2725}" type="slidenum">
              <a:rPr lang="en-GB" smtClean="0"/>
              <a:t>‹#›</a:t>
            </a:fld>
            <a:endParaRPr lang="en-GB"/>
          </a:p>
        </p:txBody>
      </p:sp>
    </p:spTree>
    <p:extLst>
      <p:ext uri="{BB962C8B-B14F-4D97-AF65-F5344CB8AC3E}">
        <p14:creationId xmlns:p14="http://schemas.microsoft.com/office/powerpoint/2010/main" val="307790504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hd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2268538" y="-44450"/>
            <a:ext cx="5976937"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GB" altLang="en-US" smtClean="0"/>
              <a:t>Click to edit Master title style</a:t>
            </a:r>
          </a:p>
        </p:txBody>
      </p:sp>
      <p:sp>
        <p:nvSpPr>
          <p:cNvPr id="1027" name="Rectangle 3"/>
          <p:cNvSpPr>
            <a:spLocks noGrp="1" noChangeArrowheads="1"/>
          </p:cNvSpPr>
          <p:nvPr>
            <p:ph type="body" idx="1"/>
          </p:nvPr>
        </p:nvSpPr>
        <p:spPr bwMode="auto">
          <a:xfrm>
            <a:off x="668338" y="1493838"/>
            <a:ext cx="7864475" cy="45989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GB" altLang="en-US" smtClean="0"/>
              <a:t>Click to edit Master text styles</a:t>
            </a:r>
          </a:p>
          <a:p>
            <a:pPr lvl="1"/>
            <a:r>
              <a:rPr lang="en-GB" altLang="en-US" smtClean="0"/>
              <a:t>Second level</a:t>
            </a:r>
          </a:p>
          <a:p>
            <a:pPr lvl="2"/>
            <a:r>
              <a:rPr lang="en-GB" altLang="en-US" smtClean="0"/>
              <a:t>Third level</a:t>
            </a:r>
          </a:p>
          <a:p>
            <a:pPr lvl="3"/>
            <a:r>
              <a:rPr lang="en-GB" altLang="en-US" smtClean="0"/>
              <a:t>Fourth level</a:t>
            </a:r>
          </a:p>
          <a:p>
            <a:pPr lvl="4"/>
            <a:r>
              <a:rPr lang="en-GB" altLang="en-US" smtClean="0"/>
              <a:t>Fifth level</a:t>
            </a:r>
          </a:p>
        </p:txBody>
      </p:sp>
      <p:pic>
        <p:nvPicPr>
          <p:cNvPr id="1028" name="Picture 22" descr="LSE 100 P485 Blk Text"/>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79375" y="79375"/>
            <a:ext cx="1835150" cy="719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29" name="Group 27"/>
          <p:cNvGrpSpPr>
            <a:grpSpLocks/>
          </p:cNvGrpSpPr>
          <p:nvPr userDrawn="1"/>
        </p:nvGrpSpPr>
        <p:grpSpPr bwMode="auto">
          <a:xfrm>
            <a:off x="3894138" y="6465888"/>
            <a:ext cx="5116512" cy="366712"/>
            <a:chOff x="2453" y="4073"/>
            <a:chExt cx="3223" cy="231"/>
          </a:xfrm>
        </p:grpSpPr>
        <p:sp>
          <p:nvSpPr>
            <p:cNvPr id="1031" name="Text Box 13"/>
            <p:cNvSpPr txBox="1">
              <a:spLocks noChangeArrowheads="1"/>
            </p:cNvSpPr>
            <p:nvPr userDrawn="1"/>
          </p:nvSpPr>
          <p:spPr bwMode="auto">
            <a:xfrm>
              <a:off x="2453" y="4073"/>
              <a:ext cx="3110"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fontAlgn="base" hangingPunct="1">
                <a:spcBef>
                  <a:spcPct val="0"/>
                </a:spcBef>
                <a:spcAft>
                  <a:spcPct val="0"/>
                </a:spcAft>
                <a:defRPr/>
              </a:pPr>
              <a:r>
                <a:rPr lang="en-GB" altLang="en-US" b="1" smtClean="0">
                  <a:solidFill>
                    <a:srgbClr val="969696"/>
                  </a:solidFill>
                  <a:latin typeface="Arial Narrow" pitchFamily="34" charset="0"/>
                </a:rPr>
                <a:t>The LSE Course: Understanding the causes of things</a:t>
              </a:r>
            </a:p>
          </p:txBody>
        </p:sp>
        <p:sp>
          <p:nvSpPr>
            <p:cNvPr id="1032" name="Rectangle 25"/>
            <p:cNvSpPr>
              <a:spLocks noChangeArrowheads="1"/>
            </p:cNvSpPr>
            <p:nvPr userDrawn="1"/>
          </p:nvSpPr>
          <p:spPr bwMode="auto">
            <a:xfrm>
              <a:off x="5597" y="4160"/>
              <a:ext cx="79" cy="79"/>
            </a:xfrm>
            <a:prstGeom prst="rect">
              <a:avLst/>
            </a:prstGeom>
            <a:solidFill>
              <a:srgbClr val="FF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fontAlgn="base" hangingPunct="1">
                <a:spcBef>
                  <a:spcPct val="0"/>
                </a:spcBef>
                <a:spcAft>
                  <a:spcPct val="0"/>
                </a:spcAft>
                <a:defRPr/>
              </a:pPr>
              <a:endParaRPr lang="en-US" altLang="en-US" smtClean="0">
                <a:solidFill>
                  <a:srgbClr val="000000"/>
                </a:solidFill>
              </a:endParaRPr>
            </a:p>
          </p:txBody>
        </p:sp>
      </p:grpSp>
      <p:sp>
        <p:nvSpPr>
          <p:cNvPr id="1030" name="Rectangle 29"/>
          <p:cNvSpPr>
            <a:spLocks noChangeArrowheads="1"/>
          </p:cNvSpPr>
          <p:nvPr userDrawn="1"/>
        </p:nvSpPr>
        <p:spPr bwMode="auto">
          <a:xfrm>
            <a:off x="0" y="6489700"/>
            <a:ext cx="4127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fontAlgn="base" hangingPunct="1">
              <a:spcBef>
                <a:spcPct val="0"/>
              </a:spcBef>
              <a:spcAft>
                <a:spcPct val="0"/>
              </a:spcAft>
              <a:defRPr/>
            </a:pPr>
            <a:fld id="{4EB19B44-390E-4995-A2F9-DD7EFE16389A}" type="slidenum">
              <a:rPr lang="en-GB" altLang="en-US" b="1" smtClean="0">
                <a:solidFill>
                  <a:srgbClr val="969696"/>
                </a:solidFill>
                <a:latin typeface="Arial Narrow" pitchFamily="34" charset="0"/>
              </a:rPr>
              <a:pPr eaLnBrk="1" fontAlgn="base" hangingPunct="1">
                <a:spcBef>
                  <a:spcPct val="0"/>
                </a:spcBef>
                <a:spcAft>
                  <a:spcPct val="0"/>
                </a:spcAft>
                <a:defRPr/>
              </a:pPr>
              <a:t>‹#›</a:t>
            </a:fld>
            <a:endParaRPr lang="en-GB" altLang="en-US" b="1" smtClean="0">
              <a:solidFill>
                <a:srgbClr val="969696"/>
              </a:solidFill>
              <a:latin typeface="Arial Narrow" pitchFamily="34" charset="0"/>
            </a:endParaRPr>
          </a:p>
        </p:txBody>
      </p:sp>
    </p:spTree>
    <p:extLst>
      <p:ext uri="{BB962C8B-B14F-4D97-AF65-F5344CB8AC3E}">
        <p14:creationId xmlns:p14="http://schemas.microsoft.com/office/powerpoint/2010/main" val="3374997565"/>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Lst>
  <p:timing>
    <p:tnLst>
      <p:par>
        <p:cTn id="1" dur="indefinite" restart="never" nodeType="tmRoot"/>
      </p:par>
    </p:tnLst>
  </p:timing>
  <p:hf hdr="0" dt="0"/>
  <p:txStyles>
    <p:titleStyle>
      <a:lvl1pPr algn="l" rtl="0" eaLnBrk="0" fontAlgn="base" hangingPunct="0">
        <a:spcBef>
          <a:spcPct val="0"/>
        </a:spcBef>
        <a:spcAft>
          <a:spcPct val="0"/>
        </a:spcAft>
        <a:defRPr sz="3200" b="1">
          <a:solidFill>
            <a:srgbClr val="777777"/>
          </a:solidFill>
          <a:latin typeface="+mj-lt"/>
          <a:ea typeface="+mj-ea"/>
          <a:cs typeface="+mj-cs"/>
        </a:defRPr>
      </a:lvl1pPr>
      <a:lvl2pPr algn="l" rtl="0" eaLnBrk="0" fontAlgn="base" hangingPunct="0">
        <a:spcBef>
          <a:spcPct val="0"/>
        </a:spcBef>
        <a:spcAft>
          <a:spcPct val="0"/>
        </a:spcAft>
        <a:defRPr sz="3200" b="1">
          <a:solidFill>
            <a:srgbClr val="777777"/>
          </a:solidFill>
          <a:latin typeface="Arial Narrow" pitchFamily="34" charset="0"/>
          <a:cs typeface="Arial" charset="0"/>
        </a:defRPr>
      </a:lvl2pPr>
      <a:lvl3pPr algn="l" rtl="0" eaLnBrk="0" fontAlgn="base" hangingPunct="0">
        <a:spcBef>
          <a:spcPct val="0"/>
        </a:spcBef>
        <a:spcAft>
          <a:spcPct val="0"/>
        </a:spcAft>
        <a:defRPr sz="3200" b="1">
          <a:solidFill>
            <a:srgbClr val="777777"/>
          </a:solidFill>
          <a:latin typeface="Arial Narrow" pitchFamily="34" charset="0"/>
          <a:cs typeface="Arial" charset="0"/>
        </a:defRPr>
      </a:lvl3pPr>
      <a:lvl4pPr algn="l" rtl="0" eaLnBrk="0" fontAlgn="base" hangingPunct="0">
        <a:spcBef>
          <a:spcPct val="0"/>
        </a:spcBef>
        <a:spcAft>
          <a:spcPct val="0"/>
        </a:spcAft>
        <a:defRPr sz="3200" b="1">
          <a:solidFill>
            <a:srgbClr val="777777"/>
          </a:solidFill>
          <a:latin typeface="Arial Narrow" pitchFamily="34" charset="0"/>
          <a:cs typeface="Arial" charset="0"/>
        </a:defRPr>
      </a:lvl4pPr>
      <a:lvl5pPr algn="l" rtl="0" eaLnBrk="0" fontAlgn="base" hangingPunct="0">
        <a:spcBef>
          <a:spcPct val="0"/>
        </a:spcBef>
        <a:spcAft>
          <a:spcPct val="0"/>
        </a:spcAft>
        <a:defRPr sz="3200" b="1">
          <a:solidFill>
            <a:srgbClr val="777777"/>
          </a:solidFill>
          <a:latin typeface="Arial Narrow" pitchFamily="34" charset="0"/>
          <a:cs typeface="Arial" charset="0"/>
        </a:defRPr>
      </a:lvl5pPr>
      <a:lvl6pPr marL="457200" algn="l" rtl="0" fontAlgn="base">
        <a:spcBef>
          <a:spcPct val="0"/>
        </a:spcBef>
        <a:spcAft>
          <a:spcPct val="0"/>
        </a:spcAft>
        <a:defRPr sz="3200" b="1">
          <a:solidFill>
            <a:srgbClr val="777777"/>
          </a:solidFill>
          <a:latin typeface="Arial Narrow" pitchFamily="34" charset="0"/>
          <a:cs typeface="Arial" charset="0"/>
        </a:defRPr>
      </a:lvl6pPr>
      <a:lvl7pPr marL="914400" algn="l" rtl="0" fontAlgn="base">
        <a:spcBef>
          <a:spcPct val="0"/>
        </a:spcBef>
        <a:spcAft>
          <a:spcPct val="0"/>
        </a:spcAft>
        <a:defRPr sz="3200" b="1">
          <a:solidFill>
            <a:srgbClr val="777777"/>
          </a:solidFill>
          <a:latin typeface="Arial Narrow" pitchFamily="34" charset="0"/>
          <a:cs typeface="Arial" charset="0"/>
        </a:defRPr>
      </a:lvl7pPr>
      <a:lvl8pPr marL="1371600" algn="l" rtl="0" fontAlgn="base">
        <a:spcBef>
          <a:spcPct val="0"/>
        </a:spcBef>
        <a:spcAft>
          <a:spcPct val="0"/>
        </a:spcAft>
        <a:defRPr sz="3200" b="1">
          <a:solidFill>
            <a:srgbClr val="777777"/>
          </a:solidFill>
          <a:latin typeface="Arial Narrow" pitchFamily="34" charset="0"/>
          <a:cs typeface="Arial" charset="0"/>
        </a:defRPr>
      </a:lvl8pPr>
      <a:lvl9pPr marL="1828800" algn="l" rtl="0" fontAlgn="base">
        <a:spcBef>
          <a:spcPct val="0"/>
        </a:spcBef>
        <a:spcAft>
          <a:spcPct val="0"/>
        </a:spcAft>
        <a:defRPr sz="3200" b="1">
          <a:solidFill>
            <a:srgbClr val="777777"/>
          </a:solidFill>
          <a:latin typeface="Arial Narrow" pitchFamily="34" charset="0"/>
          <a:cs typeface="Arial" charset="0"/>
        </a:defRPr>
      </a:lvl9pPr>
    </p:titleStyle>
    <p:bodyStyle>
      <a:lvl1pPr marL="342900" indent="-342900" algn="l" rtl="0" eaLnBrk="0" fontAlgn="base" hangingPunct="0">
        <a:spcBef>
          <a:spcPct val="20000"/>
        </a:spcBef>
        <a:spcAft>
          <a:spcPct val="0"/>
        </a:spcAft>
        <a:buClr>
          <a:srgbClr val="FF0000"/>
        </a:buClr>
        <a:buSzPct val="120000"/>
        <a:buFont typeface="Wingdings" pitchFamily="2" charset="2"/>
        <a:buChar char="§"/>
        <a:defRPr sz="28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400">
          <a:solidFill>
            <a:schemeClr val="tx1"/>
          </a:solidFill>
          <a:latin typeface="+mn-lt"/>
          <a:cs typeface="+mn-cs"/>
        </a:defRPr>
      </a:lvl2pPr>
      <a:lvl3pPr marL="1143000" indent="-228600" algn="l" rtl="0" eaLnBrk="0" fontAlgn="base" hangingPunct="0">
        <a:spcBef>
          <a:spcPct val="20000"/>
        </a:spcBef>
        <a:spcAft>
          <a:spcPct val="0"/>
        </a:spcAft>
        <a:buChar char="•"/>
        <a:defRPr sz="2000">
          <a:solidFill>
            <a:schemeClr val="tx1"/>
          </a:solidFill>
          <a:latin typeface="+mn-lt"/>
          <a:cs typeface="+mn-cs"/>
        </a:defRPr>
      </a:lvl3pPr>
      <a:lvl4pPr marL="1600200" indent="-228600" algn="l" rtl="0" eaLnBrk="0" fontAlgn="base" hangingPunct="0">
        <a:spcBef>
          <a:spcPct val="20000"/>
        </a:spcBef>
        <a:spcAft>
          <a:spcPct val="0"/>
        </a:spcAft>
        <a:buChar char="–"/>
        <a:defRPr sz="2000">
          <a:solidFill>
            <a:schemeClr val="tx1"/>
          </a:solidFill>
          <a:latin typeface="+mn-lt"/>
          <a:cs typeface="+mn-cs"/>
        </a:defRPr>
      </a:lvl4pPr>
      <a:lvl5pPr marL="2057400" indent="-228600" algn="l" rtl="0" eaLnBrk="0" fontAlgn="base" hangingPunct="0">
        <a:spcBef>
          <a:spcPct val="20000"/>
        </a:spcBef>
        <a:spcAft>
          <a:spcPct val="0"/>
        </a:spcAft>
        <a:buChar char="»"/>
        <a:defRPr sz="800">
          <a:solidFill>
            <a:schemeClr val="tx1"/>
          </a:solidFill>
          <a:latin typeface="+mn-lt"/>
          <a:cs typeface="+mn-cs"/>
        </a:defRPr>
      </a:lvl5pPr>
      <a:lvl6pPr marL="2514600" indent="-228600" algn="l" rtl="0" fontAlgn="base">
        <a:spcBef>
          <a:spcPct val="20000"/>
        </a:spcBef>
        <a:spcAft>
          <a:spcPct val="0"/>
        </a:spcAft>
        <a:buChar char="»"/>
        <a:defRPr sz="800">
          <a:solidFill>
            <a:schemeClr val="tx1"/>
          </a:solidFill>
          <a:latin typeface="+mn-lt"/>
          <a:cs typeface="+mn-cs"/>
        </a:defRPr>
      </a:lvl6pPr>
      <a:lvl7pPr marL="2971800" indent="-228600" algn="l" rtl="0" fontAlgn="base">
        <a:spcBef>
          <a:spcPct val="20000"/>
        </a:spcBef>
        <a:spcAft>
          <a:spcPct val="0"/>
        </a:spcAft>
        <a:buChar char="»"/>
        <a:defRPr sz="800">
          <a:solidFill>
            <a:schemeClr val="tx1"/>
          </a:solidFill>
          <a:latin typeface="+mn-lt"/>
          <a:cs typeface="+mn-cs"/>
        </a:defRPr>
      </a:lvl7pPr>
      <a:lvl8pPr marL="3429000" indent="-228600" algn="l" rtl="0" fontAlgn="base">
        <a:spcBef>
          <a:spcPct val="20000"/>
        </a:spcBef>
        <a:spcAft>
          <a:spcPct val="0"/>
        </a:spcAft>
        <a:buChar char="»"/>
        <a:defRPr sz="800">
          <a:solidFill>
            <a:schemeClr val="tx1"/>
          </a:solidFill>
          <a:latin typeface="+mn-lt"/>
          <a:cs typeface="+mn-cs"/>
        </a:defRPr>
      </a:lvl8pPr>
      <a:lvl9pPr marL="3886200" indent="-228600" algn="l" rtl="0" fontAlgn="base">
        <a:spcBef>
          <a:spcPct val="20000"/>
        </a:spcBef>
        <a:spcAft>
          <a:spcPct val="0"/>
        </a:spcAft>
        <a:buChar char="»"/>
        <a:defRPr sz="8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54CBDCD-8664-4BBB-AEB5-175228CA82AD}" type="datetimeFigureOut">
              <a:rPr lang="en-GB" smtClean="0">
                <a:solidFill>
                  <a:prstClr val="black">
                    <a:tint val="75000"/>
                  </a:prstClr>
                </a:solidFill>
              </a:rPr>
              <a:pPr/>
              <a:t>06/02/2015</a:t>
            </a:fld>
            <a:endParaRPr lang="en-GB">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AFA05B9-E71E-468E-AA7D-06A29E5F77D2}"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729289403"/>
      </p:ext>
    </p:extLst>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54CBDCD-8664-4BBB-AEB5-175228CA82AD}" type="datetimeFigureOut">
              <a:rPr lang="en-GB" smtClean="0">
                <a:solidFill>
                  <a:prstClr val="black">
                    <a:tint val="75000"/>
                  </a:prstClr>
                </a:solidFill>
              </a:rPr>
              <a:pPr/>
              <a:t>06/02/2015</a:t>
            </a:fld>
            <a:endParaRPr lang="en-GB">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AFA05B9-E71E-468E-AA7D-06A29E5F77D2}"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2283656553"/>
      </p:ext>
    </p:extLst>
  </p:cSld>
  <p:clrMap bg1="lt1" tx1="dk1" bg2="lt2" tx2="dk2" accent1="accent1" accent2="accent2" accent3="accent3" accent4="accent4" accent5="accent5" accent6="accent6" hlink="hlink" folHlink="folHlink"/>
  <p:sldLayoutIdLst>
    <p:sldLayoutId id="2147483687" r:id="rId1"/>
    <p:sldLayoutId id="2147483688" r:id="rId2"/>
    <p:sldLayoutId id="2147483689" r:id="rId3"/>
    <p:sldLayoutId id="2147483690" r:id="rId4"/>
    <p:sldLayoutId id="2147483691" r:id="rId5"/>
    <p:sldLayoutId id="2147483692" r:id="rId6"/>
    <p:sldLayoutId id="2147483693" r:id="rId7"/>
    <p:sldLayoutId id="2147483694" r:id="rId8"/>
    <p:sldLayoutId id="2147483695" r:id="rId9"/>
    <p:sldLayoutId id="2147483696" r:id="rId10"/>
    <p:sldLayoutId id="2147483697"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0.wmf"/><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1.wmf"/><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2.wmf"/><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3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hyperlink" Target="http://www.umich.edu/~lawrace/citymaps.htm" TargetMode="External"/><Relationship Id="rId2" Type="http://schemas.openxmlformats.org/officeDocument/2006/relationships/hyperlink" Target="http://www.umich.edu/~lawrace/citymaps.htm/chicago.htm" TargetMode="Externa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7.xml"/><Relationship Id="rId1" Type="http://schemas.openxmlformats.org/officeDocument/2006/relationships/vmlDrawing" Target="../drawings/vmlDrawing4.vml"/><Relationship Id="rId4" Type="http://schemas.openxmlformats.org/officeDocument/2006/relationships/image" Target="../media/image25.wmf"/></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3" Type="http://schemas.openxmlformats.org/officeDocument/2006/relationships/hyperlink" Target="http://chicagogangs.org/" TargetMode="External"/><Relationship Id="rId2" Type="http://schemas.openxmlformats.org/officeDocument/2006/relationships/image" Target="../media/image26.png"/><Relationship Id="rId1" Type="http://schemas.openxmlformats.org/officeDocument/2006/relationships/slideLayout" Target="../slideLayouts/slideLayout7.xml"/><Relationship Id="rId4" Type="http://schemas.openxmlformats.org/officeDocument/2006/relationships/image" Target="../media/image27.pn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8.jpeg"/><Relationship Id="rId1" Type="http://schemas.openxmlformats.org/officeDocument/2006/relationships/slideLayout" Target="../slideLayouts/slideLayout7.xml"/><Relationship Id="rId4" Type="http://schemas.openxmlformats.org/officeDocument/2006/relationships/image" Target="../media/image27.png"/></Relationships>
</file>

<file path=ppt/slides/_rels/slide5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7.xml"/><Relationship Id="rId5" Type="http://schemas.openxmlformats.org/officeDocument/2006/relationships/image" Target="../media/image27.png"/><Relationship Id="rId4" Type="http://schemas.openxmlformats.org/officeDocument/2006/relationships/image" Target="../media/image26.pn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42.xml"/></Relationships>
</file>

<file path=ppt/slides/_rels/slide6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4.xml"/><Relationship Id="rId1" Type="http://schemas.openxmlformats.org/officeDocument/2006/relationships/vmlDrawing" Target="../drawings/vmlDrawing1.vml"/><Relationship Id="rId5" Type="http://schemas.openxmlformats.org/officeDocument/2006/relationships/image" Target="../media/image7.emf"/><Relationship Id="rId4" Type="http://schemas.openxmlformats.org/officeDocument/2006/relationships/oleObject" Target="../embeddings/oleObject1.bin"/></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2.xml"/><Relationship Id="rId1" Type="http://schemas.openxmlformats.org/officeDocument/2006/relationships/vmlDrawing" Target="../drawings/vmlDrawing2.vml"/><Relationship Id="rId5" Type="http://schemas.openxmlformats.org/officeDocument/2006/relationships/image" Target="../media/image8.emf"/><Relationship Id="rId4" Type="http://schemas.openxmlformats.org/officeDocument/2006/relationships/oleObject" Target="../embeddings/oleObject2.bin"/></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vmlDrawing" Target="../drawings/vmlDrawing3.vml"/><Relationship Id="rId5" Type="http://schemas.openxmlformats.org/officeDocument/2006/relationships/image" Target="../media/image9.emf"/><Relationship Id="rId4" Type="http://schemas.openxmlformats.org/officeDocument/2006/relationships/oleObject" Target="../embeddings/oleObject3.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GB"/>
          </a:p>
        </p:txBody>
      </p:sp>
      <p:sp>
        <p:nvSpPr>
          <p:cNvPr id="3" name="Subtitle 2"/>
          <p:cNvSpPr>
            <a:spLocks noGrp="1"/>
          </p:cNvSpPr>
          <p:nvPr>
            <p:ph type="subTitle" idx="1"/>
          </p:nvPr>
        </p:nvSpPr>
        <p:spPr/>
        <p:txBody>
          <a:bodyPr/>
          <a:lstStyle/>
          <a:p>
            <a:endParaRPr lang="en-GB"/>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1" y="428"/>
            <a:ext cx="9142858" cy="6857143"/>
          </a:xfrm>
          <a:prstGeom prst="rect">
            <a:avLst/>
          </a:prstGeom>
        </p:spPr>
      </p:pic>
    </p:spTree>
    <p:extLst>
      <p:ext uri="{BB962C8B-B14F-4D97-AF65-F5344CB8AC3E}">
        <p14:creationId xmlns:p14="http://schemas.microsoft.com/office/powerpoint/2010/main" val="257466995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a:lstStyle/>
          <a:p>
            <a:pPr eaLnBrk="1" hangingPunct="1"/>
            <a:r>
              <a:rPr lang="en-GB" altLang="en-US" smtClean="0"/>
              <a:t>An institutional explanation?</a:t>
            </a:r>
          </a:p>
        </p:txBody>
      </p:sp>
      <p:sp>
        <p:nvSpPr>
          <p:cNvPr id="21507" name="Rectangle 3"/>
          <p:cNvSpPr>
            <a:spLocks noGrp="1" noChangeArrowheads="1"/>
          </p:cNvSpPr>
          <p:nvPr>
            <p:ph idx="1"/>
          </p:nvPr>
        </p:nvSpPr>
        <p:spPr>
          <a:xfrm>
            <a:off x="668338" y="1493838"/>
            <a:ext cx="8007350" cy="4598987"/>
          </a:xfrm>
        </p:spPr>
        <p:txBody>
          <a:bodyPr/>
          <a:lstStyle/>
          <a:p>
            <a:pPr eaLnBrk="1" hangingPunct="1"/>
            <a:r>
              <a:rPr lang="en-GB" altLang="en-US" sz="2000" smtClean="0"/>
              <a:t>The economic dimension: labour market arrangements; production regime; education and training (Hall and Soskice 2000) </a:t>
            </a:r>
          </a:p>
          <a:p>
            <a:pPr lvl="2" eaLnBrk="1" hangingPunct="1"/>
            <a:endParaRPr lang="en-GB" altLang="en-US" smtClean="0"/>
          </a:p>
          <a:p>
            <a:pPr eaLnBrk="1" hangingPunct="1"/>
            <a:r>
              <a:rPr lang="en-GB" altLang="en-US" sz="2000" smtClean="0"/>
              <a:t>The political dimension: electoral and party systems; the bureaucracy (Lijphardt 1984, 1999)</a:t>
            </a:r>
          </a:p>
          <a:p>
            <a:pPr lvl="2" eaLnBrk="1" hangingPunct="1"/>
            <a:endParaRPr lang="en-GB" altLang="en-US" smtClean="0"/>
          </a:p>
          <a:p>
            <a:pPr eaLnBrk="1" hangingPunct="1"/>
            <a:r>
              <a:rPr lang="en-GB" altLang="en-US" sz="2000" smtClean="0"/>
              <a:t>The welfare state (Esping-Andersen 1990)</a:t>
            </a:r>
          </a:p>
          <a:p>
            <a:pPr lvl="2" eaLnBrk="1" hangingPunct="1"/>
            <a:endParaRPr lang="en-GB" altLang="en-US" smtClean="0"/>
          </a:p>
          <a:p>
            <a:pPr eaLnBrk="1" hangingPunct="1"/>
            <a:r>
              <a:rPr lang="en-GB" altLang="en-US" sz="2000" smtClean="0"/>
              <a:t>The constitution  (Lacey 2008)</a:t>
            </a:r>
          </a:p>
          <a:p>
            <a:pPr lvl="2" eaLnBrk="1" hangingPunct="1"/>
            <a:endParaRPr lang="en-GB" altLang="en-US" smtClean="0"/>
          </a:p>
          <a:p>
            <a:pPr eaLnBrk="1" hangingPunct="1"/>
            <a:r>
              <a:rPr lang="en-GB" altLang="en-US" sz="2000" smtClean="0"/>
              <a:t>Inclusionary and exclusionary dynamics in both prevailing institutional structures and in culture</a:t>
            </a:r>
          </a:p>
        </p:txBody>
      </p:sp>
      <p:sp>
        <p:nvSpPr>
          <p:cNvPr id="2" name="Footer Placeholder 1"/>
          <p:cNvSpPr>
            <a:spLocks noGrp="1"/>
          </p:cNvSpPr>
          <p:nvPr>
            <p:ph type="ftr" sz="quarter" idx="11"/>
          </p:nvPr>
        </p:nvSpPr>
        <p:spPr/>
        <p:txBody>
          <a:bodyPr/>
          <a:lstStyle/>
          <a:p>
            <a:r>
              <a:rPr lang="en-GB" smtClean="0"/>
              <a:t>LSE 400 American Exceptionalism in Crime, Punishment and Inequality, 6 February 2015</a:t>
            </a:r>
            <a:endParaRPr lang="en-GB"/>
          </a:p>
        </p:txBody>
      </p:sp>
      <p:sp>
        <p:nvSpPr>
          <p:cNvPr id="3" name="Slide Number Placeholder 2"/>
          <p:cNvSpPr>
            <a:spLocks noGrp="1"/>
          </p:cNvSpPr>
          <p:nvPr>
            <p:ph type="sldNum" sz="quarter" idx="12"/>
          </p:nvPr>
        </p:nvSpPr>
        <p:spPr/>
        <p:txBody>
          <a:bodyPr/>
          <a:lstStyle/>
          <a:p>
            <a:fld id="{5755F12D-1FAB-4EE1-92D9-847553BA2725}" type="slidenum">
              <a:rPr lang="en-GB" smtClean="0"/>
              <a:t>10</a:t>
            </a:fld>
            <a:endParaRPr lang="en-GB"/>
          </a:p>
        </p:txBody>
      </p:sp>
    </p:spTree>
    <p:extLst>
      <p:ext uri="{BB962C8B-B14F-4D97-AF65-F5344CB8AC3E}">
        <p14:creationId xmlns:p14="http://schemas.microsoft.com/office/powerpoint/2010/main" val="89786512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3"/>
          <p:cNvSpPr>
            <a:spLocks noGrp="1" noChangeArrowheads="1"/>
          </p:cNvSpPr>
          <p:nvPr>
            <p:ph idx="1"/>
          </p:nvPr>
        </p:nvSpPr>
        <p:spPr/>
        <p:txBody>
          <a:bodyPr/>
          <a:lstStyle/>
          <a:p>
            <a:pPr eaLnBrk="1" hangingPunct="1"/>
            <a:endParaRPr lang="en-US" altLang="en-US" smtClean="0"/>
          </a:p>
        </p:txBody>
      </p:sp>
      <p:pic>
        <p:nvPicPr>
          <p:cNvPr id="25603"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11188" y="876300"/>
            <a:ext cx="7921625" cy="543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4693" name="Rectangle 5"/>
          <p:cNvSpPr>
            <a:spLocks noChangeArrowheads="1"/>
          </p:cNvSpPr>
          <p:nvPr/>
        </p:nvSpPr>
        <p:spPr bwMode="auto">
          <a:xfrm>
            <a:off x="2124075" y="288925"/>
            <a:ext cx="6985000"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defRPr/>
            </a:pPr>
            <a:r>
              <a:rPr lang="en-US" altLang="en-US" sz="2800" b="1" dirty="0">
                <a:solidFill>
                  <a:schemeClr val="bg1">
                    <a:lumMod val="50000"/>
                  </a:schemeClr>
                </a:solidFill>
                <a:latin typeface="+mj-lt"/>
              </a:rPr>
              <a:t>Inequality and Redistribution (ca. 1970-1995)</a:t>
            </a:r>
            <a:endParaRPr lang="tr-TR" altLang="en-US" sz="2800" b="1" dirty="0">
              <a:solidFill>
                <a:schemeClr val="bg1">
                  <a:lumMod val="50000"/>
                </a:schemeClr>
              </a:solidFill>
              <a:latin typeface="+mj-lt"/>
            </a:endParaRPr>
          </a:p>
        </p:txBody>
      </p:sp>
      <p:sp>
        <p:nvSpPr>
          <p:cNvPr id="114694" name="Rectangle 6"/>
          <p:cNvSpPr>
            <a:spLocks noChangeArrowheads="1"/>
          </p:cNvSpPr>
          <p:nvPr/>
        </p:nvSpPr>
        <p:spPr bwMode="auto">
          <a:xfrm>
            <a:off x="395288" y="6021388"/>
            <a:ext cx="3889375" cy="50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defRPr/>
            </a:pPr>
            <a:r>
              <a:rPr lang="en-US" altLang="en-US" sz="900" dirty="0">
                <a:latin typeface="+mn-lt"/>
              </a:rPr>
              <a:t>Source: </a:t>
            </a:r>
            <a:r>
              <a:rPr lang="en-US" altLang="en-US" sz="900" dirty="0" err="1">
                <a:latin typeface="+mn-lt"/>
              </a:rPr>
              <a:t>Torben</a:t>
            </a:r>
            <a:r>
              <a:rPr lang="en-US" altLang="en-US" sz="900" dirty="0">
                <a:latin typeface="+mn-lt"/>
              </a:rPr>
              <a:t> </a:t>
            </a:r>
            <a:r>
              <a:rPr lang="en-US" altLang="en-US" sz="900" dirty="0" err="1">
                <a:latin typeface="+mn-lt"/>
              </a:rPr>
              <a:t>Iversen</a:t>
            </a:r>
            <a:r>
              <a:rPr lang="en-US" altLang="en-US" sz="900" dirty="0">
                <a:latin typeface="+mn-lt"/>
              </a:rPr>
              <a:t> and David Soskice, ‘Distribution and Redistribution: The Shadow of the Nineteenth Century’,  (2009) 61:3 </a:t>
            </a:r>
            <a:r>
              <a:rPr lang="en-US" altLang="en-US" sz="900" u="sng" dirty="0">
                <a:latin typeface="+mn-lt"/>
              </a:rPr>
              <a:t>World Politics</a:t>
            </a:r>
            <a:r>
              <a:rPr lang="en-US" altLang="en-US" sz="900" dirty="0">
                <a:latin typeface="+mn-lt"/>
              </a:rPr>
              <a:t> 438-86: Luxembourg Income Study and OECD. </a:t>
            </a:r>
            <a:endParaRPr lang="tr-TR" altLang="en-US" sz="900" dirty="0">
              <a:latin typeface="+mn-lt"/>
            </a:endParaRPr>
          </a:p>
        </p:txBody>
      </p:sp>
      <p:sp>
        <p:nvSpPr>
          <p:cNvPr id="2" name="Footer Placeholder 1"/>
          <p:cNvSpPr>
            <a:spLocks noGrp="1"/>
          </p:cNvSpPr>
          <p:nvPr>
            <p:ph type="ftr" sz="quarter" idx="11"/>
          </p:nvPr>
        </p:nvSpPr>
        <p:spPr/>
        <p:txBody>
          <a:bodyPr/>
          <a:lstStyle/>
          <a:p>
            <a:r>
              <a:rPr lang="en-GB" smtClean="0"/>
              <a:t>LSE 400 American Exceptionalism in Crime, Punishment and Inequality, 6 February 2015</a:t>
            </a:r>
            <a:endParaRPr lang="en-GB"/>
          </a:p>
        </p:txBody>
      </p:sp>
      <p:sp>
        <p:nvSpPr>
          <p:cNvPr id="3" name="Slide Number Placeholder 2"/>
          <p:cNvSpPr>
            <a:spLocks noGrp="1"/>
          </p:cNvSpPr>
          <p:nvPr>
            <p:ph type="sldNum" sz="quarter" idx="12"/>
          </p:nvPr>
        </p:nvSpPr>
        <p:spPr/>
        <p:txBody>
          <a:bodyPr/>
          <a:lstStyle/>
          <a:p>
            <a:fld id="{5755F12D-1FAB-4EE1-92D9-847553BA2725}" type="slidenum">
              <a:rPr lang="en-GB" smtClean="0"/>
              <a:t>11</a:t>
            </a:fld>
            <a:endParaRPr lang="en-GB"/>
          </a:p>
        </p:txBody>
      </p:sp>
    </p:spTree>
    <p:extLst>
      <p:ext uri="{BB962C8B-B14F-4D97-AF65-F5344CB8AC3E}">
        <p14:creationId xmlns:p14="http://schemas.microsoft.com/office/powerpoint/2010/main" val="177855999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4"/>
          <p:cNvPicPr>
            <a:picLocks noGrp="1" noChangeAspect="1" noChangeArrowheads="1"/>
          </p:cNvPicPr>
          <p:nvPr>
            <p:ph idx="1"/>
          </p:nvPr>
        </p:nvPicPr>
        <p:blipFill>
          <a:blip r:embed="rId3" cstate="print">
            <a:extLst>
              <a:ext uri="{28A0092B-C50C-407E-A947-70E740481C1C}">
                <a14:useLocalDpi xmlns:a14="http://schemas.microsoft.com/office/drawing/2010/main" val="0"/>
              </a:ext>
            </a:extLst>
          </a:blip>
          <a:srcRect/>
          <a:stretch>
            <a:fillRect/>
          </a:stretch>
        </p:blipFill>
        <p:spPr>
          <a:xfrm>
            <a:off x="395288" y="1066800"/>
            <a:ext cx="8281987" cy="54578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16741" name="Rectangle 5"/>
          <p:cNvSpPr>
            <a:spLocks noChangeArrowheads="1"/>
          </p:cNvSpPr>
          <p:nvPr/>
        </p:nvSpPr>
        <p:spPr bwMode="auto">
          <a:xfrm>
            <a:off x="2051050" y="254000"/>
            <a:ext cx="7705725" cy="522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defRPr/>
            </a:pPr>
            <a:r>
              <a:rPr lang="en-US" altLang="en-US" sz="2800" b="1" dirty="0">
                <a:solidFill>
                  <a:schemeClr val="bg1">
                    <a:lumMod val="50000"/>
                  </a:schemeClr>
                </a:solidFill>
                <a:latin typeface="+mj-lt"/>
              </a:rPr>
              <a:t>Vocational Training and Redistribution</a:t>
            </a:r>
            <a:endParaRPr lang="tr-TR" altLang="en-US" sz="2800" b="1" dirty="0">
              <a:solidFill>
                <a:schemeClr val="bg1">
                  <a:lumMod val="50000"/>
                </a:schemeClr>
              </a:solidFill>
              <a:latin typeface="+mj-lt"/>
            </a:endParaRPr>
          </a:p>
        </p:txBody>
      </p:sp>
      <p:sp>
        <p:nvSpPr>
          <p:cNvPr id="116742" name="Rectangle 6"/>
          <p:cNvSpPr>
            <a:spLocks noChangeArrowheads="1"/>
          </p:cNvSpPr>
          <p:nvPr/>
        </p:nvSpPr>
        <p:spPr bwMode="auto">
          <a:xfrm>
            <a:off x="323850" y="6237288"/>
            <a:ext cx="3600450" cy="5540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defRPr/>
            </a:pPr>
            <a:r>
              <a:rPr lang="en-US" altLang="en-US" sz="1000" dirty="0">
                <a:latin typeface="+mn-lt"/>
              </a:rPr>
              <a:t>Source: </a:t>
            </a:r>
            <a:r>
              <a:rPr lang="en-US" altLang="en-US" sz="1000" dirty="0" err="1">
                <a:latin typeface="+mn-lt"/>
              </a:rPr>
              <a:t>Torben</a:t>
            </a:r>
            <a:r>
              <a:rPr lang="en-US" altLang="en-US" sz="1000" dirty="0">
                <a:latin typeface="+mn-lt"/>
              </a:rPr>
              <a:t> </a:t>
            </a:r>
            <a:r>
              <a:rPr lang="en-US" altLang="en-US" sz="1000" dirty="0" err="1">
                <a:latin typeface="+mn-lt"/>
              </a:rPr>
              <a:t>Iversen</a:t>
            </a:r>
            <a:r>
              <a:rPr lang="en-US" altLang="en-US" sz="1000" dirty="0">
                <a:latin typeface="+mn-lt"/>
              </a:rPr>
              <a:t> and David Soskice, ‘Distribution and Redistribution: The Shadow of the Nineteenth Century’, (2009) 61: 3 </a:t>
            </a:r>
            <a:r>
              <a:rPr lang="en-US" altLang="en-US" sz="1000" u="sng" dirty="0">
                <a:latin typeface="+mn-lt"/>
              </a:rPr>
              <a:t>World Politics </a:t>
            </a:r>
            <a:r>
              <a:rPr lang="en-US" altLang="en-US" sz="1000" dirty="0">
                <a:latin typeface="+mn-lt"/>
              </a:rPr>
              <a:t>438-86 UNESCO 1999.</a:t>
            </a:r>
            <a:endParaRPr lang="tr-TR" altLang="en-US" sz="1000" dirty="0">
              <a:latin typeface="+mn-lt"/>
            </a:endParaRPr>
          </a:p>
        </p:txBody>
      </p:sp>
      <p:sp>
        <p:nvSpPr>
          <p:cNvPr id="2" name="Footer Placeholder 1"/>
          <p:cNvSpPr>
            <a:spLocks noGrp="1"/>
          </p:cNvSpPr>
          <p:nvPr>
            <p:ph type="ftr" sz="quarter" idx="11"/>
          </p:nvPr>
        </p:nvSpPr>
        <p:spPr/>
        <p:txBody>
          <a:bodyPr/>
          <a:lstStyle/>
          <a:p>
            <a:r>
              <a:rPr lang="en-GB" smtClean="0"/>
              <a:t>LSE 400 American Exceptionalism in Crime, Punishment and Inequality, 6 February 2015</a:t>
            </a:r>
            <a:endParaRPr lang="en-GB"/>
          </a:p>
        </p:txBody>
      </p:sp>
      <p:sp>
        <p:nvSpPr>
          <p:cNvPr id="3" name="Slide Number Placeholder 2"/>
          <p:cNvSpPr>
            <a:spLocks noGrp="1"/>
          </p:cNvSpPr>
          <p:nvPr>
            <p:ph type="sldNum" sz="quarter" idx="12"/>
          </p:nvPr>
        </p:nvSpPr>
        <p:spPr/>
        <p:txBody>
          <a:bodyPr/>
          <a:lstStyle/>
          <a:p>
            <a:fld id="{5755F12D-1FAB-4EE1-92D9-847553BA2725}" type="slidenum">
              <a:rPr lang="en-GB" smtClean="0"/>
              <a:t>12</a:t>
            </a:fld>
            <a:endParaRPr lang="en-GB"/>
          </a:p>
        </p:txBody>
      </p:sp>
    </p:spTree>
    <p:extLst>
      <p:ext uri="{BB962C8B-B14F-4D97-AF65-F5344CB8AC3E}">
        <p14:creationId xmlns:p14="http://schemas.microsoft.com/office/powerpoint/2010/main" val="300501459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a:xfrm>
            <a:off x="2268538" y="200025"/>
            <a:ext cx="5976937" cy="736600"/>
          </a:xfrm>
        </p:spPr>
        <p:txBody>
          <a:bodyPr/>
          <a:lstStyle/>
          <a:p>
            <a:pPr eaLnBrk="1" hangingPunct="1"/>
            <a:r>
              <a:rPr lang="en-US" altLang="en-US" sz="2800" smtClean="0"/>
              <a:t>Literacy and Education, (1994-8)</a:t>
            </a:r>
          </a:p>
        </p:txBody>
      </p:sp>
      <p:pic>
        <p:nvPicPr>
          <p:cNvPr id="27651"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27088" y="876300"/>
            <a:ext cx="7489825" cy="4867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0839" name="Rectangle 7"/>
          <p:cNvSpPr>
            <a:spLocks noChangeArrowheads="1"/>
          </p:cNvSpPr>
          <p:nvPr/>
        </p:nvSpPr>
        <p:spPr bwMode="auto">
          <a:xfrm>
            <a:off x="346075" y="6289675"/>
            <a:ext cx="3455988" cy="554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defRPr/>
            </a:pPr>
            <a:r>
              <a:rPr lang="en-US" altLang="en-US" sz="1000" dirty="0">
                <a:latin typeface="+mn-lt"/>
              </a:rPr>
              <a:t>Source: </a:t>
            </a:r>
            <a:r>
              <a:rPr lang="en-US" altLang="en-US" sz="1000" dirty="0" err="1">
                <a:latin typeface="+mn-lt"/>
              </a:rPr>
              <a:t>Torben</a:t>
            </a:r>
            <a:r>
              <a:rPr lang="en-US" altLang="en-US" sz="1000" dirty="0">
                <a:latin typeface="+mn-lt"/>
              </a:rPr>
              <a:t> </a:t>
            </a:r>
            <a:r>
              <a:rPr lang="en-US" altLang="en-US" sz="1000" dirty="0" err="1">
                <a:latin typeface="+mn-lt"/>
              </a:rPr>
              <a:t>Iversen</a:t>
            </a:r>
            <a:r>
              <a:rPr lang="en-US" altLang="en-US" sz="1000" dirty="0">
                <a:latin typeface="+mn-lt"/>
              </a:rPr>
              <a:t> and David Soskice, ‘Distribution and Redistribution: The Shadow of the Nineteenth Century’, (2009) 61: 3 </a:t>
            </a:r>
            <a:r>
              <a:rPr lang="en-US" altLang="en-US" sz="1000" u="sng" dirty="0">
                <a:latin typeface="+mn-lt"/>
              </a:rPr>
              <a:t>World Politics </a:t>
            </a:r>
            <a:r>
              <a:rPr lang="en-US" altLang="en-US" sz="1000" dirty="0">
                <a:latin typeface="+mn-lt"/>
              </a:rPr>
              <a:t>438-86</a:t>
            </a:r>
            <a:endParaRPr lang="tr-TR" altLang="en-US" sz="1000" dirty="0">
              <a:latin typeface="+mn-lt"/>
            </a:endParaRPr>
          </a:p>
        </p:txBody>
      </p:sp>
      <p:sp>
        <p:nvSpPr>
          <p:cNvPr id="27653" name="Rectangle 8"/>
          <p:cNvSpPr>
            <a:spLocks noChangeArrowheads="1"/>
          </p:cNvSpPr>
          <p:nvPr/>
        </p:nvSpPr>
        <p:spPr bwMode="auto">
          <a:xfrm>
            <a:off x="804863" y="5516563"/>
            <a:ext cx="7489825" cy="647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lr>
                <a:srgbClr val="FF0000"/>
              </a:buClr>
              <a:buSzPct val="120000"/>
              <a:buFont typeface="Wingdings" pitchFamily="2" charset="2"/>
              <a:buChar char="§"/>
              <a:defRPr sz="2800">
                <a:solidFill>
                  <a:schemeClr val="tx1"/>
                </a:solidFill>
                <a:latin typeface="Arial" charset="0"/>
                <a:cs typeface="Arial" charset="0"/>
              </a:defRPr>
            </a:lvl1pPr>
            <a:lvl2pPr marL="742950" indent="-285750" eaLnBrk="0" hangingPunct="0">
              <a:spcBef>
                <a:spcPct val="20000"/>
              </a:spcBef>
              <a:buChar char="–"/>
              <a:defRPr sz="2400">
                <a:solidFill>
                  <a:schemeClr val="tx1"/>
                </a:solidFill>
                <a:latin typeface="Arial" charset="0"/>
                <a:cs typeface="Arial" charset="0"/>
              </a:defRPr>
            </a:lvl2pPr>
            <a:lvl3pPr marL="1143000" indent="-228600" eaLnBrk="0" hangingPunct="0">
              <a:spcBef>
                <a:spcPct val="20000"/>
              </a:spcBef>
              <a:buChar char="•"/>
              <a:defRPr sz="2000">
                <a:solidFill>
                  <a:schemeClr val="tx1"/>
                </a:solidFill>
                <a:latin typeface="Arial" charset="0"/>
                <a:cs typeface="Arial" charset="0"/>
              </a:defRPr>
            </a:lvl3pPr>
            <a:lvl4pPr marL="1600200" indent="-228600" eaLnBrk="0" hangingPunct="0">
              <a:spcBef>
                <a:spcPct val="20000"/>
              </a:spcBef>
              <a:buChar char="–"/>
              <a:defRPr sz="2000">
                <a:solidFill>
                  <a:schemeClr val="tx1"/>
                </a:solidFill>
                <a:latin typeface="Arial" charset="0"/>
                <a:cs typeface="Arial" charset="0"/>
              </a:defRPr>
            </a:lvl4pPr>
            <a:lvl5pPr marL="2057400" indent="-228600" eaLnBrk="0" hangingPunct="0">
              <a:spcBef>
                <a:spcPct val="20000"/>
              </a:spcBef>
              <a:buChar char="»"/>
              <a:defRPr sz="800">
                <a:solidFill>
                  <a:schemeClr val="tx1"/>
                </a:solidFill>
                <a:latin typeface="Arial" charset="0"/>
                <a:cs typeface="Arial" charset="0"/>
              </a:defRPr>
            </a:lvl5pPr>
            <a:lvl6pPr marL="2514600" indent="-228600" eaLnBrk="0" fontAlgn="base" hangingPunct="0">
              <a:spcBef>
                <a:spcPct val="20000"/>
              </a:spcBef>
              <a:spcAft>
                <a:spcPct val="0"/>
              </a:spcAft>
              <a:buChar char="»"/>
              <a:defRPr sz="800">
                <a:solidFill>
                  <a:schemeClr val="tx1"/>
                </a:solidFill>
                <a:latin typeface="Arial" charset="0"/>
                <a:cs typeface="Arial" charset="0"/>
              </a:defRPr>
            </a:lvl6pPr>
            <a:lvl7pPr marL="2971800" indent="-228600" eaLnBrk="0" fontAlgn="base" hangingPunct="0">
              <a:spcBef>
                <a:spcPct val="20000"/>
              </a:spcBef>
              <a:spcAft>
                <a:spcPct val="0"/>
              </a:spcAft>
              <a:buChar char="»"/>
              <a:defRPr sz="800">
                <a:solidFill>
                  <a:schemeClr val="tx1"/>
                </a:solidFill>
                <a:latin typeface="Arial" charset="0"/>
                <a:cs typeface="Arial" charset="0"/>
              </a:defRPr>
            </a:lvl7pPr>
            <a:lvl8pPr marL="3429000" indent="-228600" eaLnBrk="0" fontAlgn="base" hangingPunct="0">
              <a:spcBef>
                <a:spcPct val="20000"/>
              </a:spcBef>
              <a:spcAft>
                <a:spcPct val="0"/>
              </a:spcAft>
              <a:buChar char="»"/>
              <a:defRPr sz="800">
                <a:solidFill>
                  <a:schemeClr val="tx1"/>
                </a:solidFill>
                <a:latin typeface="Arial" charset="0"/>
                <a:cs typeface="Arial" charset="0"/>
              </a:defRPr>
            </a:lvl8pPr>
            <a:lvl9pPr marL="3886200" indent="-228600" eaLnBrk="0" fontAlgn="base" hangingPunct="0">
              <a:spcBef>
                <a:spcPct val="20000"/>
              </a:spcBef>
              <a:spcAft>
                <a:spcPct val="0"/>
              </a:spcAft>
              <a:buChar char="»"/>
              <a:defRPr sz="800">
                <a:solidFill>
                  <a:schemeClr val="tx1"/>
                </a:solidFill>
                <a:latin typeface="Arial" charset="0"/>
                <a:cs typeface="Arial" charset="0"/>
              </a:defRPr>
            </a:lvl9pPr>
          </a:lstStyle>
          <a:p>
            <a:pPr algn="ctr" eaLnBrk="1" hangingPunct="1">
              <a:spcBef>
                <a:spcPct val="30000"/>
              </a:spcBef>
              <a:buClrTx/>
              <a:buSzTx/>
              <a:buFontTx/>
              <a:buNone/>
            </a:pPr>
            <a:r>
              <a:rPr lang="en-US" altLang="en-US" sz="1200"/>
              <a:t>NOTE: </a:t>
            </a:r>
            <a:r>
              <a:rPr lang="tr-TR" altLang="en-US" sz="1200"/>
              <a:t>The top bars (using top scale) show the percentage of adults who have not completed an upper secondary education but have high scores on document literacy. The bottom bars (using bottom scale) show the percentage of adults taking the test who get the lowest score, averaged across three test categories. </a:t>
            </a:r>
          </a:p>
        </p:txBody>
      </p:sp>
      <p:sp>
        <p:nvSpPr>
          <p:cNvPr id="2" name="Footer Placeholder 1"/>
          <p:cNvSpPr>
            <a:spLocks noGrp="1"/>
          </p:cNvSpPr>
          <p:nvPr>
            <p:ph type="ftr" sz="quarter" idx="11"/>
          </p:nvPr>
        </p:nvSpPr>
        <p:spPr/>
        <p:txBody>
          <a:bodyPr/>
          <a:lstStyle/>
          <a:p>
            <a:r>
              <a:rPr lang="en-GB" smtClean="0"/>
              <a:t>LSE 400 American Exceptionalism in Crime, Punishment and Inequality, 6 February 2015</a:t>
            </a:r>
            <a:endParaRPr lang="en-GB"/>
          </a:p>
        </p:txBody>
      </p:sp>
      <p:sp>
        <p:nvSpPr>
          <p:cNvPr id="3" name="Slide Number Placeholder 2"/>
          <p:cNvSpPr>
            <a:spLocks noGrp="1"/>
          </p:cNvSpPr>
          <p:nvPr>
            <p:ph type="sldNum" sz="quarter" idx="12"/>
          </p:nvPr>
        </p:nvSpPr>
        <p:spPr/>
        <p:txBody>
          <a:bodyPr/>
          <a:lstStyle/>
          <a:p>
            <a:fld id="{5755F12D-1FAB-4EE1-92D9-847553BA2725}" type="slidenum">
              <a:rPr lang="en-GB" smtClean="0"/>
              <a:t>13</a:t>
            </a:fld>
            <a:endParaRPr lang="en-GB"/>
          </a:p>
        </p:txBody>
      </p:sp>
    </p:spTree>
    <p:extLst>
      <p:ext uri="{BB962C8B-B14F-4D97-AF65-F5344CB8AC3E}">
        <p14:creationId xmlns:p14="http://schemas.microsoft.com/office/powerpoint/2010/main" val="422109186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956018997"/>
              </p:ext>
            </p:extLst>
          </p:nvPr>
        </p:nvGraphicFramePr>
        <p:xfrm>
          <a:off x="457200" y="655320"/>
          <a:ext cx="8229599" cy="3307080"/>
        </p:xfrm>
        <a:graphic>
          <a:graphicData uri="http://schemas.openxmlformats.org/drawingml/2006/table">
            <a:tbl>
              <a:tblPr firstRow="1" bandRow="1">
                <a:tableStyleId>{5C22544A-7EE6-4342-B048-85BDC9FD1C3A}</a:tableStyleId>
              </a:tblPr>
              <a:tblGrid>
                <a:gridCol w="1752600"/>
                <a:gridCol w="1219200"/>
                <a:gridCol w="1143000"/>
                <a:gridCol w="1143000"/>
                <a:gridCol w="1219200"/>
                <a:gridCol w="1143000"/>
                <a:gridCol w="609599"/>
              </a:tblGrid>
              <a:tr h="370840">
                <a:tc>
                  <a:txBody>
                    <a:bodyPr/>
                    <a:lstStyle/>
                    <a:p>
                      <a:endParaRPr lang="en-US" dirty="0"/>
                    </a:p>
                  </a:txBody>
                  <a:tcPr/>
                </a:tc>
                <a:tc>
                  <a:txBody>
                    <a:bodyPr/>
                    <a:lstStyle/>
                    <a:p>
                      <a:r>
                        <a:rPr lang="en-US" dirty="0" smtClean="0">
                          <a:solidFill>
                            <a:schemeClr val="bg1"/>
                          </a:solidFill>
                        </a:rPr>
                        <a:t>United States</a:t>
                      </a:r>
                      <a:endParaRPr lang="en-US" dirty="0">
                        <a:solidFill>
                          <a:schemeClr val="bg1"/>
                        </a:solidFill>
                      </a:endParaRPr>
                    </a:p>
                  </a:txBody>
                  <a:tcPr>
                    <a:solidFill>
                      <a:schemeClr val="accent1">
                        <a:lumMod val="60000"/>
                        <a:lumOff val="40000"/>
                      </a:schemeClr>
                    </a:solidFill>
                  </a:tcPr>
                </a:tc>
                <a:tc>
                  <a:txBody>
                    <a:bodyPr/>
                    <a:lstStyle/>
                    <a:p>
                      <a:r>
                        <a:rPr lang="en-US" dirty="0" smtClean="0"/>
                        <a:t>United Kingdom</a:t>
                      </a:r>
                      <a:endParaRPr lang="en-US" dirty="0"/>
                    </a:p>
                  </a:txBody>
                  <a:tcPr/>
                </a:tc>
                <a:tc>
                  <a:txBody>
                    <a:bodyPr/>
                    <a:lstStyle/>
                    <a:p>
                      <a:r>
                        <a:rPr lang="en-US" dirty="0" smtClean="0"/>
                        <a:t>Australia</a:t>
                      </a:r>
                      <a:endParaRPr lang="en-US" dirty="0"/>
                    </a:p>
                  </a:txBody>
                  <a:tcPr/>
                </a:tc>
                <a:tc>
                  <a:txBody>
                    <a:bodyPr/>
                    <a:lstStyle/>
                    <a:p>
                      <a:r>
                        <a:rPr lang="en-US" dirty="0" smtClean="0"/>
                        <a:t>New Zealand </a:t>
                      </a:r>
                      <a:endParaRPr lang="en-US" dirty="0"/>
                    </a:p>
                  </a:txBody>
                  <a:tcPr/>
                </a:tc>
                <a:tc>
                  <a:txBody>
                    <a:bodyPr/>
                    <a:lstStyle/>
                    <a:p>
                      <a:r>
                        <a:rPr lang="en-US" dirty="0" smtClean="0"/>
                        <a:t>Canada</a:t>
                      </a:r>
                      <a:endParaRPr lang="en-US" dirty="0"/>
                    </a:p>
                  </a:txBody>
                  <a:tcPr/>
                </a:tc>
                <a:tc>
                  <a:txBody>
                    <a:bodyPr/>
                    <a:lstStyle/>
                    <a:p>
                      <a:r>
                        <a:rPr lang="en-US" dirty="0" err="1" smtClean="0">
                          <a:solidFill>
                            <a:schemeClr val="bg1">
                              <a:lumMod val="75000"/>
                              <a:lumOff val="25000"/>
                            </a:schemeClr>
                          </a:solidFill>
                        </a:rPr>
                        <a:t>Swe</a:t>
                      </a:r>
                      <a:endParaRPr lang="en-US" dirty="0">
                        <a:solidFill>
                          <a:schemeClr val="bg1">
                            <a:lumMod val="75000"/>
                            <a:lumOff val="25000"/>
                          </a:schemeClr>
                        </a:solidFill>
                      </a:endParaRPr>
                    </a:p>
                  </a:txBody>
                  <a:tcPr>
                    <a:solidFill>
                      <a:schemeClr val="accent2">
                        <a:lumMod val="60000"/>
                        <a:lumOff val="40000"/>
                      </a:schemeClr>
                    </a:solidFill>
                  </a:tcPr>
                </a:tc>
              </a:tr>
              <a:tr h="370840">
                <a:tc>
                  <a:txBody>
                    <a:bodyPr/>
                    <a:lstStyle/>
                    <a:p>
                      <a:r>
                        <a:rPr lang="en-US" dirty="0" smtClean="0"/>
                        <a:t>Residential Segregation: </a:t>
                      </a:r>
                      <a:r>
                        <a:rPr lang="en-US" baseline="0" dirty="0" smtClean="0"/>
                        <a:t>(Ethnic)      </a:t>
                      </a:r>
                      <a:endParaRPr lang="en-US" dirty="0"/>
                    </a:p>
                  </a:txBody>
                  <a:tcPr/>
                </a:tc>
                <a:tc>
                  <a:txBody>
                    <a:bodyPr/>
                    <a:lstStyle/>
                    <a:p>
                      <a:r>
                        <a:rPr lang="en-US" dirty="0" smtClean="0">
                          <a:solidFill>
                            <a:schemeClr val="bg1"/>
                          </a:solidFill>
                        </a:rPr>
                        <a:t>10.8</a:t>
                      </a:r>
                    </a:p>
                    <a:p>
                      <a:r>
                        <a:rPr lang="en-US" dirty="0" smtClean="0">
                          <a:solidFill>
                            <a:schemeClr val="bg1"/>
                          </a:solidFill>
                        </a:rPr>
                        <a:t>[11.4]</a:t>
                      </a:r>
                    </a:p>
                    <a:p>
                      <a:r>
                        <a:rPr lang="en-US" dirty="0" smtClean="0">
                          <a:solidFill>
                            <a:schemeClr val="bg1"/>
                          </a:solidFill>
                        </a:rPr>
                        <a:t>Black</a:t>
                      </a:r>
                      <a:endParaRPr lang="en-US" dirty="0">
                        <a:solidFill>
                          <a:schemeClr val="bg1"/>
                        </a:solidFill>
                      </a:endParaRPr>
                    </a:p>
                  </a:txBody>
                  <a:tcPr>
                    <a:solidFill>
                      <a:schemeClr val="accent1">
                        <a:lumMod val="60000"/>
                        <a:lumOff val="40000"/>
                      </a:schemeClr>
                    </a:solidFill>
                  </a:tcPr>
                </a:tc>
                <a:tc>
                  <a:txBody>
                    <a:bodyPr/>
                    <a:lstStyle/>
                    <a:p>
                      <a:r>
                        <a:rPr lang="en-US" dirty="0" smtClean="0"/>
                        <a:t>1.7</a:t>
                      </a:r>
                    </a:p>
                    <a:p>
                      <a:r>
                        <a:rPr lang="en-US" dirty="0" smtClean="0"/>
                        <a:t>[9.9]</a:t>
                      </a:r>
                    </a:p>
                    <a:p>
                      <a:r>
                        <a:rPr lang="en-US" dirty="0" smtClean="0"/>
                        <a:t>S Asian</a:t>
                      </a:r>
                      <a:endParaRPr lang="en-US" dirty="0"/>
                    </a:p>
                  </a:txBody>
                  <a:tcPr/>
                </a:tc>
                <a:tc>
                  <a:txBody>
                    <a:bodyPr/>
                    <a:lstStyle/>
                    <a:p>
                      <a:r>
                        <a:rPr lang="en-US" dirty="0" smtClean="0"/>
                        <a:t>0.1</a:t>
                      </a:r>
                    </a:p>
                    <a:p>
                      <a:r>
                        <a:rPr lang="en-US" dirty="0" smtClean="0"/>
                        <a:t>[2.7]</a:t>
                      </a:r>
                    </a:p>
                    <a:p>
                      <a:r>
                        <a:rPr lang="en-US" dirty="0" smtClean="0"/>
                        <a:t>Asian</a:t>
                      </a:r>
                      <a:endParaRPr lang="en-US" dirty="0"/>
                    </a:p>
                  </a:txBody>
                  <a:tcPr/>
                </a:tc>
                <a:tc>
                  <a:txBody>
                    <a:bodyPr/>
                    <a:lstStyle/>
                    <a:p>
                      <a:r>
                        <a:rPr lang="en-US" dirty="0" smtClean="0"/>
                        <a:t>0.0</a:t>
                      </a:r>
                    </a:p>
                    <a:p>
                      <a:r>
                        <a:rPr lang="en-US" dirty="0" smtClean="0"/>
                        <a:t>[19.6]</a:t>
                      </a:r>
                    </a:p>
                    <a:p>
                      <a:r>
                        <a:rPr lang="en-US" dirty="0" smtClean="0"/>
                        <a:t>Maori</a:t>
                      </a:r>
                      <a:endParaRPr lang="en-US" dirty="0"/>
                    </a:p>
                  </a:txBody>
                  <a:tcPr/>
                </a:tc>
                <a:tc>
                  <a:txBody>
                    <a:bodyPr/>
                    <a:lstStyle/>
                    <a:p>
                      <a:r>
                        <a:rPr lang="en-US" dirty="0" smtClean="0"/>
                        <a:t>1.4</a:t>
                      </a:r>
                    </a:p>
                    <a:p>
                      <a:r>
                        <a:rPr lang="en-US" dirty="0" smtClean="0"/>
                        <a:t>[11.2]</a:t>
                      </a:r>
                    </a:p>
                    <a:p>
                      <a:r>
                        <a:rPr lang="en-US" dirty="0" smtClean="0"/>
                        <a:t>Asian</a:t>
                      </a:r>
                      <a:endParaRPr lang="en-US" dirty="0"/>
                    </a:p>
                  </a:txBody>
                  <a:tcPr/>
                </a:tc>
                <a:tc>
                  <a:txBody>
                    <a:bodyPr/>
                    <a:lstStyle/>
                    <a:p>
                      <a:endParaRPr lang="en-US" dirty="0">
                        <a:solidFill>
                          <a:schemeClr val="bg1">
                            <a:lumMod val="75000"/>
                            <a:lumOff val="25000"/>
                          </a:schemeClr>
                        </a:solidFill>
                      </a:endParaRPr>
                    </a:p>
                  </a:txBody>
                  <a:tcPr>
                    <a:solidFill>
                      <a:schemeClr val="accent2">
                        <a:lumMod val="60000"/>
                        <a:lumOff val="40000"/>
                      </a:schemeClr>
                    </a:solidFill>
                  </a:tcPr>
                </a:tc>
              </a:tr>
              <a:tr h="370840">
                <a:tc>
                  <a:txBody>
                    <a:bodyPr/>
                    <a:lstStyle/>
                    <a:p>
                      <a:r>
                        <a:rPr lang="en-US" dirty="0" smtClean="0"/>
                        <a:t>Prison per cap</a:t>
                      </a:r>
                      <a:endParaRPr lang="en-US" dirty="0"/>
                    </a:p>
                  </a:txBody>
                  <a:tcPr/>
                </a:tc>
                <a:tc>
                  <a:txBody>
                    <a:bodyPr/>
                    <a:lstStyle/>
                    <a:p>
                      <a:r>
                        <a:rPr lang="en-US" dirty="0" smtClean="0">
                          <a:solidFill>
                            <a:schemeClr val="bg1"/>
                          </a:solidFill>
                        </a:rPr>
                        <a:t>701</a:t>
                      </a:r>
                      <a:endParaRPr lang="en-US" dirty="0">
                        <a:solidFill>
                          <a:schemeClr val="bg1"/>
                        </a:solidFill>
                      </a:endParaRPr>
                    </a:p>
                  </a:txBody>
                  <a:tcPr>
                    <a:solidFill>
                      <a:schemeClr val="accent1">
                        <a:lumMod val="60000"/>
                        <a:lumOff val="40000"/>
                      </a:schemeClr>
                    </a:solidFill>
                  </a:tcPr>
                </a:tc>
                <a:tc>
                  <a:txBody>
                    <a:bodyPr/>
                    <a:lstStyle/>
                    <a:p>
                      <a:r>
                        <a:rPr lang="en-US" dirty="0" smtClean="0"/>
                        <a:t>141</a:t>
                      </a:r>
                      <a:endParaRPr lang="en-US" dirty="0"/>
                    </a:p>
                  </a:txBody>
                  <a:tcPr/>
                </a:tc>
                <a:tc>
                  <a:txBody>
                    <a:bodyPr/>
                    <a:lstStyle/>
                    <a:p>
                      <a:r>
                        <a:rPr lang="en-US" dirty="0" smtClean="0"/>
                        <a:t>115</a:t>
                      </a:r>
                      <a:endParaRPr lang="en-US" dirty="0"/>
                    </a:p>
                  </a:txBody>
                  <a:tcPr/>
                </a:tc>
                <a:tc>
                  <a:txBody>
                    <a:bodyPr/>
                    <a:lstStyle/>
                    <a:p>
                      <a:r>
                        <a:rPr lang="en-US" dirty="0" smtClean="0"/>
                        <a:t>155</a:t>
                      </a:r>
                      <a:endParaRPr lang="en-US" dirty="0"/>
                    </a:p>
                  </a:txBody>
                  <a:tcPr/>
                </a:tc>
                <a:tc>
                  <a:txBody>
                    <a:bodyPr/>
                    <a:lstStyle/>
                    <a:p>
                      <a:r>
                        <a:rPr lang="en-US" dirty="0" smtClean="0"/>
                        <a:t>129</a:t>
                      </a:r>
                      <a:endParaRPr lang="en-US" dirty="0"/>
                    </a:p>
                  </a:txBody>
                  <a:tcPr/>
                </a:tc>
                <a:tc>
                  <a:txBody>
                    <a:bodyPr/>
                    <a:lstStyle/>
                    <a:p>
                      <a:r>
                        <a:rPr lang="en-US" dirty="0" smtClean="0">
                          <a:solidFill>
                            <a:schemeClr val="bg1">
                              <a:lumMod val="75000"/>
                              <a:lumOff val="25000"/>
                            </a:schemeClr>
                          </a:solidFill>
                        </a:rPr>
                        <a:t>73</a:t>
                      </a:r>
                      <a:endParaRPr lang="en-US" dirty="0">
                        <a:solidFill>
                          <a:schemeClr val="bg1">
                            <a:lumMod val="75000"/>
                            <a:lumOff val="25000"/>
                          </a:schemeClr>
                        </a:solidFill>
                      </a:endParaRPr>
                    </a:p>
                  </a:txBody>
                  <a:tcPr>
                    <a:solidFill>
                      <a:schemeClr val="accent2">
                        <a:lumMod val="60000"/>
                        <a:lumOff val="40000"/>
                      </a:schemeClr>
                    </a:solidFill>
                  </a:tcPr>
                </a:tc>
              </a:tr>
              <a:tr h="370840">
                <a:tc>
                  <a:txBody>
                    <a:bodyPr/>
                    <a:lstStyle/>
                    <a:p>
                      <a:r>
                        <a:rPr lang="en-US" dirty="0" smtClean="0"/>
                        <a:t>Homicide rate</a:t>
                      </a:r>
                      <a:endParaRPr lang="en-US" dirty="0"/>
                    </a:p>
                  </a:txBody>
                  <a:tcPr/>
                </a:tc>
                <a:tc>
                  <a:txBody>
                    <a:bodyPr/>
                    <a:lstStyle/>
                    <a:p>
                      <a:r>
                        <a:rPr lang="en-US" dirty="0" smtClean="0">
                          <a:solidFill>
                            <a:schemeClr val="bg1"/>
                          </a:solidFill>
                        </a:rPr>
                        <a:t>5.2</a:t>
                      </a:r>
                      <a:endParaRPr lang="en-US" dirty="0">
                        <a:solidFill>
                          <a:schemeClr val="bg1"/>
                        </a:solidFill>
                      </a:endParaRPr>
                    </a:p>
                  </a:txBody>
                  <a:tcPr>
                    <a:solidFill>
                      <a:schemeClr val="accent1">
                        <a:lumMod val="60000"/>
                        <a:lumOff val="40000"/>
                      </a:schemeClr>
                    </a:solidFill>
                  </a:tcPr>
                </a:tc>
                <a:tc>
                  <a:txBody>
                    <a:bodyPr/>
                    <a:lstStyle/>
                    <a:p>
                      <a:r>
                        <a:rPr lang="en-US" dirty="0" smtClean="0"/>
                        <a:t>1.2</a:t>
                      </a:r>
                      <a:endParaRPr lang="en-US" dirty="0"/>
                    </a:p>
                  </a:txBody>
                  <a:tcPr/>
                </a:tc>
                <a:tc>
                  <a:txBody>
                    <a:bodyPr/>
                    <a:lstStyle/>
                    <a:p>
                      <a:r>
                        <a:rPr lang="en-US" dirty="0" smtClean="0"/>
                        <a:t>1.2</a:t>
                      </a:r>
                      <a:endParaRPr lang="en-US" dirty="0"/>
                    </a:p>
                  </a:txBody>
                  <a:tcPr/>
                </a:tc>
                <a:tc>
                  <a:txBody>
                    <a:bodyPr/>
                    <a:lstStyle/>
                    <a:p>
                      <a:r>
                        <a:rPr lang="en-US" dirty="0" smtClean="0"/>
                        <a:t>1.3</a:t>
                      </a:r>
                      <a:endParaRPr lang="en-US" dirty="0"/>
                    </a:p>
                  </a:txBody>
                  <a:tcPr/>
                </a:tc>
                <a:tc>
                  <a:txBody>
                    <a:bodyPr/>
                    <a:lstStyle/>
                    <a:p>
                      <a:r>
                        <a:rPr lang="en-US" dirty="0" smtClean="0"/>
                        <a:t>1.85</a:t>
                      </a:r>
                      <a:endParaRPr lang="en-US" dirty="0"/>
                    </a:p>
                  </a:txBody>
                  <a:tcPr/>
                </a:tc>
                <a:tc>
                  <a:txBody>
                    <a:bodyPr/>
                    <a:lstStyle/>
                    <a:p>
                      <a:r>
                        <a:rPr lang="en-US" dirty="0" smtClean="0">
                          <a:solidFill>
                            <a:schemeClr val="bg1">
                              <a:lumMod val="75000"/>
                              <a:lumOff val="25000"/>
                            </a:schemeClr>
                          </a:solidFill>
                        </a:rPr>
                        <a:t>0.9</a:t>
                      </a:r>
                      <a:endParaRPr lang="en-US" dirty="0">
                        <a:solidFill>
                          <a:schemeClr val="bg1">
                            <a:lumMod val="75000"/>
                            <a:lumOff val="25000"/>
                          </a:schemeClr>
                        </a:solidFill>
                      </a:endParaRPr>
                    </a:p>
                  </a:txBody>
                  <a:tcPr>
                    <a:solidFill>
                      <a:schemeClr val="accent2">
                        <a:lumMod val="60000"/>
                        <a:lumOff val="40000"/>
                      </a:schemeClr>
                    </a:solidFill>
                  </a:tcPr>
                </a:tc>
              </a:tr>
              <a:tr h="370840">
                <a:tc>
                  <a:txBody>
                    <a:bodyPr/>
                    <a:lstStyle/>
                    <a:p>
                      <a:r>
                        <a:rPr lang="en-US" dirty="0" smtClean="0"/>
                        <a:t>Literacy score 5</a:t>
                      </a:r>
                      <a:r>
                        <a:rPr lang="en-US" baseline="30000" dirty="0" smtClean="0"/>
                        <a:t>th</a:t>
                      </a:r>
                      <a:r>
                        <a:rPr lang="en-US" dirty="0" smtClean="0"/>
                        <a:t> percentile</a:t>
                      </a:r>
                      <a:endParaRPr lang="en-US" dirty="0"/>
                    </a:p>
                  </a:txBody>
                  <a:tcPr/>
                </a:tc>
                <a:tc>
                  <a:txBody>
                    <a:bodyPr/>
                    <a:lstStyle/>
                    <a:p>
                      <a:r>
                        <a:rPr lang="en-US" dirty="0" smtClean="0">
                          <a:solidFill>
                            <a:schemeClr val="bg1"/>
                          </a:solidFill>
                        </a:rPr>
                        <a:t>136.7</a:t>
                      </a:r>
                      <a:endParaRPr lang="en-US" dirty="0">
                        <a:solidFill>
                          <a:schemeClr val="bg1"/>
                        </a:solidFill>
                      </a:endParaRPr>
                    </a:p>
                  </a:txBody>
                  <a:tcPr>
                    <a:solidFill>
                      <a:schemeClr val="accent1">
                        <a:lumMod val="60000"/>
                        <a:lumOff val="40000"/>
                      </a:schemeClr>
                    </a:solidFill>
                  </a:tcPr>
                </a:tc>
                <a:tc>
                  <a:txBody>
                    <a:bodyPr/>
                    <a:lstStyle/>
                    <a:p>
                      <a:r>
                        <a:rPr lang="en-US" dirty="0" smtClean="0"/>
                        <a:t>151.2</a:t>
                      </a:r>
                      <a:endParaRPr lang="en-US" dirty="0"/>
                    </a:p>
                  </a:txBody>
                  <a:tcPr/>
                </a:tc>
                <a:tc>
                  <a:txBody>
                    <a:bodyPr/>
                    <a:lstStyle/>
                    <a:p>
                      <a:r>
                        <a:rPr lang="en-US" dirty="0" smtClean="0"/>
                        <a:t>145.1</a:t>
                      </a:r>
                      <a:endParaRPr lang="en-US" dirty="0"/>
                    </a:p>
                  </a:txBody>
                  <a:tcPr/>
                </a:tc>
                <a:tc>
                  <a:txBody>
                    <a:bodyPr/>
                    <a:lstStyle/>
                    <a:p>
                      <a:r>
                        <a:rPr lang="en-US" dirty="0" smtClean="0"/>
                        <a:t>164.8</a:t>
                      </a:r>
                      <a:endParaRPr lang="en-US" dirty="0"/>
                    </a:p>
                  </a:txBody>
                  <a:tcPr/>
                </a:tc>
                <a:tc>
                  <a:txBody>
                    <a:bodyPr/>
                    <a:lstStyle/>
                    <a:p>
                      <a:r>
                        <a:rPr lang="en-US" dirty="0" smtClean="0"/>
                        <a:t>144.5</a:t>
                      </a:r>
                      <a:endParaRPr lang="en-US" dirty="0"/>
                    </a:p>
                  </a:txBody>
                  <a:tcPr/>
                </a:tc>
                <a:tc>
                  <a:txBody>
                    <a:bodyPr/>
                    <a:lstStyle/>
                    <a:p>
                      <a:r>
                        <a:rPr lang="en-US" dirty="0" smtClean="0">
                          <a:solidFill>
                            <a:schemeClr val="bg1">
                              <a:lumMod val="75000"/>
                              <a:lumOff val="25000"/>
                            </a:schemeClr>
                          </a:solidFill>
                        </a:rPr>
                        <a:t>214</a:t>
                      </a:r>
                      <a:endParaRPr lang="en-US" dirty="0">
                        <a:solidFill>
                          <a:schemeClr val="bg1">
                            <a:lumMod val="75000"/>
                            <a:lumOff val="25000"/>
                          </a:schemeClr>
                        </a:solidFill>
                      </a:endParaRPr>
                    </a:p>
                  </a:txBody>
                  <a:tcPr>
                    <a:solidFill>
                      <a:schemeClr val="accent2">
                        <a:lumMod val="60000"/>
                        <a:lumOff val="40000"/>
                      </a:schemeClr>
                    </a:solidFill>
                  </a:tcPr>
                </a:tc>
              </a:tr>
              <a:tr h="370840">
                <a:tc>
                  <a:txBody>
                    <a:bodyPr/>
                    <a:lstStyle/>
                    <a:p>
                      <a:r>
                        <a:rPr lang="en-US" dirty="0" smtClean="0"/>
                        <a:t>Child poverty </a:t>
                      </a:r>
                      <a:endParaRPr lang="en-US" dirty="0"/>
                    </a:p>
                  </a:txBody>
                  <a:tcPr/>
                </a:tc>
                <a:tc>
                  <a:txBody>
                    <a:bodyPr/>
                    <a:lstStyle/>
                    <a:p>
                      <a:r>
                        <a:rPr lang="en-US" dirty="0" smtClean="0">
                          <a:solidFill>
                            <a:schemeClr val="bg1"/>
                          </a:solidFill>
                        </a:rPr>
                        <a:t>23.1</a:t>
                      </a:r>
                      <a:endParaRPr lang="en-US" dirty="0">
                        <a:solidFill>
                          <a:schemeClr val="bg1"/>
                        </a:solidFill>
                      </a:endParaRPr>
                    </a:p>
                  </a:txBody>
                  <a:tcPr>
                    <a:solidFill>
                      <a:schemeClr val="accent1">
                        <a:lumMod val="60000"/>
                        <a:lumOff val="40000"/>
                      </a:schemeClr>
                    </a:solidFill>
                  </a:tcPr>
                </a:tc>
                <a:tc>
                  <a:txBody>
                    <a:bodyPr/>
                    <a:lstStyle/>
                    <a:p>
                      <a:r>
                        <a:rPr lang="en-US" dirty="0" smtClean="0"/>
                        <a:t>12.1</a:t>
                      </a:r>
                      <a:endParaRPr lang="en-US" dirty="0"/>
                    </a:p>
                  </a:txBody>
                  <a:tcPr/>
                </a:tc>
                <a:tc>
                  <a:txBody>
                    <a:bodyPr/>
                    <a:lstStyle/>
                    <a:p>
                      <a:r>
                        <a:rPr lang="en-US" dirty="0" smtClean="0"/>
                        <a:t>10.9</a:t>
                      </a:r>
                      <a:endParaRPr lang="en-US" dirty="0"/>
                    </a:p>
                  </a:txBody>
                  <a:tcPr/>
                </a:tc>
                <a:tc>
                  <a:txBody>
                    <a:bodyPr/>
                    <a:lstStyle/>
                    <a:p>
                      <a:r>
                        <a:rPr lang="en-US" dirty="0" smtClean="0"/>
                        <a:t>11.7</a:t>
                      </a:r>
                      <a:endParaRPr lang="en-US" dirty="0"/>
                    </a:p>
                  </a:txBody>
                  <a:tcPr/>
                </a:tc>
                <a:tc>
                  <a:txBody>
                    <a:bodyPr/>
                    <a:lstStyle/>
                    <a:p>
                      <a:r>
                        <a:rPr lang="en-US" dirty="0" smtClean="0"/>
                        <a:t>13.3</a:t>
                      </a:r>
                      <a:endParaRPr lang="en-US" dirty="0"/>
                    </a:p>
                  </a:txBody>
                  <a:tcPr/>
                </a:tc>
                <a:tc>
                  <a:txBody>
                    <a:bodyPr/>
                    <a:lstStyle/>
                    <a:p>
                      <a:r>
                        <a:rPr lang="en-US" dirty="0" smtClean="0">
                          <a:solidFill>
                            <a:schemeClr val="bg1">
                              <a:lumMod val="75000"/>
                              <a:lumOff val="25000"/>
                            </a:schemeClr>
                          </a:solidFill>
                        </a:rPr>
                        <a:t>7.3</a:t>
                      </a:r>
                      <a:endParaRPr lang="en-US" dirty="0">
                        <a:solidFill>
                          <a:schemeClr val="bg1">
                            <a:lumMod val="75000"/>
                            <a:lumOff val="25000"/>
                          </a:schemeClr>
                        </a:solidFill>
                      </a:endParaRPr>
                    </a:p>
                  </a:txBody>
                  <a:tcPr>
                    <a:solidFill>
                      <a:schemeClr val="accent2">
                        <a:lumMod val="60000"/>
                        <a:lumOff val="40000"/>
                      </a:schemeClr>
                    </a:solidFill>
                  </a:tcPr>
                </a:tc>
              </a:tr>
            </a:tbl>
          </a:graphicData>
        </a:graphic>
      </p:graphicFrame>
      <p:sp>
        <p:nvSpPr>
          <p:cNvPr id="7" name="Footer Placeholder 6"/>
          <p:cNvSpPr>
            <a:spLocks noGrp="1"/>
          </p:cNvSpPr>
          <p:nvPr>
            <p:ph type="ftr" sz="quarter" idx="11"/>
          </p:nvPr>
        </p:nvSpPr>
        <p:spPr/>
        <p:txBody>
          <a:bodyPr/>
          <a:lstStyle/>
          <a:p>
            <a:r>
              <a:rPr lang="en-GB" smtClean="0">
                <a:solidFill>
                  <a:prstClr val="white">
                    <a:tint val="75000"/>
                  </a:prstClr>
                </a:solidFill>
              </a:rPr>
              <a:t>LSE 400 American Exceptionalism in Crime, Punishment and Inequality, 6 February 2015</a:t>
            </a:r>
            <a:endParaRPr lang="en-US">
              <a:solidFill>
                <a:prstClr val="white">
                  <a:tint val="75000"/>
                </a:prstClr>
              </a:solidFill>
            </a:endParaRPr>
          </a:p>
        </p:txBody>
      </p:sp>
      <p:sp>
        <p:nvSpPr>
          <p:cNvPr id="8" name="Slide Number Placeholder 7"/>
          <p:cNvSpPr>
            <a:spLocks noGrp="1"/>
          </p:cNvSpPr>
          <p:nvPr>
            <p:ph type="sldNum" sz="quarter" idx="12"/>
          </p:nvPr>
        </p:nvSpPr>
        <p:spPr/>
        <p:txBody>
          <a:bodyPr/>
          <a:lstStyle/>
          <a:p>
            <a:fld id="{B1FFB0AA-1D58-49BF-AA53-C326C43C4638}" type="slidenum">
              <a:rPr lang="en-US" smtClean="0">
                <a:solidFill>
                  <a:prstClr val="white">
                    <a:tint val="75000"/>
                  </a:prstClr>
                </a:solidFill>
              </a:rPr>
              <a:pPr/>
              <a:t>14</a:t>
            </a:fld>
            <a:endParaRPr lang="en-US">
              <a:solidFill>
                <a:prstClr val="white">
                  <a:tint val="75000"/>
                </a:prstClr>
              </a:solidFill>
            </a:endParaRPr>
          </a:p>
        </p:txBody>
      </p:sp>
      <p:sp>
        <p:nvSpPr>
          <p:cNvPr id="5" name="TextBox 4"/>
          <p:cNvSpPr txBox="1"/>
          <p:nvPr/>
        </p:nvSpPr>
        <p:spPr>
          <a:xfrm>
            <a:off x="457200" y="4191000"/>
            <a:ext cx="8305800" cy="2031325"/>
          </a:xfrm>
          <a:prstGeom prst="rect">
            <a:avLst/>
          </a:prstGeom>
          <a:noFill/>
        </p:spPr>
        <p:txBody>
          <a:bodyPr wrap="square" rtlCol="0">
            <a:spAutoFit/>
          </a:bodyPr>
          <a:lstStyle/>
          <a:p>
            <a:r>
              <a:rPr lang="en-US" u="sng" dirty="0">
                <a:solidFill>
                  <a:prstClr val="white"/>
                </a:solidFill>
              </a:rPr>
              <a:t>Notes</a:t>
            </a:r>
            <a:r>
              <a:rPr lang="en-US" dirty="0">
                <a:solidFill>
                  <a:prstClr val="white"/>
                </a:solidFill>
              </a:rPr>
              <a:t>: </a:t>
            </a:r>
          </a:p>
          <a:p>
            <a:pPr marL="342900" indent="-342900">
              <a:buFontTx/>
              <a:buAutoNum type="arabicParenBoth"/>
            </a:pPr>
            <a:r>
              <a:rPr lang="en-US" dirty="0">
                <a:solidFill>
                  <a:prstClr val="white"/>
                </a:solidFill>
              </a:rPr>
              <a:t>Residential segregation: % population in large cities living in tracts where (a) &gt; 70% ethnic (non-white), (b) one ethnic group dominant, (c) &gt; 30% of group in city live in these tracts. The number in [] is % of main ethnic group in cities </a:t>
            </a:r>
            <a:r>
              <a:rPr lang="en-US" dirty="0" err="1">
                <a:solidFill>
                  <a:prstClr val="white"/>
                </a:solidFill>
              </a:rPr>
              <a:t>analysed</a:t>
            </a:r>
            <a:r>
              <a:rPr lang="en-US" dirty="0">
                <a:solidFill>
                  <a:prstClr val="white"/>
                </a:solidFill>
              </a:rPr>
              <a:t>. 2001-2 </a:t>
            </a:r>
            <a:r>
              <a:rPr lang="en-US" i="1" dirty="0">
                <a:solidFill>
                  <a:prstClr val="white"/>
                </a:solidFill>
              </a:rPr>
              <a:t>Johnston, </a:t>
            </a:r>
            <a:r>
              <a:rPr lang="en-US" i="1" dirty="0" err="1">
                <a:solidFill>
                  <a:prstClr val="white"/>
                </a:solidFill>
              </a:rPr>
              <a:t>Poulsen</a:t>
            </a:r>
            <a:r>
              <a:rPr lang="en-US" i="1" dirty="0">
                <a:solidFill>
                  <a:prstClr val="white"/>
                </a:solidFill>
              </a:rPr>
              <a:t>, Forrest, </a:t>
            </a:r>
            <a:r>
              <a:rPr lang="en-US" i="1" dirty="0" err="1">
                <a:solidFill>
                  <a:prstClr val="white"/>
                </a:solidFill>
              </a:rPr>
              <a:t>ms</a:t>
            </a:r>
            <a:r>
              <a:rPr lang="en-US" i="1" dirty="0">
                <a:solidFill>
                  <a:prstClr val="white"/>
                </a:solidFill>
              </a:rPr>
              <a:t> </a:t>
            </a:r>
            <a:r>
              <a:rPr lang="en-US" dirty="0">
                <a:solidFill>
                  <a:prstClr val="white"/>
                </a:solidFill>
              </a:rPr>
              <a:t>2005 </a:t>
            </a:r>
          </a:p>
          <a:p>
            <a:pPr marL="342900" indent="-342900">
              <a:buFontTx/>
              <a:buAutoNum type="arabicParenBoth"/>
            </a:pPr>
            <a:r>
              <a:rPr lang="en-US" dirty="0">
                <a:solidFill>
                  <a:prstClr val="white"/>
                </a:solidFill>
              </a:rPr>
              <a:t>Prison data 2002-3; 2004 Canada</a:t>
            </a:r>
          </a:p>
          <a:p>
            <a:pPr marL="342900" indent="-342900">
              <a:buFontTx/>
              <a:buAutoNum type="arabicParenBoth"/>
            </a:pPr>
            <a:r>
              <a:rPr lang="en-US" dirty="0">
                <a:solidFill>
                  <a:prstClr val="white"/>
                </a:solidFill>
              </a:rPr>
              <a:t>International Adult Literacy Survey 2000  </a:t>
            </a:r>
            <a:r>
              <a:rPr lang="en-US" i="1" dirty="0">
                <a:solidFill>
                  <a:prstClr val="white"/>
                </a:solidFill>
              </a:rPr>
              <a:t>OECD    </a:t>
            </a:r>
            <a:r>
              <a:rPr lang="en-US" dirty="0">
                <a:solidFill>
                  <a:prstClr val="white"/>
                </a:solidFill>
              </a:rPr>
              <a:t>(4) </a:t>
            </a:r>
            <a:r>
              <a:rPr lang="en-US" dirty="0" err="1">
                <a:solidFill>
                  <a:prstClr val="white"/>
                </a:solidFill>
              </a:rPr>
              <a:t>Unicef</a:t>
            </a:r>
            <a:r>
              <a:rPr lang="en-US" dirty="0">
                <a:solidFill>
                  <a:prstClr val="white"/>
                </a:solidFill>
              </a:rPr>
              <a:t>, 2012</a:t>
            </a:r>
          </a:p>
        </p:txBody>
      </p:sp>
    </p:spTree>
    <p:extLst>
      <p:ext uri="{BB962C8B-B14F-4D97-AF65-F5344CB8AC3E}">
        <p14:creationId xmlns:p14="http://schemas.microsoft.com/office/powerpoint/2010/main" val="103391043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b="1" dirty="0" smtClean="0"/>
              <a:t>Methodological question: </a:t>
            </a:r>
            <a:br>
              <a:rPr lang="en-GB" b="1" dirty="0" smtClean="0"/>
            </a:br>
            <a:r>
              <a:rPr lang="en-GB" sz="3100" b="1" dirty="0" smtClean="0"/>
              <a:t>similarity </a:t>
            </a:r>
            <a:r>
              <a:rPr lang="en-GB" sz="3100" b="1" dirty="0" err="1" smtClean="0"/>
              <a:t>vs</a:t>
            </a:r>
            <a:r>
              <a:rPr lang="en-GB" sz="3100" b="1" dirty="0" smtClean="0"/>
              <a:t> difference in comparative analysis</a:t>
            </a:r>
            <a:endParaRPr lang="en-GB" sz="3100" b="1" dirty="0"/>
          </a:p>
        </p:txBody>
      </p:sp>
      <p:sp>
        <p:nvSpPr>
          <p:cNvPr id="3" name="Content Placeholder 2"/>
          <p:cNvSpPr>
            <a:spLocks noGrp="1"/>
          </p:cNvSpPr>
          <p:nvPr>
            <p:ph idx="1"/>
          </p:nvPr>
        </p:nvSpPr>
        <p:spPr/>
        <p:txBody>
          <a:bodyPr/>
          <a:lstStyle/>
          <a:p>
            <a:r>
              <a:rPr lang="en-GB" dirty="0" smtClean="0"/>
              <a:t>Difference tends to become salient in comparative research, but…</a:t>
            </a:r>
          </a:p>
          <a:p>
            <a:r>
              <a:rPr lang="en-GB" dirty="0" smtClean="0"/>
              <a:t>Similarity also needs to be explained.</a:t>
            </a:r>
          </a:p>
          <a:p>
            <a:r>
              <a:rPr lang="en-GB" dirty="0" smtClean="0"/>
              <a:t>Our analysis in this lecture focuses on explaining the very stark differences just described, but…</a:t>
            </a:r>
          </a:p>
          <a:p>
            <a:r>
              <a:rPr lang="en-GB" dirty="0" smtClean="0"/>
              <a:t>Here is one striking similarity, the explanation for which must be part of any full analysis:</a:t>
            </a:r>
            <a:endParaRPr lang="en-GB" dirty="0"/>
          </a:p>
        </p:txBody>
      </p:sp>
      <p:sp>
        <p:nvSpPr>
          <p:cNvPr id="4" name="Footer Placeholder 3"/>
          <p:cNvSpPr>
            <a:spLocks noGrp="1"/>
          </p:cNvSpPr>
          <p:nvPr>
            <p:ph type="ftr" sz="quarter" idx="11"/>
          </p:nvPr>
        </p:nvSpPr>
        <p:spPr/>
        <p:txBody>
          <a:bodyPr/>
          <a:lstStyle/>
          <a:p>
            <a:r>
              <a:rPr lang="en-GB" smtClean="0"/>
              <a:t>LSE 400 American Exceptionalism in Crime, Punishment and Inequality, 6 February 2015</a:t>
            </a:r>
            <a:endParaRPr lang="en-GB"/>
          </a:p>
        </p:txBody>
      </p:sp>
      <p:sp>
        <p:nvSpPr>
          <p:cNvPr id="5" name="Slide Number Placeholder 4"/>
          <p:cNvSpPr>
            <a:spLocks noGrp="1"/>
          </p:cNvSpPr>
          <p:nvPr>
            <p:ph type="sldNum" sz="quarter" idx="12"/>
          </p:nvPr>
        </p:nvSpPr>
        <p:spPr/>
        <p:txBody>
          <a:bodyPr/>
          <a:lstStyle/>
          <a:p>
            <a:fld id="{5755F12D-1FAB-4EE1-92D9-847553BA2725}" type="slidenum">
              <a:rPr lang="en-GB" smtClean="0"/>
              <a:t>15</a:t>
            </a:fld>
            <a:endParaRPr lang="en-GB"/>
          </a:p>
        </p:txBody>
      </p:sp>
    </p:spTree>
    <p:extLst>
      <p:ext uri="{BB962C8B-B14F-4D97-AF65-F5344CB8AC3E}">
        <p14:creationId xmlns:p14="http://schemas.microsoft.com/office/powerpoint/2010/main" val="122376811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Gender and Crime: US</a:t>
            </a:r>
            <a:endParaRPr lang="en-GB" dirty="0"/>
          </a:p>
        </p:txBody>
      </p:sp>
      <p:sp>
        <p:nvSpPr>
          <p:cNvPr id="3" name="Content Placeholder 2"/>
          <p:cNvSpPr>
            <a:spLocks noGrp="1"/>
          </p:cNvSpPr>
          <p:nvPr>
            <p:ph idx="1"/>
          </p:nvPr>
        </p:nvSpPr>
        <p:spPr/>
        <p:txBody>
          <a:bodyPr/>
          <a:lstStyle/>
          <a:p>
            <a:endParaRPr lang="en-GB" dirty="0"/>
          </a:p>
        </p:txBody>
      </p:sp>
      <p:pic>
        <p:nvPicPr>
          <p:cNvPr id="286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6079" y="1785938"/>
            <a:ext cx="6601009" cy="416334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Footer Placeholder 3"/>
          <p:cNvSpPr>
            <a:spLocks noGrp="1"/>
          </p:cNvSpPr>
          <p:nvPr>
            <p:ph type="ftr" sz="quarter" idx="11"/>
          </p:nvPr>
        </p:nvSpPr>
        <p:spPr/>
        <p:txBody>
          <a:bodyPr/>
          <a:lstStyle/>
          <a:p>
            <a:r>
              <a:rPr lang="en-GB" smtClean="0"/>
              <a:t>LSE 400 American Exceptionalism in Crime, Punishment and Inequality, 6 February 2015</a:t>
            </a:r>
            <a:endParaRPr lang="en-GB"/>
          </a:p>
        </p:txBody>
      </p:sp>
      <p:sp>
        <p:nvSpPr>
          <p:cNvPr id="5" name="Slide Number Placeholder 4"/>
          <p:cNvSpPr>
            <a:spLocks noGrp="1"/>
          </p:cNvSpPr>
          <p:nvPr>
            <p:ph type="sldNum" sz="quarter" idx="12"/>
          </p:nvPr>
        </p:nvSpPr>
        <p:spPr/>
        <p:txBody>
          <a:bodyPr/>
          <a:lstStyle/>
          <a:p>
            <a:fld id="{5755F12D-1FAB-4EE1-92D9-847553BA2725}" type="slidenum">
              <a:rPr lang="en-GB" smtClean="0"/>
              <a:t>16</a:t>
            </a:fld>
            <a:endParaRPr lang="en-GB"/>
          </a:p>
        </p:txBody>
      </p:sp>
    </p:spTree>
    <p:extLst>
      <p:ext uri="{BB962C8B-B14F-4D97-AF65-F5344CB8AC3E}">
        <p14:creationId xmlns:p14="http://schemas.microsoft.com/office/powerpoint/2010/main" val="342693971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Gender and Crime, UK</a:t>
            </a:r>
            <a:endParaRPr lang="en-GB" dirty="0"/>
          </a:p>
        </p:txBody>
      </p:sp>
      <p:sp>
        <p:nvSpPr>
          <p:cNvPr id="3" name="Content Placeholder 2"/>
          <p:cNvSpPr>
            <a:spLocks noGrp="1"/>
          </p:cNvSpPr>
          <p:nvPr>
            <p:ph idx="1"/>
          </p:nvPr>
        </p:nvSpPr>
        <p:spPr/>
        <p:txBody>
          <a:bodyPr/>
          <a:lstStyle/>
          <a:p>
            <a:endParaRPr lang="en-GB" dirty="0"/>
          </a:p>
        </p:txBody>
      </p:sp>
      <p:pic>
        <p:nvPicPr>
          <p:cNvPr id="276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7435" y="1476374"/>
            <a:ext cx="7462116" cy="447290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Footer Placeholder 3"/>
          <p:cNvSpPr>
            <a:spLocks noGrp="1"/>
          </p:cNvSpPr>
          <p:nvPr>
            <p:ph type="ftr" sz="quarter" idx="11"/>
          </p:nvPr>
        </p:nvSpPr>
        <p:spPr/>
        <p:txBody>
          <a:bodyPr/>
          <a:lstStyle/>
          <a:p>
            <a:r>
              <a:rPr lang="en-GB" smtClean="0"/>
              <a:t>LSE 400 American Exceptionalism in Crime, Punishment and Inequality, 6 February 2015</a:t>
            </a:r>
            <a:endParaRPr lang="en-GB"/>
          </a:p>
        </p:txBody>
      </p:sp>
      <p:sp>
        <p:nvSpPr>
          <p:cNvPr id="5" name="Slide Number Placeholder 4"/>
          <p:cNvSpPr>
            <a:spLocks noGrp="1"/>
          </p:cNvSpPr>
          <p:nvPr>
            <p:ph type="sldNum" sz="quarter" idx="12"/>
          </p:nvPr>
        </p:nvSpPr>
        <p:spPr/>
        <p:txBody>
          <a:bodyPr/>
          <a:lstStyle/>
          <a:p>
            <a:fld id="{5755F12D-1FAB-4EE1-92D9-847553BA2725}" type="slidenum">
              <a:rPr lang="en-GB" smtClean="0"/>
              <a:t>17</a:t>
            </a:fld>
            <a:endParaRPr lang="en-GB"/>
          </a:p>
        </p:txBody>
      </p:sp>
    </p:spTree>
    <p:extLst>
      <p:ext uri="{BB962C8B-B14F-4D97-AF65-F5344CB8AC3E}">
        <p14:creationId xmlns:p14="http://schemas.microsoft.com/office/powerpoint/2010/main" val="96201657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Gender and Crime: UK</a:t>
            </a:r>
            <a:endParaRPr lang="en-GB" dirty="0"/>
          </a:p>
        </p:txBody>
      </p:sp>
      <p:sp>
        <p:nvSpPr>
          <p:cNvPr id="3" name="Content Placeholder 2"/>
          <p:cNvSpPr>
            <a:spLocks noGrp="1"/>
          </p:cNvSpPr>
          <p:nvPr>
            <p:ph idx="1"/>
          </p:nvPr>
        </p:nvSpPr>
        <p:spPr/>
        <p:txBody>
          <a:bodyPr/>
          <a:lstStyle/>
          <a:p>
            <a:endParaRPr lang="en-GB" dirty="0"/>
          </a:p>
        </p:txBody>
      </p:sp>
      <p:pic>
        <p:nvPicPr>
          <p:cNvPr id="266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03924" y="1799728"/>
            <a:ext cx="6072332" cy="429356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Footer Placeholder 3"/>
          <p:cNvSpPr>
            <a:spLocks noGrp="1"/>
          </p:cNvSpPr>
          <p:nvPr>
            <p:ph type="ftr" sz="quarter" idx="11"/>
          </p:nvPr>
        </p:nvSpPr>
        <p:spPr/>
        <p:txBody>
          <a:bodyPr/>
          <a:lstStyle/>
          <a:p>
            <a:r>
              <a:rPr lang="en-GB" smtClean="0"/>
              <a:t>LSE 400 American Exceptionalism in Crime, Punishment and Inequality, 6 February 2015</a:t>
            </a:r>
            <a:endParaRPr lang="en-GB"/>
          </a:p>
        </p:txBody>
      </p:sp>
      <p:sp>
        <p:nvSpPr>
          <p:cNvPr id="5" name="Slide Number Placeholder 4"/>
          <p:cNvSpPr>
            <a:spLocks noGrp="1"/>
          </p:cNvSpPr>
          <p:nvPr>
            <p:ph type="sldNum" sz="quarter" idx="12"/>
          </p:nvPr>
        </p:nvSpPr>
        <p:spPr/>
        <p:txBody>
          <a:bodyPr/>
          <a:lstStyle/>
          <a:p>
            <a:fld id="{5755F12D-1FAB-4EE1-92D9-847553BA2725}" type="slidenum">
              <a:rPr lang="en-GB" smtClean="0"/>
              <a:t>18</a:t>
            </a:fld>
            <a:endParaRPr lang="en-GB"/>
          </a:p>
        </p:txBody>
      </p:sp>
    </p:spTree>
    <p:extLst>
      <p:ext uri="{BB962C8B-B14F-4D97-AF65-F5344CB8AC3E}">
        <p14:creationId xmlns:p14="http://schemas.microsoft.com/office/powerpoint/2010/main" val="175894045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b="1" dirty="0" smtClean="0"/>
              <a:t>Women as % of prison population on latest World Prison Brief data</a:t>
            </a:r>
            <a:endParaRPr lang="en-GB" b="1" dirty="0"/>
          </a:p>
        </p:txBody>
      </p:sp>
      <p:sp>
        <p:nvSpPr>
          <p:cNvPr id="3" name="Content Placeholder 2"/>
          <p:cNvSpPr>
            <a:spLocks noGrp="1"/>
          </p:cNvSpPr>
          <p:nvPr>
            <p:ph idx="1"/>
          </p:nvPr>
        </p:nvSpPr>
        <p:spPr/>
        <p:txBody>
          <a:bodyPr>
            <a:normAutofit fontScale="92500" lnSpcReduction="20000"/>
          </a:bodyPr>
          <a:lstStyle/>
          <a:p>
            <a:r>
              <a:rPr lang="en-GB" dirty="0" smtClean="0"/>
              <a:t>USA			9.0%</a:t>
            </a:r>
          </a:p>
          <a:p>
            <a:r>
              <a:rPr lang="en-GB" dirty="0" smtClean="0"/>
              <a:t>Australia			7.7%</a:t>
            </a:r>
          </a:p>
          <a:p>
            <a:r>
              <a:rPr lang="en-GB" dirty="0" smtClean="0"/>
              <a:t>Sweden			5.8%</a:t>
            </a:r>
          </a:p>
          <a:p>
            <a:r>
              <a:rPr lang="en-GB" dirty="0" smtClean="0"/>
              <a:t>Germany 		5.7%</a:t>
            </a:r>
          </a:p>
          <a:p>
            <a:r>
              <a:rPr lang="en-GB" dirty="0" smtClean="0"/>
              <a:t>Scotland 			5.4%</a:t>
            </a:r>
          </a:p>
          <a:p>
            <a:r>
              <a:rPr lang="en-GB" dirty="0" smtClean="0"/>
              <a:t>Canada			5.1%</a:t>
            </a:r>
          </a:p>
          <a:p>
            <a:r>
              <a:rPr lang="en-GB" dirty="0" smtClean="0"/>
              <a:t>England and Wales	4.5%</a:t>
            </a:r>
          </a:p>
          <a:p>
            <a:r>
              <a:rPr lang="en-GB" dirty="0" smtClean="0"/>
              <a:t>Ukraine 			4.4%</a:t>
            </a:r>
          </a:p>
          <a:p>
            <a:r>
              <a:rPr lang="en-GB" dirty="0" smtClean="0"/>
              <a:t>France 			3.3%</a:t>
            </a:r>
          </a:p>
        </p:txBody>
      </p:sp>
      <p:sp>
        <p:nvSpPr>
          <p:cNvPr id="4" name="Footer Placeholder 3"/>
          <p:cNvSpPr>
            <a:spLocks noGrp="1"/>
          </p:cNvSpPr>
          <p:nvPr>
            <p:ph type="ftr" sz="quarter" idx="11"/>
          </p:nvPr>
        </p:nvSpPr>
        <p:spPr/>
        <p:txBody>
          <a:bodyPr/>
          <a:lstStyle/>
          <a:p>
            <a:r>
              <a:rPr lang="en-GB" smtClean="0"/>
              <a:t>LSE 400 American Exceptionalism in Crime, Punishment and Inequality, 6 February 2015</a:t>
            </a:r>
            <a:endParaRPr lang="en-GB"/>
          </a:p>
        </p:txBody>
      </p:sp>
      <p:sp>
        <p:nvSpPr>
          <p:cNvPr id="5" name="Slide Number Placeholder 4"/>
          <p:cNvSpPr>
            <a:spLocks noGrp="1"/>
          </p:cNvSpPr>
          <p:nvPr>
            <p:ph type="sldNum" sz="quarter" idx="12"/>
          </p:nvPr>
        </p:nvSpPr>
        <p:spPr/>
        <p:txBody>
          <a:bodyPr/>
          <a:lstStyle/>
          <a:p>
            <a:fld id="{5755F12D-1FAB-4EE1-92D9-847553BA2725}" type="slidenum">
              <a:rPr lang="en-GB" smtClean="0"/>
              <a:t>19</a:t>
            </a:fld>
            <a:endParaRPr lang="en-GB"/>
          </a:p>
        </p:txBody>
      </p:sp>
    </p:spTree>
    <p:extLst>
      <p:ext uri="{BB962C8B-B14F-4D97-AF65-F5344CB8AC3E}">
        <p14:creationId xmlns:p14="http://schemas.microsoft.com/office/powerpoint/2010/main" val="174362489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GB" b="1" dirty="0" smtClean="0"/>
              <a:t>LSE 400: Thinking Like a Social Scientist</a:t>
            </a:r>
            <a:endParaRPr lang="en-GB" b="1" dirty="0"/>
          </a:p>
        </p:txBody>
      </p:sp>
      <p:sp>
        <p:nvSpPr>
          <p:cNvPr id="3" name="Subtitle 2"/>
          <p:cNvSpPr>
            <a:spLocks noGrp="1"/>
          </p:cNvSpPr>
          <p:nvPr>
            <p:ph type="subTitle" idx="1"/>
          </p:nvPr>
        </p:nvSpPr>
        <p:spPr/>
        <p:txBody>
          <a:bodyPr>
            <a:normAutofit fontScale="77500" lnSpcReduction="20000"/>
          </a:bodyPr>
          <a:lstStyle/>
          <a:p>
            <a:r>
              <a:rPr lang="en-GB" b="1" dirty="0" smtClean="0"/>
              <a:t>American </a:t>
            </a:r>
            <a:r>
              <a:rPr lang="en-GB" b="1" dirty="0" err="1" smtClean="0"/>
              <a:t>Exceptionalism</a:t>
            </a:r>
            <a:r>
              <a:rPr lang="en-GB" b="1" dirty="0" smtClean="0"/>
              <a:t> in Crime, Punishment and Inequality</a:t>
            </a:r>
          </a:p>
          <a:p>
            <a:endParaRPr lang="en-GB" b="1" dirty="0" smtClean="0"/>
          </a:p>
          <a:p>
            <a:r>
              <a:rPr lang="en-GB" sz="2600" b="1" i="1" dirty="0" smtClean="0"/>
              <a:t>Nicola Lacey (Law, Gender and Social Policy); David Soskice (Government)</a:t>
            </a:r>
            <a:endParaRPr lang="en-GB" sz="2600" b="1" i="1" dirty="0"/>
          </a:p>
        </p:txBody>
      </p:sp>
    </p:spTree>
    <p:extLst>
      <p:ext uri="{BB962C8B-B14F-4D97-AF65-F5344CB8AC3E}">
        <p14:creationId xmlns:p14="http://schemas.microsoft.com/office/powerpoint/2010/main" val="6679389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GB" smtClean="0">
                <a:solidFill>
                  <a:prstClr val="white">
                    <a:tint val="75000"/>
                  </a:prstClr>
                </a:solidFill>
              </a:rPr>
              <a:t>LSE 400 American Exceptionalism in Crime, Punishment and Inequality, 6 February 2015</a:t>
            </a:r>
            <a:endParaRPr lang="en-US">
              <a:solidFill>
                <a:prstClr val="white">
                  <a:tint val="75000"/>
                </a:prstClr>
              </a:solidFill>
            </a:endParaRPr>
          </a:p>
        </p:txBody>
      </p:sp>
      <p:sp>
        <p:nvSpPr>
          <p:cNvPr id="7" name="Slide Number Placeholder 6"/>
          <p:cNvSpPr>
            <a:spLocks noGrp="1"/>
          </p:cNvSpPr>
          <p:nvPr>
            <p:ph type="sldNum" sz="quarter" idx="12"/>
          </p:nvPr>
        </p:nvSpPr>
        <p:spPr/>
        <p:txBody>
          <a:bodyPr/>
          <a:lstStyle/>
          <a:p>
            <a:fld id="{B1FFB0AA-1D58-49BF-AA53-C326C43C4638}" type="slidenum">
              <a:rPr lang="en-US" smtClean="0">
                <a:solidFill>
                  <a:prstClr val="white">
                    <a:tint val="75000"/>
                  </a:prstClr>
                </a:solidFill>
              </a:rPr>
              <a:pPr/>
              <a:t>20</a:t>
            </a:fld>
            <a:endParaRPr lang="en-US">
              <a:solidFill>
                <a:prstClr val="white">
                  <a:tint val="75000"/>
                </a:prstClr>
              </a:solidFill>
            </a:endParaRPr>
          </a:p>
        </p:txBody>
      </p:sp>
      <p:graphicFrame>
        <p:nvGraphicFramePr>
          <p:cNvPr id="5" name="Table 4"/>
          <p:cNvGraphicFramePr>
            <a:graphicFrameLocks noGrp="1"/>
          </p:cNvGraphicFramePr>
          <p:nvPr>
            <p:extLst>
              <p:ext uri="{D42A27DB-BD31-4B8C-83A1-F6EECF244321}">
                <p14:modId xmlns:p14="http://schemas.microsoft.com/office/powerpoint/2010/main" val="2011018775"/>
              </p:ext>
            </p:extLst>
          </p:nvPr>
        </p:nvGraphicFramePr>
        <p:xfrm>
          <a:off x="381000" y="457200"/>
          <a:ext cx="8458200" cy="5561394"/>
        </p:xfrm>
        <a:graphic>
          <a:graphicData uri="http://schemas.openxmlformats.org/drawingml/2006/table">
            <a:tbl>
              <a:tblPr firstRow="1" bandRow="1">
                <a:tableStyleId>{5C22544A-7EE6-4342-B048-85BDC9FD1C3A}</a:tableStyleId>
              </a:tblPr>
              <a:tblGrid>
                <a:gridCol w="894878"/>
                <a:gridCol w="1412519"/>
                <a:gridCol w="1634124"/>
                <a:gridCol w="1388836"/>
                <a:gridCol w="1510634"/>
                <a:gridCol w="1617209"/>
              </a:tblGrid>
              <a:tr h="386161">
                <a:tc>
                  <a:txBody>
                    <a:bodyPr/>
                    <a:lstStyle/>
                    <a:p>
                      <a:pPr>
                        <a:lnSpc>
                          <a:spcPct val="115000"/>
                        </a:lnSpc>
                      </a:pPr>
                      <a:endParaRPr lang="en-GB" sz="1200" dirty="0">
                        <a:effectLst/>
                        <a:latin typeface="Calibri"/>
                      </a:endParaRPr>
                    </a:p>
                  </a:txBody>
                  <a:tcPr marL="82289" marR="82289" marT="41145" marB="41145"/>
                </a:tc>
                <a:tc>
                  <a:txBody>
                    <a:bodyPr/>
                    <a:lstStyle/>
                    <a:p>
                      <a:pPr>
                        <a:lnSpc>
                          <a:spcPct val="150000"/>
                        </a:lnSpc>
                        <a:spcBef>
                          <a:spcPts val="600"/>
                        </a:spcBef>
                        <a:spcAft>
                          <a:spcPts val="600"/>
                        </a:spcAft>
                      </a:pPr>
                      <a:r>
                        <a:rPr lang="en-GB" sz="1200" kern="1200">
                          <a:effectLst/>
                        </a:rPr>
                        <a:t>Police</a:t>
                      </a:r>
                      <a:endParaRPr lang="en-GB" sz="1200">
                        <a:effectLst/>
                        <a:latin typeface="Calibri"/>
                        <a:ea typeface="Calibri"/>
                        <a:cs typeface="Times New Roman"/>
                      </a:endParaRPr>
                    </a:p>
                  </a:txBody>
                  <a:tcPr marL="82289" marR="82289" marT="41145" marB="41145"/>
                </a:tc>
                <a:tc>
                  <a:txBody>
                    <a:bodyPr/>
                    <a:lstStyle/>
                    <a:p>
                      <a:pPr>
                        <a:lnSpc>
                          <a:spcPct val="150000"/>
                        </a:lnSpc>
                        <a:spcBef>
                          <a:spcPts val="600"/>
                        </a:spcBef>
                        <a:spcAft>
                          <a:spcPts val="600"/>
                        </a:spcAft>
                      </a:pPr>
                      <a:r>
                        <a:rPr lang="en-GB" sz="1200" kern="1200">
                          <a:effectLst/>
                        </a:rPr>
                        <a:t>Prosecutors</a:t>
                      </a:r>
                      <a:endParaRPr lang="en-GB" sz="1200">
                        <a:effectLst/>
                        <a:latin typeface="Calibri"/>
                        <a:ea typeface="Calibri"/>
                        <a:cs typeface="Times New Roman"/>
                      </a:endParaRPr>
                    </a:p>
                  </a:txBody>
                  <a:tcPr marL="82289" marR="82289" marT="41145" marB="41145"/>
                </a:tc>
                <a:tc>
                  <a:txBody>
                    <a:bodyPr/>
                    <a:lstStyle/>
                    <a:p>
                      <a:pPr>
                        <a:lnSpc>
                          <a:spcPct val="150000"/>
                        </a:lnSpc>
                        <a:spcBef>
                          <a:spcPts val="600"/>
                        </a:spcBef>
                        <a:spcAft>
                          <a:spcPts val="600"/>
                        </a:spcAft>
                      </a:pPr>
                      <a:r>
                        <a:rPr lang="en-GB" sz="1200" kern="1200">
                          <a:effectLst/>
                        </a:rPr>
                        <a:t>Local judges</a:t>
                      </a:r>
                      <a:endParaRPr lang="en-GB" sz="1200">
                        <a:effectLst/>
                        <a:latin typeface="Calibri"/>
                        <a:ea typeface="Calibri"/>
                        <a:cs typeface="Times New Roman"/>
                      </a:endParaRPr>
                    </a:p>
                  </a:txBody>
                  <a:tcPr marL="82289" marR="82289" marT="41145" marB="41145"/>
                </a:tc>
                <a:tc>
                  <a:txBody>
                    <a:bodyPr/>
                    <a:lstStyle/>
                    <a:p>
                      <a:pPr>
                        <a:lnSpc>
                          <a:spcPct val="150000"/>
                        </a:lnSpc>
                        <a:spcBef>
                          <a:spcPts val="600"/>
                        </a:spcBef>
                        <a:spcAft>
                          <a:spcPts val="600"/>
                        </a:spcAft>
                      </a:pPr>
                      <a:r>
                        <a:rPr lang="en-GB" sz="1200" kern="1200">
                          <a:effectLst/>
                        </a:rPr>
                        <a:t>Zoning</a:t>
                      </a:r>
                      <a:endParaRPr lang="en-GB" sz="1200">
                        <a:effectLst/>
                        <a:latin typeface="Calibri"/>
                        <a:ea typeface="Calibri"/>
                        <a:cs typeface="Times New Roman"/>
                      </a:endParaRPr>
                    </a:p>
                  </a:txBody>
                  <a:tcPr marL="82289" marR="82289" marT="41145" marB="41145"/>
                </a:tc>
                <a:tc>
                  <a:txBody>
                    <a:bodyPr/>
                    <a:lstStyle/>
                    <a:p>
                      <a:pPr>
                        <a:lnSpc>
                          <a:spcPct val="150000"/>
                        </a:lnSpc>
                        <a:spcBef>
                          <a:spcPts val="600"/>
                        </a:spcBef>
                        <a:spcAft>
                          <a:spcPts val="600"/>
                        </a:spcAft>
                      </a:pPr>
                      <a:r>
                        <a:rPr lang="en-GB" sz="1200" kern="1200">
                          <a:effectLst/>
                        </a:rPr>
                        <a:t>Schools</a:t>
                      </a:r>
                      <a:endParaRPr lang="en-GB" sz="1200">
                        <a:effectLst/>
                        <a:latin typeface="Calibri"/>
                        <a:ea typeface="Calibri"/>
                        <a:cs typeface="Times New Roman"/>
                      </a:endParaRPr>
                    </a:p>
                  </a:txBody>
                  <a:tcPr marL="82289" marR="82289" marT="41145" marB="41145"/>
                </a:tc>
              </a:tr>
              <a:tr h="952178">
                <a:tc>
                  <a:txBody>
                    <a:bodyPr/>
                    <a:lstStyle/>
                    <a:p>
                      <a:pPr>
                        <a:lnSpc>
                          <a:spcPct val="150000"/>
                        </a:lnSpc>
                        <a:spcBef>
                          <a:spcPts val="600"/>
                        </a:spcBef>
                        <a:spcAft>
                          <a:spcPts val="600"/>
                        </a:spcAft>
                      </a:pPr>
                      <a:r>
                        <a:rPr lang="en-GB" sz="1200" b="1" kern="1200" dirty="0">
                          <a:effectLst/>
                        </a:rPr>
                        <a:t>US</a:t>
                      </a:r>
                      <a:endParaRPr lang="en-GB" sz="1200" b="1" dirty="0">
                        <a:effectLst/>
                        <a:latin typeface="Calibri"/>
                        <a:ea typeface="Calibri"/>
                        <a:cs typeface="Times New Roman"/>
                      </a:endParaRPr>
                    </a:p>
                  </a:txBody>
                  <a:tcPr marL="82289" marR="82289" marT="41145" marB="41145">
                    <a:solidFill>
                      <a:schemeClr val="accent2">
                        <a:lumMod val="40000"/>
                        <a:lumOff val="60000"/>
                      </a:schemeClr>
                    </a:solidFill>
                  </a:tcPr>
                </a:tc>
                <a:tc>
                  <a:txBody>
                    <a:bodyPr/>
                    <a:lstStyle/>
                    <a:p>
                      <a:pPr>
                        <a:lnSpc>
                          <a:spcPct val="150000"/>
                        </a:lnSpc>
                        <a:spcBef>
                          <a:spcPts val="600"/>
                        </a:spcBef>
                        <a:spcAft>
                          <a:spcPts val="600"/>
                        </a:spcAft>
                      </a:pPr>
                      <a:r>
                        <a:rPr lang="en-GB" sz="1200" b="1" kern="1200" dirty="0">
                          <a:effectLst/>
                        </a:rPr>
                        <a:t>City/municipal app by mayor (sometimes elected)</a:t>
                      </a:r>
                      <a:endParaRPr lang="en-GB" sz="1200" b="1" dirty="0">
                        <a:effectLst/>
                        <a:latin typeface="Calibri"/>
                        <a:ea typeface="Calibri"/>
                        <a:cs typeface="Times New Roman"/>
                      </a:endParaRPr>
                    </a:p>
                  </a:txBody>
                  <a:tcPr marL="82289" marR="82289" marT="41145" marB="41145">
                    <a:solidFill>
                      <a:schemeClr val="accent2">
                        <a:lumMod val="40000"/>
                        <a:lumOff val="60000"/>
                      </a:schemeClr>
                    </a:solidFill>
                  </a:tcPr>
                </a:tc>
                <a:tc>
                  <a:txBody>
                    <a:bodyPr/>
                    <a:lstStyle/>
                    <a:p>
                      <a:pPr>
                        <a:lnSpc>
                          <a:spcPct val="150000"/>
                        </a:lnSpc>
                        <a:spcBef>
                          <a:spcPts val="600"/>
                        </a:spcBef>
                        <a:spcAft>
                          <a:spcPts val="600"/>
                        </a:spcAft>
                      </a:pPr>
                      <a:r>
                        <a:rPr lang="en-GB" sz="1200" b="1" kern="1200" dirty="0">
                          <a:effectLst/>
                        </a:rPr>
                        <a:t>DA elected county or multi- county district </a:t>
                      </a:r>
                      <a:endParaRPr lang="en-GB" sz="1200" b="1" dirty="0">
                        <a:effectLst/>
                        <a:latin typeface="Calibri"/>
                        <a:ea typeface="Calibri"/>
                        <a:cs typeface="Times New Roman"/>
                      </a:endParaRPr>
                    </a:p>
                  </a:txBody>
                  <a:tcPr marL="82289" marR="82289" marT="41145" marB="41145">
                    <a:solidFill>
                      <a:schemeClr val="accent2">
                        <a:lumMod val="40000"/>
                        <a:lumOff val="60000"/>
                      </a:schemeClr>
                    </a:solidFill>
                  </a:tcPr>
                </a:tc>
                <a:tc>
                  <a:txBody>
                    <a:bodyPr/>
                    <a:lstStyle/>
                    <a:p>
                      <a:pPr>
                        <a:lnSpc>
                          <a:spcPct val="150000"/>
                        </a:lnSpc>
                        <a:spcBef>
                          <a:spcPts val="600"/>
                        </a:spcBef>
                        <a:spcAft>
                          <a:spcPts val="600"/>
                        </a:spcAft>
                      </a:pPr>
                      <a:r>
                        <a:rPr lang="en-GB" sz="1200" b="1" kern="1200" dirty="0">
                          <a:effectLst/>
                        </a:rPr>
                        <a:t> Most states elected on county or multi-county district</a:t>
                      </a:r>
                      <a:endParaRPr lang="en-GB" sz="1200" b="1" dirty="0">
                        <a:effectLst/>
                        <a:latin typeface="Calibri"/>
                        <a:ea typeface="Calibri"/>
                        <a:cs typeface="Times New Roman"/>
                      </a:endParaRPr>
                    </a:p>
                  </a:txBody>
                  <a:tcPr marL="82289" marR="82289" marT="41145" marB="41145">
                    <a:solidFill>
                      <a:schemeClr val="accent2">
                        <a:lumMod val="40000"/>
                        <a:lumOff val="60000"/>
                      </a:schemeClr>
                    </a:solidFill>
                  </a:tcPr>
                </a:tc>
                <a:tc>
                  <a:txBody>
                    <a:bodyPr/>
                    <a:lstStyle/>
                    <a:p>
                      <a:pPr>
                        <a:lnSpc>
                          <a:spcPct val="150000"/>
                        </a:lnSpc>
                        <a:spcBef>
                          <a:spcPts val="600"/>
                        </a:spcBef>
                        <a:spcAft>
                          <a:spcPts val="600"/>
                        </a:spcAft>
                      </a:pPr>
                      <a:r>
                        <a:rPr lang="en-GB" sz="1200" b="1" kern="1200" dirty="0">
                          <a:effectLst/>
                        </a:rPr>
                        <a:t>Zoning Boards appointed by locally elected Council/Mayor</a:t>
                      </a:r>
                      <a:endParaRPr lang="en-GB" sz="1200" b="1" dirty="0">
                        <a:effectLst/>
                        <a:latin typeface="Calibri"/>
                        <a:ea typeface="Calibri"/>
                        <a:cs typeface="Times New Roman"/>
                      </a:endParaRPr>
                    </a:p>
                  </a:txBody>
                  <a:tcPr marL="82289" marR="82289" marT="41145" marB="41145">
                    <a:solidFill>
                      <a:schemeClr val="accent2">
                        <a:lumMod val="40000"/>
                        <a:lumOff val="60000"/>
                      </a:schemeClr>
                    </a:solidFill>
                  </a:tcPr>
                </a:tc>
                <a:tc>
                  <a:txBody>
                    <a:bodyPr/>
                    <a:lstStyle/>
                    <a:p>
                      <a:pPr>
                        <a:lnSpc>
                          <a:spcPct val="150000"/>
                        </a:lnSpc>
                        <a:spcBef>
                          <a:spcPts val="600"/>
                        </a:spcBef>
                        <a:spcAft>
                          <a:spcPts val="600"/>
                        </a:spcAft>
                      </a:pPr>
                      <a:r>
                        <a:rPr lang="en-GB" sz="1200" b="1" kern="1200" dirty="0">
                          <a:effectLst/>
                        </a:rPr>
                        <a:t>Property tax by elected School Board at School District </a:t>
                      </a:r>
                      <a:endParaRPr lang="en-GB" sz="1200" b="1" dirty="0">
                        <a:effectLst/>
                        <a:latin typeface="Calibri"/>
                        <a:ea typeface="Calibri"/>
                        <a:cs typeface="Times New Roman"/>
                      </a:endParaRPr>
                    </a:p>
                  </a:txBody>
                  <a:tcPr marL="82289" marR="82289" marT="41145" marB="41145">
                    <a:solidFill>
                      <a:schemeClr val="accent2">
                        <a:lumMod val="40000"/>
                        <a:lumOff val="60000"/>
                      </a:schemeClr>
                    </a:solidFill>
                  </a:tcPr>
                </a:tc>
              </a:tr>
              <a:tr h="1523485">
                <a:tc>
                  <a:txBody>
                    <a:bodyPr/>
                    <a:lstStyle/>
                    <a:p>
                      <a:pPr>
                        <a:lnSpc>
                          <a:spcPct val="150000"/>
                        </a:lnSpc>
                        <a:spcBef>
                          <a:spcPts val="600"/>
                        </a:spcBef>
                        <a:spcAft>
                          <a:spcPts val="600"/>
                        </a:spcAft>
                      </a:pPr>
                      <a:r>
                        <a:rPr lang="en-GB" sz="1200" b="0" kern="1200" dirty="0">
                          <a:solidFill>
                            <a:schemeClr val="tx2">
                              <a:lumMod val="50000"/>
                            </a:schemeClr>
                          </a:solidFill>
                          <a:effectLst/>
                        </a:rPr>
                        <a:t>Canada</a:t>
                      </a:r>
                      <a:endParaRPr lang="en-GB" sz="1200" b="0" dirty="0">
                        <a:solidFill>
                          <a:schemeClr val="tx2">
                            <a:lumMod val="50000"/>
                          </a:schemeClr>
                        </a:solidFill>
                        <a:effectLst/>
                        <a:latin typeface="Calibri"/>
                        <a:ea typeface="Calibri"/>
                        <a:cs typeface="Times New Roman"/>
                      </a:endParaRPr>
                    </a:p>
                  </a:txBody>
                  <a:tcPr marL="82289" marR="82289" marT="41145" marB="41145"/>
                </a:tc>
                <a:tc>
                  <a:txBody>
                    <a:bodyPr/>
                    <a:lstStyle/>
                    <a:p>
                      <a:pPr>
                        <a:lnSpc>
                          <a:spcPct val="150000"/>
                        </a:lnSpc>
                        <a:spcBef>
                          <a:spcPts val="600"/>
                        </a:spcBef>
                        <a:spcAft>
                          <a:spcPts val="600"/>
                        </a:spcAft>
                      </a:pPr>
                      <a:r>
                        <a:rPr lang="en-GB" sz="1200" b="0" kern="1200" dirty="0">
                          <a:solidFill>
                            <a:schemeClr val="tx2">
                              <a:lumMod val="50000"/>
                            </a:schemeClr>
                          </a:solidFill>
                          <a:effectLst/>
                        </a:rPr>
                        <a:t>Office of Provincial AG; operating procedures, appointments, training</a:t>
                      </a:r>
                      <a:endParaRPr lang="en-GB" sz="1200" b="0" dirty="0">
                        <a:solidFill>
                          <a:schemeClr val="tx2">
                            <a:lumMod val="50000"/>
                          </a:schemeClr>
                        </a:solidFill>
                        <a:effectLst/>
                        <a:latin typeface="Calibri"/>
                        <a:ea typeface="Calibri"/>
                        <a:cs typeface="Times New Roman"/>
                      </a:endParaRPr>
                    </a:p>
                  </a:txBody>
                  <a:tcPr marL="82289" marR="82289" marT="41145" marB="41145"/>
                </a:tc>
                <a:tc>
                  <a:txBody>
                    <a:bodyPr/>
                    <a:lstStyle/>
                    <a:p>
                      <a:pPr>
                        <a:lnSpc>
                          <a:spcPct val="150000"/>
                        </a:lnSpc>
                        <a:spcBef>
                          <a:spcPts val="600"/>
                        </a:spcBef>
                        <a:spcAft>
                          <a:spcPts val="600"/>
                        </a:spcAft>
                      </a:pPr>
                      <a:r>
                        <a:rPr lang="en-GB" sz="1200" b="0" kern="1200" dirty="0">
                          <a:solidFill>
                            <a:schemeClr val="tx2">
                              <a:lumMod val="50000"/>
                            </a:schemeClr>
                          </a:solidFill>
                          <a:effectLst/>
                        </a:rPr>
                        <a:t>Provincial AG</a:t>
                      </a:r>
                      <a:endParaRPr lang="en-GB" sz="1200" b="0" dirty="0">
                        <a:solidFill>
                          <a:schemeClr val="tx2">
                            <a:lumMod val="50000"/>
                          </a:schemeClr>
                        </a:solidFill>
                        <a:effectLst/>
                        <a:latin typeface="Calibri"/>
                        <a:ea typeface="Calibri"/>
                        <a:cs typeface="Times New Roman"/>
                      </a:endParaRPr>
                    </a:p>
                  </a:txBody>
                  <a:tcPr marL="82289" marR="82289" marT="41145" marB="41145"/>
                </a:tc>
                <a:tc>
                  <a:txBody>
                    <a:bodyPr/>
                    <a:lstStyle/>
                    <a:p>
                      <a:pPr>
                        <a:lnSpc>
                          <a:spcPct val="150000"/>
                        </a:lnSpc>
                        <a:spcBef>
                          <a:spcPts val="600"/>
                        </a:spcBef>
                        <a:spcAft>
                          <a:spcPts val="600"/>
                        </a:spcAft>
                      </a:pPr>
                      <a:r>
                        <a:rPr lang="en-GB" sz="1200" b="0" kern="1200">
                          <a:solidFill>
                            <a:schemeClr val="tx2">
                              <a:lumMod val="50000"/>
                            </a:schemeClr>
                          </a:solidFill>
                          <a:effectLst/>
                        </a:rPr>
                        <a:t>Provincial government</a:t>
                      </a:r>
                      <a:endParaRPr lang="en-GB" sz="1200" b="0">
                        <a:solidFill>
                          <a:schemeClr val="tx2">
                            <a:lumMod val="50000"/>
                          </a:schemeClr>
                        </a:solidFill>
                        <a:effectLst/>
                        <a:latin typeface="Calibri"/>
                        <a:ea typeface="Calibri"/>
                        <a:cs typeface="Times New Roman"/>
                      </a:endParaRPr>
                    </a:p>
                  </a:txBody>
                  <a:tcPr marL="82289" marR="82289" marT="41145" marB="41145"/>
                </a:tc>
                <a:tc>
                  <a:txBody>
                    <a:bodyPr/>
                    <a:lstStyle/>
                    <a:p>
                      <a:pPr>
                        <a:lnSpc>
                          <a:spcPct val="150000"/>
                        </a:lnSpc>
                        <a:spcBef>
                          <a:spcPts val="600"/>
                        </a:spcBef>
                        <a:spcAft>
                          <a:spcPts val="600"/>
                        </a:spcAft>
                      </a:pPr>
                      <a:r>
                        <a:rPr lang="en-GB" sz="1200" b="0" kern="1200">
                          <a:solidFill>
                            <a:schemeClr val="tx2">
                              <a:lumMod val="50000"/>
                            </a:schemeClr>
                          </a:solidFill>
                          <a:effectLst/>
                        </a:rPr>
                        <a:t>Provincial, Federal defined policies</a:t>
                      </a:r>
                      <a:endParaRPr lang="en-GB" sz="1200" b="0">
                        <a:solidFill>
                          <a:schemeClr val="tx2">
                            <a:lumMod val="50000"/>
                          </a:schemeClr>
                        </a:solidFill>
                        <a:effectLst/>
                        <a:latin typeface="Calibri"/>
                        <a:ea typeface="Calibri"/>
                        <a:cs typeface="Times New Roman"/>
                      </a:endParaRPr>
                    </a:p>
                  </a:txBody>
                  <a:tcPr marL="82289" marR="82289" marT="41145" marB="41145"/>
                </a:tc>
                <a:tc>
                  <a:txBody>
                    <a:bodyPr/>
                    <a:lstStyle/>
                    <a:p>
                      <a:pPr>
                        <a:lnSpc>
                          <a:spcPct val="150000"/>
                        </a:lnSpc>
                        <a:spcBef>
                          <a:spcPts val="600"/>
                        </a:spcBef>
                        <a:spcAft>
                          <a:spcPts val="600"/>
                        </a:spcAft>
                      </a:pPr>
                      <a:r>
                        <a:rPr lang="en-GB" sz="1200" b="0" kern="1200">
                          <a:solidFill>
                            <a:schemeClr val="tx2">
                              <a:lumMod val="50000"/>
                            </a:schemeClr>
                          </a:solidFill>
                          <a:effectLst/>
                        </a:rPr>
                        <a:t>Provincial policies</a:t>
                      </a:r>
                      <a:endParaRPr lang="en-GB" sz="1200" b="0">
                        <a:solidFill>
                          <a:schemeClr val="tx2">
                            <a:lumMod val="50000"/>
                          </a:schemeClr>
                        </a:solidFill>
                        <a:effectLst/>
                        <a:latin typeface="Calibri"/>
                        <a:ea typeface="Calibri"/>
                        <a:cs typeface="Times New Roman"/>
                      </a:endParaRPr>
                    </a:p>
                  </a:txBody>
                  <a:tcPr marL="82289" marR="82289" marT="41145" marB="41145"/>
                </a:tc>
              </a:tr>
              <a:tr h="952178">
                <a:tc>
                  <a:txBody>
                    <a:bodyPr/>
                    <a:lstStyle/>
                    <a:p>
                      <a:pPr>
                        <a:lnSpc>
                          <a:spcPct val="150000"/>
                        </a:lnSpc>
                        <a:spcBef>
                          <a:spcPts val="600"/>
                        </a:spcBef>
                        <a:spcAft>
                          <a:spcPts val="600"/>
                        </a:spcAft>
                      </a:pPr>
                      <a:r>
                        <a:rPr lang="en-GB" sz="1200" b="0" kern="1200" dirty="0">
                          <a:solidFill>
                            <a:schemeClr val="tx2">
                              <a:lumMod val="50000"/>
                            </a:schemeClr>
                          </a:solidFill>
                          <a:effectLst/>
                        </a:rPr>
                        <a:t>England and Wales</a:t>
                      </a:r>
                      <a:endParaRPr lang="en-GB" sz="1200" b="0" dirty="0">
                        <a:solidFill>
                          <a:schemeClr val="tx2">
                            <a:lumMod val="50000"/>
                          </a:schemeClr>
                        </a:solidFill>
                        <a:effectLst/>
                        <a:latin typeface="Calibri"/>
                        <a:ea typeface="Calibri"/>
                        <a:cs typeface="Times New Roman"/>
                      </a:endParaRPr>
                    </a:p>
                  </a:txBody>
                  <a:tcPr marL="82289" marR="82289" marT="41145" marB="41145"/>
                </a:tc>
                <a:tc>
                  <a:txBody>
                    <a:bodyPr/>
                    <a:lstStyle/>
                    <a:p>
                      <a:pPr>
                        <a:lnSpc>
                          <a:spcPct val="150000"/>
                        </a:lnSpc>
                        <a:spcBef>
                          <a:spcPts val="600"/>
                        </a:spcBef>
                        <a:spcAft>
                          <a:spcPts val="600"/>
                        </a:spcAft>
                      </a:pPr>
                      <a:r>
                        <a:rPr lang="en-GB" sz="1200" b="0" kern="1200" dirty="0">
                          <a:solidFill>
                            <a:schemeClr val="tx2">
                              <a:lumMod val="50000"/>
                            </a:schemeClr>
                          </a:solidFill>
                          <a:effectLst/>
                        </a:rPr>
                        <a:t>Home Office appoints Chief Constables</a:t>
                      </a:r>
                      <a:endParaRPr lang="en-GB" sz="1200" b="0" dirty="0">
                        <a:solidFill>
                          <a:schemeClr val="tx2">
                            <a:lumMod val="50000"/>
                          </a:schemeClr>
                        </a:solidFill>
                        <a:effectLst/>
                        <a:latin typeface="Calibri"/>
                        <a:ea typeface="Calibri"/>
                        <a:cs typeface="Times New Roman"/>
                      </a:endParaRPr>
                    </a:p>
                  </a:txBody>
                  <a:tcPr marL="82289" marR="82289" marT="41145" marB="41145"/>
                </a:tc>
                <a:tc>
                  <a:txBody>
                    <a:bodyPr/>
                    <a:lstStyle/>
                    <a:p>
                      <a:pPr>
                        <a:lnSpc>
                          <a:spcPct val="150000"/>
                        </a:lnSpc>
                        <a:spcBef>
                          <a:spcPts val="600"/>
                        </a:spcBef>
                        <a:spcAft>
                          <a:spcPts val="600"/>
                        </a:spcAft>
                      </a:pPr>
                      <a:r>
                        <a:rPr lang="en-GB" sz="1200" b="0" kern="1200" dirty="0">
                          <a:solidFill>
                            <a:schemeClr val="tx2">
                              <a:lumMod val="50000"/>
                            </a:schemeClr>
                          </a:solidFill>
                          <a:effectLst/>
                        </a:rPr>
                        <a:t>Attorney General (government agency) </a:t>
                      </a:r>
                      <a:endParaRPr lang="en-GB" sz="1200" b="0" dirty="0">
                        <a:solidFill>
                          <a:schemeClr val="tx2">
                            <a:lumMod val="50000"/>
                          </a:schemeClr>
                        </a:solidFill>
                        <a:effectLst/>
                        <a:latin typeface="Calibri"/>
                        <a:ea typeface="Calibri"/>
                        <a:cs typeface="Times New Roman"/>
                      </a:endParaRPr>
                    </a:p>
                  </a:txBody>
                  <a:tcPr marL="82289" marR="82289" marT="41145" marB="41145"/>
                </a:tc>
                <a:tc>
                  <a:txBody>
                    <a:bodyPr/>
                    <a:lstStyle/>
                    <a:p>
                      <a:pPr>
                        <a:lnSpc>
                          <a:spcPct val="150000"/>
                        </a:lnSpc>
                        <a:spcBef>
                          <a:spcPts val="600"/>
                        </a:spcBef>
                        <a:spcAft>
                          <a:spcPts val="600"/>
                        </a:spcAft>
                      </a:pPr>
                      <a:r>
                        <a:rPr lang="en-GB" sz="1200" b="0" kern="1200" dirty="0">
                          <a:solidFill>
                            <a:schemeClr val="tx2">
                              <a:lumMod val="50000"/>
                            </a:schemeClr>
                          </a:solidFill>
                          <a:effectLst/>
                        </a:rPr>
                        <a:t>Lord Chancellor (Ministry of Justice)</a:t>
                      </a:r>
                      <a:endParaRPr lang="en-GB" sz="1200" b="0" dirty="0">
                        <a:solidFill>
                          <a:schemeClr val="tx2">
                            <a:lumMod val="50000"/>
                          </a:schemeClr>
                        </a:solidFill>
                        <a:effectLst/>
                        <a:latin typeface="Calibri"/>
                        <a:ea typeface="Calibri"/>
                        <a:cs typeface="Times New Roman"/>
                      </a:endParaRPr>
                    </a:p>
                  </a:txBody>
                  <a:tcPr marL="82289" marR="82289" marT="41145" marB="41145"/>
                </a:tc>
                <a:tc>
                  <a:txBody>
                    <a:bodyPr/>
                    <a:lstStyle/>
                    <a:p>
                      <a:pPr>
                        <a:lnSpc>
                          <a:spcPct val="150000"/>
                        </a:lnSpc>
                        <a:spcBef>
                          <a:spcPts val="600"/>
                        </a:spcBef>
                        <a:spcAft>
                          <a:spcPts val="600"/>
                        </a:spcAft>
                      </a:pPr>
                      <a:r>
                        <a:rPr lang="en-GB" sz="1200" b="0" kern="1200">
                          <a:solidFill>
                            <a:schemeClr val="tx2">
                              <a:lumMod val="50000"/>
                            </a:schemeClr>
                          </a:solidFill>
                          <a:effectLst/>
                        </a:rPr>
                        <a:t>Min Housing rules, right of appeal to Minister</a:t>
                      </a:r>
                      <a:endParaRPr lang="en-GB" sz="1200" b="0">
                        <a:solidFill>
                          <a:schemeClr val="tx2">
                            <a:lumMod val="50000"/>
                          </a:schemeClr>
                        </a:solidFill>
                        <a:effectLst/>
                        <a:latin typeface="Calibri"/>
                        <a:ea typeface="Calibri"/>
                        <a:cs typeface="Times New Roman"/>
                      </a:endParaRPr>
                    </a:p>
                  </a:txBody>
                  <a:tcPr marL="82289" marR="82289" marT="41145" marB="41145"/>
                </a:tc>
                <a:tc>
                  <a:txBody>
                    <a:bodyPr/>
                    <a:lstStyle/>
                    <a:p>
                      <a:pPr>
                        <a:lnSpc>
                          <a:spcPct val="150000"/>
                        </a:lnSpc>
                        <a:spcBef>
                          <a:spcPts val="600"/>
                        </a:spcBef>
                        <a:spcAft>
                          <a:spcPts val="600"/>
                        </a:spcAft>
                      </a:pPr>
                      <a:r>
                        <a:rPr lang="en-GB" sz="1200" b="0" kern="1200">
                          <a:solidFill>
                            <a:schemeClr val="tx2">
                              <a:lumMod val="50000"/>
                            </a:schemeClr>
                          </a:solidFill>
                          <a:effectLst/>
                        </a:rPr>
                        <a:t>National govt policies</a:t>
                      </a:r>
                      <a:endParaRPr lang="en-GB" sz="1200" b="0">
                        <a:solidFill>
                          <a:schemeClr val="tx2">
                            <a:lumMod val="50000"/>
                          </a:schemeClr>
                        </a:solidFill>
                        <a:effectLst/>
                        <a:latin typeface="Calibri"/>
                        <a:ea typeface="Calibri"/>
                        <a:cs typeface="Times New Roman"/>
                      </a:endParaRPr>
                    </a:p>
                  </a:txBody>
                  <a:tcPr marL="82289" marR="82289" marT="41145" marB="41145"/>
                </a:tc>
              </a:tr>
              <a:tr h="1520000">
                <a:tc>
                  <a:txBody>
                    <a:bodyPr/>
                    <a:lstStyle/>
                    <a:p>
                      <a:pPr>
                        <a:lnSpc>
                          <a:spcPct val="150000"/>
                        </a:lnSpc>
                        <a:spcBef>
                          <a:spcPts val="600"/>
                        </a:spcBef>
                        <a:spcAft>
                          <a:spcPts val="600"/>
                        </a:spcAft>
                      </a:pPr>
                      <a:r>
                        <a:rPr lang="en-GB" sz="1200" b="0" kern="1200">
                          <a:solidFill>
                            <a:schemeClr val="tx2">
                              <a:lumMod val="50000"/>
                            </a:schemeClr>
                          </a:solidFill>
                          <a:effectLst/>
                        </a:rPr>
                        <a:t>NZ</a:t>
                      </a:r>
                      <a:endParaRPr lang="en-GB" sz="1200" b="0">
                        <a:solidFill>
                          <a:schemeClr val="tx2">
                            <a:lumMod val="50000"/>
                          </a:schemeClr>
                        </a:solidFill>
                        <a:effectLst/>
                        <a:latin typeface="Calibri"/>
                        <a:ea typeface="Calibri"/>
                        <a:cs typeface="Times New Roman"/>
                      </a:endParaRPr>
                    </a:p>
                  </a:txBody>
                  <a:tcPr marL="82289" marR="82289" marT="41145" marB="41145"/>
                </a:tc>
                <a:tc>
                  <a:txBody>
                    <a:bodyPr/>
                    <a:lstStyle/>
                    <a:p>
                      <a:pPr>
                        <a:lnSpc>
                          <a:spcPct val="150000"/>
                        </a:lnSpc>
                        <a:spcBef>
                          <a:spcPts val="600"/>
                        </a:spcBef>
                        <a:spcAft>
                          <a:spcPts val="600"/>
                        </a:spcAft>
                      </a:pPr>
                      <a:r>
                        <a:rPr lang="en-GB" sz="1200" b="0" kern="1200" dirty="0">
                          <a:solidFill>
                            <a:schemeClr val="tx2">
                              <a:lumMod val="50000"/>
                            </a:schemeClr>
                          </a:solidFill>
                          <a:effectLst/>
                        </a:rPr>
                        <a:t>Government appoints (under Min of Police, prosecution independence)</a:t>
                      </a:r>
                      <a:endParaRPr lang="en-GB" sz="1200" b="0" dirty="0">
                        <a:solidFill>
                          <a:schemeClr val="tx2">
                            <a:lumMod val="50000"/>
                          </a:schemeClr>
                        </a:solidFill>
                        <a:effectLst/>
                        <a:latin typeface="Calibri"/>
                        <a:ea typeface="Calibri"/>
                        <a:cs typeface="Times New Roman"/>
                      </a:endParaRPr>
                    </a:p>
                  </a:txBody>
                  <a:tcPr marL="82289" marR="82289" marT="41145" marB="41145"/>
                </a:tc>
                <a:tc>
                  <a:txBody>
                    <a:bodyPr/>
                    <a:lstStyle/>
                    <a:p>
                      <a:pPr>
                        <a:lnSpc>
                          <a:spcPct val="150000"/>
                        </a:lnSpc>
                        <a:spcBef>
                          <a:spcPts val="600"/>
                        </a:spcBef>
                        <a:spcAft>
                          <a:spcPts val="600"/>
                        </a:spcAft>
                      </a:pPr>
                      <a:r>
                        <a:rPr lang="en-GB" sz="1200" b="0" kern="1200" dirty="0">
                          <a:solidFill>
                            <a:schemeClr val="tx2">
                              <a:lumMod val="50000"/>
                            </a:schemeClr>
                          </a:solidFill>
                          <a:effectLst/>
                        </a:rPr>
                        <a:t>Attorney General appoints (remain private lawyers) national guidelines</a:t>
                      </a:r>
                      <a:endParaRPr lang="en-GB" sz="1200" b="0" dirty="0">
                        <a:solidFill>
                          <a:schemeClr val="tx2">
                            <a:lumMod val="50000"/>
                          </a:schemeClr>
                        </a:solidFill>
                        <a:effectLst/>
                        <a:latin typeface="Calibri"/>
                        <a:ea typeface="Calibri"/>
                        <a:cs typeface="Times New Roman"/>
                      </a:endParaRPr>
                    </a:p>
                  </a:txBody>
                  <a:tcPr marL="82289" marR="82289" marT="41145" marB="41145"/>
                </a:tc>
                <a:tc>
                  <a:txBody>
                    <a:bodyPr/>
                    <a:lstStyle/>
                    <a:p>
                      <a:pPr>
                        <a:lnSpc>
                          <a:spcPct val="150000"/>
                        </a:lnSpc>
                        <a:spcBef>
                          <a:spcPts val="600"/>
                        </a:spcBef>
                        <a:spcAft>
                          <a:spcPts val="600"/>
                        </a:spcAft>
                      </a:pPr>
                      <a:r>
                        <a:rPr lang="en-GB" sz="1200" b="0" kern="1200" dirty="0">
                          <a:solidFill>
                            <a:schemeClr val="tx2">
                              <a:lumMod val="50000"/>
                            </a:schemeClr>
                          </a:solidFill>
                          <a:effectLst/>
                        </a:rPr>
                        <a:t>Attorney General</a:t>
                      </a:r>
                      <a:endParaRPr lang="en-GB" sz="1200" b="0" dirty="0">
                        <a:solidFill>
                          <a:schemeClr val="tx2">
                            <a:lumMod val="50000"/>
                          </a:schemeClr>
                        </a:solidFill>
                        <a:effectLst/>
                        <a:latin typeface="Calibri"/>
                        <a:ea typeface="Calibri"/>
                        <a:cs typeface="Times New Roman"/>
                      </a:endParaRPr>
                    </a:p>
                  </a:txBody>
                  <a:tcPr marL="82289" marR="82289" marT="41145" marB="41145"/>
                </a:tc>
                <a:tc>
                  <a:txBody>
                    <a:bodyPr/>
                    <a:lstStyle/>
                    <a:p>
                      <a:pPr>
                        <a:lnSpc>
                          <a:spcPct val="150000"/>
                        </a:lnSpc>
                        <a:spcBef>
                          <a:spcPts val="600"/>
                        </a:spcBef>
                        <a:spcAft>
                          <a:spcPts val="600"/>
                        </a:spcAft>
                      </a:pPr>
                      <a:r>
                        <a:rPr lang="en-GB" sz="1200" b="0" kern="1200" dirty="0">
                          <a:solidFill>
                            <a:schemeClr val="tx2">
                              <a:lumMod val="50000"/>
                            </a:schemeClr>
                          </a:solidFill>
                          <a:effectLst/>
                        </a:rPr>
                        <a:t>National guidelines</a:t>
                      </a:r>
                      <a:endParaRPr lang="en-GB" sz="1200" b="0" dirty="0">
                        <a:solidFill>
                          <a:schemeClr val="tx2">
                            <a:lumMod val="50000"/>
                          </a:schemeClr>
                        </a:solidFill>
                        <a:effectLst/>
                        <a:latin typeface="Calibri"/>
                        <a:ea typeface="Calibri"/>
                        <a:cs typeface="Times New Roman"/>
                      </a:endParaRPr>
                    </a:p>
                  </a:txBody>
                  <a:tcPr marL="82289" marR="82289" marT="41145" marB="41145"/>
                </a:tc>
                <a:tc>
                  <a:txBody>
                    <a:bodyPr/>
                    <a:lstStyle/>
                    <a:p>
                      <a:pPr>
                        <a:lnSpc>
                          <a:spcPct val="150000"/>
                        </a:lnSpc>
                        <a:spcBef>
                          <a:spcPts val="600"/>
                        </a:spcBef>
                        <a:spcAft>
                          <a:spcPts val="600"/>
                        </a:spcAft>
                      </a:pPr>
                      <a:r>
                        <a:rPr lang="en-GB" sz="1200" b="0" kern="1200" dirty="0">
                          <a:solidFill>
                            <a:schemeClr val="tx2">
                              <a:lumMod val="50000"/>
                            </a:schemeClr>
                          </a:solidFill>
                          <a:effectLst/>
                        </a:rPr>
                        <a:t>National system (Ministry of Education)</a:t>
                      </a:r>
                      <a:endParaRPr lang="en-GB" sz="1200" b="0" dirty="0">
                        <a:solidFill>
                          <a:schemeClr val="tx2">
                            <a:lumMod val="50000"/>
                          </a:schemeClr>
                        </a:solidFill>
                        <a:effectLst/>
                        <a:latin typeface="Calibri"/>
                        <a:ea typeface="Calibri"/>
                        <a:cs typeface="Times New Roman"/>
                      </a:endParaRPr>
                    </a:p>
                  </a:txBody>
                  <a:tcPr marL="82289" marR="82289" marT="41145" marB="41145"/>
                </a:tc>
              </a:tr>
            </a:tbl>
          </a:graphicData>
        </a:graphic>
      </p:graphicFrame>
    </p:spTree>
    <p:extLst>
      <p:ext uri="{BB962C8B-B14F-4D97-AF65-F5344CB8AC3E}">
        <p14:creationId xmlns:p14="http://schemas.microsoft.com/office/powerpoint/2010/main" val="125899211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GB" smtClean="0"/>
              <a:t>LSE 400 American Exceptionalism in Crime, Punishment and Inequality, 6 February 2015</a:t>
            </a:r>
            <a:endParaRPr lang="en-GB"/>
          </a:p>
        </p:txBody>
      </p:sp>
      <p:sp>
        <p:nvSpPr>
          <p:cNvPr id="3" name="Slide Number Placeholder 2"/>
          <p:cNvSpPr>
            <a:spLocks noGrp="1"/>
          </p:cNvSpPr>
          <p:nvPr>
            <p:ph type="sldNum" sz="quarter" idx="12"/>
          </p:nvPr>
        </p:nvSpPr>
        <p:spPr/>
        <p:txBody>
          <a:bodyPr/>
          <a:lstStyle/>
          <a:p>
            <a:fld id="{5755F12D-1FAB-4EE1-92D9-847553BA2725}" type="slidenum">
              <a:rPr lang="en-GB" smtClean="0"/>
              <a:t>21</a:t>
            </a:fld>
            <a:endParaRPr lang="en-GB"/>
          </a:p>
        </p:txBody>
      </p:sp>
    </p:spTree>
    <p:extLst>
      <p:ext uri="{BB962C8B-B14F-4D97-AF65-F5344CB8AC3E}">
        <p14:creationId xmlns:p14="http://schemas.microsoft.com/office/powerpoint/2010/main" val="349819053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GB" smtClean="0">
                <a:solidFill>
                  <a:prstClr val="black">
                    <a:tint val="75000"/>
                  </a:prstClr>
                </a:solidFill>
              </a:rPr>
              <a:t>LSE 400 American Exceptionalism in Crime, Punishment and Inequality, 6 February 2015</a:t>
            </a:r>
            <a:endParaRPr lang="en-GB">
              <a:solidFill>
                <a:prstClr val="black">
                  <a:tint val="75000"/>
                </a:prstClr>
              </a:solidFill>
            </a:endParaRPr>
          </a:p>
        </p:txBody>
      </p:sp>
      <p:sp>
        <p:nvSpPr>
          <p:cNvPr id="3" name="Slide Number Placeholder 2"/>
          <p:cNvSpPr>
            <a:spLocks noGrp="1"/>
          </p:cNvSpPr>
          <p:nvPr>
            <p:ph type="sldNum" sz="quarter" idx="12"/>
          </p:nvPr>
        </p:nvSpPr>
        <p:spPr/>
        <p:txBody>
          <a:bodyPr/>
          <a:lstStyle/>
          <a:p>
            <a:fld id="{5755F12D-1FAB-4EE1-92D9-847553BA2725}" type="slidenum">
              <a:rPr lang="en-GB" smtClean="0">
                <a:solidFill>
                  <a:prstClr val="black">
                    <a:tint val="75000"/>
                  </a:prstClr>
                </a:solidFill>
              </a:rPr>
              <a:pPr/>
              <a:t>22</a:t>
            </a:fld>
            <a:endParaRPr lang="en-GB">
              <a:solidFill>
                <a:prstClr val="black">
                  <a:tint val="75000"/>
                </a:prstClr>
              </a:solidFill>
            </a:endParaRPr>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528" y="548681"/>
            <a:ext cx="8701155" cy="559489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13821902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122219" y="1597600"/>
            <a:ext cx="6437168" cy="646331"/>
          </a:xfrm>
          <a:prstGeom prst="rect">
            <a:avLst/>
          </a:prstGeom>
          <a:noFill/>
        </p:spPr>
        <p:txBody>
          <a:bodyPr wrap="square" rtlCol="0">
            <a:spAutoFit/>
          </a:bodyPr>
          <a:lstStyle/>
          <a:p>
            <a:r>
              <a:rPr lang="en-US" dirty="0">
                <a:solidFill>
                  <a:schemeClr val="accent3">
                    <a:lumMod val="50000"/>
                  </a:schemeClr>
                </a:solidFill>
              </a:rPr>
              <a:t>Most serious violent crime committed by men from late teens to late 20s;  largely in big cities</a:t>
            </a:r>
          </a:p>
        </p:txBody>
      </p:sp>
      <p:sp>
        <p:nvSpPr>
          <p:cNvPr id="4" name="TextBox 3"/>
          <p:cNvSpPr txBox="1"/>
          <p:nvPr/>
        </p:nvSpPr>
        <p:spPr>
          <a:xfrm>
            <a:off x="1153391" y="3195205"/>
            <a:ext cx="6411190" cy="646331"/>
          </a:xfrm>
          <a:prstGeom prst="rect">
            <a:avLst/>
          </a:prstGeom>
          <a:noFill/>
        </p:spPr>
        <p:txBody>
          <a:bodyPr wrap="square" rtlCol="0">
            <a:spAutoFit/>
          </a:bodyPr>
          <a:lstStyle/>
          <a:p>
            <a:r>
              <a:rPr lang="en-US" dirty="0">
                <a:solidFill>
                  <a:schemeClr val="accent3">
                    <a:lumMod val="50000"/>
                  </a:schemeClr>
                </a:solidFill>
              </a:rPr>
              <a:t>Start with UK and US: UK bad and US worse if we go back to 1950s – (compared to Germany and Sweden)</a:t>
            </a:r>
          </a:p>
        </p:txBody>
      </p:sp>
      <p:sp>
        <p:nvSpPr>
          <p:cNvPr id="5" name="TextBox 4"/>
          <p:cNvSpPr txBox="1"/>
          <p:nvPr/>
        </p:nvSpPr>
        <p:spPr>
          <a:xfrm>
            <a:off x="1145598" y="3974527"/>
            <a:ext cx="6413789" cy="646331"/>
          </a:xfrm>
          <a:prstGeom prst="rect">
            <a:avLst/>
          </a:prstGeom>
          <a:noFill/>
        </p:spPr>
        <p:txBody>
          <a:bodyPr wrap="square" rtlCol="0">
            <a:spAutoFit/>
          </a:bodyPr>
          <a:lstStyle/>
          <a:p>
            <a:r>
              <a:rPr lang="en-US" dirty="0">
                <a:solidFill>
                  <a:schemeClr val="accent3">
                    <a:lumMod val="50000"/>
                  </a:schemeClr>
                </a:solidFill>
              </a:rPr>
              <a:t>But from 1970s to mid 1990s UK violent crime doubled but  US quadrupled</a:t>
            </a:r>
          </a:p>
        </p:txBody>
      </p:sp>
      <p:sp>
        <p:nvSpPr>
          <p:cNvPr id="6" name="TextBox 5"/>
          <p:cNvSpPr txBox="1"/>
          <p:nvPr/>
        </p:nvSpPr>
        <p:spPr>
          <a:xfrm>
            <a:off x="1161184" y="4785014"/>
            <a:ext cx="6411191" cy="646331"/>
          </a:xfrm>
          <a:prstGeom prst="rect">
            <a:avLst/>
          </a:prstGeom>
          <a:noFill/>
        </p:spPr>
        <p:txBody>
          <a:bodyPr wrap="square" rtlCol="0">
            <a:spAutoFit/>
          </a:bodyPr>
          <a:lstStyle/>
          <a:p>
            <a:r>
              <a:rPr lang="en-US" dirty="0">
                <a:solidFill>
                  <a:schemeClr val="accent3">
                    <a:lumMod val="50000"/>
                  </a:schemeClr>
                </a:solidFill>
              </a:rPr>
              <a:t>Since mid 1990s violent crime halved in UK and US – though differences across cities</a:t>
            </a:r>
          </a:p>
        </p:txBody>
      </p:sp>
      <p:sp>
        <p:nvSpPr>
          <p:cNvPr id="7" name="TextBox 6"/>
          <p:cNvSpPr txBox="1"/>
          <p:nvPr/>
        </p:nvSpPr>
        <p:spPr>
          <a:xfrm>
            <a:off x="1566429" y="2327566"/>
            <a:ext cx="6429376" cy="646331"/>
          </a:xfrm>
          <a:prstGeom prst="rect">
            <a:avLst/>
          </a:prstGeom>
          <a:noFill/>
        </p:spPr>
        <p:txBody>
          <a:bodyPr wrap="square" rtlCol="0">
            <a:spAutoFit/>
          </a:bodyPr>
          <a:lstStyle/>
          <a:p>
            <a:r>
              <a:rPr lang="en-US" dirty="0">
                <a:solidFill>
                  <a:schemeClr val="accent3">
                    <a:lumMod val="50000"/>
                  </a:schemeClr>
                </a:solidFill>
              </a:rPr>
              <a:t>Very largely from underprivileged families and with weak education – high school dropouts in US, early leavers UK</a:t>
            </a:r>
          </a:p>
        </p:txBody>
      </p:sp>
    </p:spTree>
    <p:extLst>
      <p:ext uri="{BB962C8B-B14F-4D97-AF65-F5344CB8AC3E}">
        <p14:creationId xmlns:p14="http://schemas.microsoft.com/office/powerpoint/2010/main" val="25669574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20827" y="2049607"/>
            <a:ext cx="7839946" cy="2031325"/>
          </a:xfrm>
          <a:prstGeom prst="rect">
            <a:avLst/>
          </a:prstGeom>
          <a:noFill/>
        </p:spPr>
        <p:txBody>
          <a:bodyPr wrap="square" rtlCol="0">
            <a:spAutoFit/>
          </a:bodyPr>
          <a:lstStyle/>
          <a:p>
            <a:r>
              <a:rPr lang="en-US" dirty="0">
                <a:solidFill>
                  <a:schemeClr val="accent3">
                    <a:lumMod val="50000"/>
                  </a:schemeClr>
                </a:solidFill>
              </a:rPr>
              <a:t>So 3 periods of violent crime in UK and US:</a:t>
            </a:r>
          </a:p>
          <a:p>
            <a:endParaRPr lang="en-US" dirty="0">
              <a:solidFill>
                <a:schemeClr val="accent3">
                  <a:lumMod val="50000"/>
                </a:schemeClr>
              </a:solidFill>
            </a:endParaRPr>
          </a:p>
          <a:p>
            <a:r>
              <a:rPr lang="en-US" dirty="0">
                <a:solidFill>
                  <a:schemeClr val="accent3">
                    <a:lumMod val="50000"/>
                  </a:schemeClr>
                </a:solidFill>
              </a:rPr>
              <a:t>              1950s and 1960s relatively low</a:t>
            </a:r>
          </a:p>
          <a:p>
            <a:endParaRPr lang="en-US" dirty="0">
              <a:solidFill>
                <a:schemeClr val="accent3">
                  <a:lumMod val="50000"/>
                </a:schemeClr>
              </a:solidFill>
            </a:endParaRPr>
          </a:p>
          <a:p>
            <a:r>
              <a:rPr lang="en-US" dirty="0">
                <a:solidFill>
                  <a:schemeClr val="accent3">
                    <a:lumMod val="50000"/>
                  </a:schemeClr>
                </a:solidFill>
              </a:rPr>
              <a:t>              1970s through mid 1990s doubles in UK quadruples in US</a:t>
            </a:r>
          </a:p>
          <a:p>
            <a:endParaRPr lang="en-US" dirty="0">
              <a:solidFill>
                <a:schemeClr val="accent3">
                  <a:lumMod val="50000"/>
                </a:schemeClr>
              </a:solidFill>
            </a:endParaRPr>
          </a:p>
          <a:p>
            <a:r>
              <a:rPr lang="en-US" dirty="0">
                <a:solidFill>
                  <a:schemeClr val="accent3">
                    <a:lumMod val="50000"/>
                  </a:schemeClr>
                </a:solidFill>
              </a:rPr>
              <a:t>              mid 1990s to present falls significantly (roughly halves) UK and US</a:t>
            </a:r>
          </a:p>
        </p:txBody>
      </p:sp>
    </p:spTree>
    <p:extLst>
      <p:ext uri="{BB962C8B-B14F-4D97-AF65-F5344CB8AC3E}">
        <p14:creationId xmlns:p14="http://schemas.microsoft.com/office/powerpoint/2010/main" val="2658001298"/>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13039" y="1628775"/>
            <a:ext cx="7847734" cy="1200329"/>
          </a:xfrm>
          <a:prstGeom prst="rect">
            <a:avLst/>
          </a:prstGeom>
          <a:noFill/>
        </p:spPr>
        <p:txBody>
          <a:bodyPr wrap="square" rtlCol="0">
            <a:spAutoFit/>
          </a:bodyPr>
          <a:lstStyle/>
          <a:p>
            <a:r>
              <a:rPr lang="en-US" u="sng" dirty="0">
                <a:solidFill>
                  <a:schemeClr val="accent3">
                    <a:lumMod val="50000"/>
                  </a:schemeClr>
                </a:solidFill>
              </a:rPr>
              <a:t>Key methodological hypothesis</a:t>
            </a:r>
            <a:r>
              <a:rPr lang="en-US" dirty="0">
                <a:solidFill>
                  <a:schemeClr val="accent3">
                    <a:lumMod val="50000"/>
                  </a:schemeClr>
                </a:solidFill>
              </a:rPr>
              <a:t>:</a:t>
            </a:r>
          </a:p>
          <a:p>
            <a:endParaRPr lang="en-US" dirty="0">
              <a:solidFill>
                <a:schemeClr val="accent3">
                  <a:lumMod val="50000"/>
                </a:schemeClr>
              </a:solidFill>
            </a:endParaRPr>
          </a:p>
          <a:p>
            <a:r>
              <a:rPr lang="en-US" dirty="0">
                <a:solidFill>
                  <a:schemeClr val="accent3">
                    <a:lumMod val="50000"/>
                  </a:schemeClr>
                </a:solidFill>
              </a:rPr>
              <a:t>Choosing crime is like many (perhaps most) other choices of economic and educational activities made by young people from mid teens to mid twenties</a:t>
            </a:r>
          </a:p>
        </p:txBody>
      </p:sp>
      <p:sp>
        <p:nvSpPr>
          <p:cNvPr id="3" name="TextBox 2"/>
          <p:cNvSpPr txBox="1"/>
          <p:nvPr/>
        </p:nvSpPr>
        <p:spPr>
          <a:xfrm>
            <a:off x="405246" y="3156237"/>
            <a:ext cx="7855526" cy="2308324"/>
          </a:xfrm>
          <a:prstGeom prst="rect">
            <a:avLst/>
          </a:prstGeom>
          <a:noFill/>
        </p:spPr>
        <p:txBody>
          <a:bodyPr wrap="square" rtlCol="0">
            <a:spAutoFit/>
          </a:bodyPr>
          <a:lstStyle/>
          <a:p>
            <a:r>
              <a:rPr lang="en-US" dirty="0">
                <a:solidFill>
                  <a:schemeClr val="accent3">
                    <a:lumMod val="50000"/>
                  </a:schemeClr>
                </a:solidFill>
              </a:rPr>
              <a:t>Constrained choice: </a:t>
            </a:r>
          </a:p>
          <a:p>
            <a:endParaRPr lang="en-US" dirty="0">
              <a:solidFill>
                <a:schemeClr val="accent3">
                  <a:lumMod val="50000"/>
                </a:schemeClr>
              </a:solidFill>
            </a:endParaRPr>
          </a:p>
          <a:p>
            <a:r>
              <a:rPr lang="en-US" dirty="0">
                <a:solidFill>
                  <a:schemeClr val="accent3">
                    <a:lumMod val="50000"/>
                  </a:schemeClr>
                </a:solidFill>
              </a:rPr>
              <a:t>My background is given (imagine socially underprivileged and bad schools):</a:t>
            </a:r>
          </a:p>
          <a:p>
            <a:endParaRPr lang="en-US" dirty="0">
              <a:solidFill>
                <a:schemeClr val="accent3">
                  <a:lumMod val="50000"/>
                </a:schemeClr>
              </a:solidFill>
            </a:endParaRPr>
          </a:p>
          <a:p>
            <a:r>
              <a:rPr lang="en-US" dirty="0">
                <a:solidFill>
                  <a:schemeClr val="accent3">
                    <a:lumMod val="50000"/>
                  </a:schemeClr>
                </a:solidFill>
              </a:rPr>
              <a:t>What jobs are available given my education, skills and social connections?</a:t>
            </a:r>
          </a:p>
          <a:p>
            <a:endParaRPr lang="en-US" dirty="0">
              <a:solidFill>
                <a:schemeClr val="accent3">
                  <a:lumMod val="50000"/>
                </a:schemeClr>
              </a:solidFill>
            </a:endParaRPr>
          </a:p>
          <a:p>
            <a:r>
              <a:rPr lang="en-US" dirty="0">
                <a:solidFill>
                  <a:schemeClr val="accent3">
                    <a:lumMod val="50000"/>
                  </a:schemeClr>
                </a:solidFill>
              </a:rPr>
              <a:t>Does it pay me to invest more in education and skills (what sort?) and social connections (what sort?) to increase choice of jobs/activities (</a:t>
            </a:r>
            <a:r>
              <a:rPr lang="en-US" dirty="0" err="1">
                <a:solidFill>
                  <a:schemeClr val="accent3">
                    <a:lumMod val="50000"/>
                  </a:schemeClr>
                </a:solidFill>
              </a:rPr>
              <a:t>inc</a:t>
            </a:r>
            <a:r>
              <a:rPr lang="en-US" dirty="0">
                <a:solidFill>
                  <a:schemeClr val="accent3">
                    <a:lumMod val="50000"/>
                  </a:schemeClr>
                </a:solidFill>
              </a:rPr>
              <a:t> crime)? </a:t>
            </a:r>
          </a:p>
        </p:txBody>
      </p:sp>
    </p:spTree>
    <p:extLst>
      <p:ext uri="{BB962C8B-B14F-4D97-AF65-F5344CB8AC3E}">
        <p14:creationId xmlns:p14="http://schemas.microsoft.com/office/powerpoint/2010/main" val="17908207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13039" y="1628776"/>
            <a:ext cx="7847734" cy="646331"/>
          </a:xfrm>
          <a:prstGeom prst="rect">
            <a:avLst/>
          </a:prstGeom>
          <a:noFill/>
        </p:spPr>
        <p:txBody>
          <a:bodyPr wrap="square" rtlCol="0">
            <a:spAutoFit/>
          </a:bodyPr>
          <a:lstStyle/>
          <a:p>
            <a:r>
              <a:rPr lang="en-US" dirty="0">
                <a:solidFill>
                  <a:schemeClr val="accent3">
                    <a:lumMod val="50000"/>
                  </a:schemeClr>
                </a:solidFill>
              </a:rPr>
              <a:t>These choices depend on job opportunities provided by labour markets – and these change hugely across the 3 periods</a:t>
            </a:r>
          </a:p>
        </p:txBody>
      </p:sp>
      <p:sp>
        <p:nvSpPr>
          <p:cNvPr id="3" name="TextBox 2"/>
          <p:cNvSpPr txBox="1"/>
          <p:nvPr/>
        </p:nvSpPr>
        <p:spPr>
          <a:xfrm>
            <a:off x="381867" y="2439263"/>
            <a:ext cx="7878905" cy="2585323"/>
          </a:xfrm>
          <a:prstGeom prst="rect">
            <a:avLst/>
          </a:prstGeom>
          <a:noFill/>
        </p:spPr>
        <p:txBody>
          <a:bodyPr wrap="square" rtlCol="0">
            <a:spAutoFit/>
          </a:bodyPr>
          <a:lstStyle/>
          <a:p>
            <a:r>
              <a:rPr lang="en-US" u="sng" dirty="0">
                <a:solidFill>
                  <a:schemeClr val="accent3">
                    <a:lumMod val="50000"/>
                  </a:schemeClr>
                </a:solidFill>
              </a:rPr>
              <a:t>1950s 1960s</a:t>
            </a:r>
            <a:r>
              <a:rPr lang="en-US" dirty="0">
                <a:solidFill>
                  <a:schemeClr val="accent3">
                    <a:lumMod val="50000"/>
                  </a:schemeClr>
                </a:solidFill>
              </a:rPr>
              <a:t>: Huge ‘Fordist’ assembly line auto plants </a:t>
            </a:r>
            <a:r>
              <a:rPr lang="en-US" dirty="0" err="1">
                <a:solidFill>
                  <a:schemeClr val="accent3">
                    <a:lumMod val="50000"/>
                  </a:schemeClr>
                </a:solidFill>
              </a:rPr>
              <a:t>etc</a:t>
            </a:r>
            <a:endParaRPr lang="en-US" dirty="0">
              <a:solidFill>
                <a:schemeClr val="accent3">
                  <a:lumMod val="50000"/>
                </a:schemeClr>
              </a:solidFill>
            </a:endParaRPr>
          </a:p>
          <a:p>
            <a:endParaRPr lang="en-US" dirty="0">
              <a:solidFill>
                <a:schemeClr val="accent3">
                  <a:lumMod val="50000"/>
                </a:schemeClr>
              </a:solidFill>
            </a:endParaRPr>
          </a:p>
          <a:p>
            <a:r>
              <a:rPr lang="en-US" dirty="0">
                <a:solidFill>
                  <a:schemeClr val="accent3">
                    <a:lumMod val="50000"/>
                  </a:schemeClr>
                </a:solidFill>
              </a:rPr>
              <a:t>needed semi-skilled (male) workers – learn simple range of tasks requiring physical dexterities and stamina, plus discipline</a:t>
            </a:r>
          </a:p>
          <a:p>
            <a:endParaRPr lang="en-US" dirty="0">
              <a:solidFill>
                <a:schemeClr val="accent3">
                  <a:lumMod val="50000"/>
                </a:schemeClr>
              </a:solidFill>
            </a:endParaRPr>
          </a:p>
          <a:p>
            <a:r>
              <a:rPr lang="en-US" dirty="0">
                <a:solidFill>
                  <a:schemeClr val="accent3">
                    <a:lumMod val="50000"/>
                  </a:schemeClr>
                </a:solidFill>
              </a:rPr>
              <a:t>social skills not important, education level not important (but don’t drop out of high/secondary school – bad signal for accepting discipline)</a:t>
            </a:r>
          </a:p>
          <a:p>
            <a:endParaRPr lang="en-US" dirty="0">
              <a:solidFill>
                <a:schemeClr val="accent3">
                  <a:lumMod val="50000"/>
                </a:schemeClr>
              </a:solidFill>
            </a:endParaRPr>
          </a:p>
          <a:p>
            <a:r>
              <a:rPr lang="en-US" dirty="0">
                <a:solidFill>
                  <a:schemeClr val="accent3">
                    <a:lumMod val="50000"/>
                  </a:schemeClr>
                </a:solidFill>
              </a:rPr>
              <a:t>strong unions bargained good wages and conditions</a:t>
            </a:r>
          </a:p>
        </p:txBody>
      </p:sp>
      <p:sp>
        <p:nvSpPr>
          <p:cNvPr id="4" name="TextBox 3"/>
          <p:cNvSpPr txBox="1"/>
          <p:nvPr/>
        </p:nvSpPr>
        <p:spPr>
          <a:xfrm>
            <a:off x="2291195" y="1015782"/>
            <a:ext cx="4083626" cy="369332"/>
          </a:xfrm>
          <a:prstGeom prst="rect">
            <a:avLst/>
          </a:prstGeom>
          <a:noFill/>
        </p:spPr>
        <p:txBody>
          <a:bodyPr wrap="square" rtlCol="0">
            <a:spAutoFit/>
          </a:bodyPr>
          <a:lstStyle/>
          <a:p>
            <a:r>
              <a:rPr lang="en-US" b="1" dirty="0">
                <a:solidFill>
                  <a:schemeClr val="accent3">
                    <a:lumMod val="50000"/>
                  </a:schemeClr>
                </a:solidFill>
              </a:rPr>
              <a:t>Good period: 1950s and 1960s </a:t>
            </a:r>
          </a:p>
        </p:txBody>
      </p:sp>
    </p:spTree>
    <p:extLst>
      <p:ext uri="{BB962C8B-B14F-4D97-AF65-F5344CB8AC3E}">
        <p14:creationId xmlns:p14="http://schemas.microsoft.com/office/powerpoint/2010/main" val="5325003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72787" y="1836583"/>
            <a:ext cx="3579668" cy="2585323"/>
          </a:xfrm>
          <a:prstGeom prst="rect">
            <a:avLst/>
          </a:prstGeom>
          <a:noFill/>
        </p:spPr>
        <p:txBody>
          <a:bodyPr wrap="square" rtlCol="0">
            <a:spAutoFit/>
          </a:bodyPr>
          <a:lstStyle/>
          <a:p>
            <a:r>
              <a:rPr lang="en-US" dirty="0">
                <a:solidFill>
                  <a:schemeClr val="accent3">
                    <a:lumMod val="50000"/>
                  </a:schemeClr>
                </a:solidFill>
              </a:rPr>
              <a:t>1950s 1960s: choice not difficult even if from bad schools/background with limited social connections – accept discipline and get decent job</a:t>
            </a:r>
          </a:p>
          <a:p>
            <a:endParaRPr lang="en-US" dirty="0">
              <a:solidFill>
                <a:schemeClr val="accent3">
                  <a:lumMod val="50000"/>
                </a:schemeClr>
              </a:solidFill>
            </a:endParaRPr>
          </a:p>
          <a:p>
            <a:r>
              <a:rPr lang="en-US" dirty="0">
                <a:solidFill>
                  <a:schemeClr val="accent3">
                    <a:lumMod val="50000"/>
                  </a:schemeClr>
                </a:solidFill>
              </a:rPr>
              <a:t>and avoid crime because that risks losing decent jobs and difficulty getting back in with criminal record</a:t>
            </a:r>
          </a:p>
        </p:txBody>
      </p:sp>
      <p:pic>
        <p:nvPicPr>
          <p:cNvPr id="3" name="Picture 2"/>
          <p:cNvPicPr>
            <a:picLocks noChangeAspect="1"/>
          </p:cNvPicPr>
          <p:nvPr/>
        </p:nvPicPr>
        <p:blipFill>
          <a:blip r:embed="rId2"/>
          <a:stretch>
            <a:fillRect/>
          </a:stretch>
        </p:blipFill>
        <p:spPr>
          <a:xfrm>
            <a:off x="4466143" y="1803472"/>
            <a:ext cx="3545351" cy="2864644"/>
          </a:xfrm>
          <a:prstGeom prst="rect">
            <a:avLst/>
          </a:prstGeom>
        </p:spPr>
      </p:pic>
      <p:sp>
        <p:nvSpPr>
          <p:cNvPr id="4" name="TextBox 3"/>
          <p:cNvSpPr txBox="1"/>
          <p:nvPr/>
        </p:nvSpPr>
        <p:spPr>
          <a:xfrm>
            <a:off x="2244438" y="996135"/>
            <a:ext cx="4083626" cy="369332"/>
          </a:xfrm>
          <a:prstGeom prst="rect">
            <a:avLst/>
          </a:prstGeom>
          <a:noFill/>
        </p:spPr>
        <p:txBody>
          <a:bodyPr wrap="square" rtlCol="0">
            <a:spAutoFit/>
          </a:bodyPr>
          <a:lstStyle/>
          <a:p>
            <a:r>
              <a:rPr lang="en-US" b="1" dirty="0">
                <a:solidFill>
                  <a:schemeClr val="accent3">
                    <a:lumMod val="50000"/>
                  </a:schemeClr>
                </a:solidFill>
              </a:rPr>
              <a:t>Good period: 1950s and 1960s </a:t>
            </a:r>
          </a:p>
        </p:txBody>
      </p:sp>
    </p:spTree>
    <p:extLst>
      <p:ext uri="{BB962C8B-B14F-4D97-AF65-F5344CB8AC3E}">
        <p14:creationId xmlns:p14="http://schemas.microsoft.com/office/powerpoint/2010/main" val="4680223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42"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1000"/>
                                        <p:tgtEl>
                                          <p:spTgt spid="3"/>
                                        </p:tgtEl>
                                      </p:cBhvr>
                                    </p:animEffect>
                                    <p:anim calcmode="lin" valueType="num">
                                      <p:cBhvr>
                                        <p:cTn id="12" dur="1000" fill="hold"/>
                                        <p:tgtEl>
                                          <p:spTgt spid="3"/>
                                        </p:tgtEl>
                                        <p:attrNameLst>
                                          <p:attrName>ppt_x</p:attrName>
                                        </p:attrNameLst>
                                      </p:cBhvr>
                                      <p:tavLst>
                                        <p:tav tm="0">
                                          <p:val>
                                            <p:strVal val="#ppt_x"/>
                                          </p:val>
                                        </p:tav>
                                        <p:tav tm="100000">
                                          <p:val>
                                            <p:strVal val="#ppt_x"/>
                                          </p:val>
                                        </p:tav>
                                      </p:tavLst>
                                    </p:anim>
                                    <p:anim calcmode="lin" valueType="num">
                                      <p:cBhvr>
                                        <p:cTn id="13"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28626" y="1667746"/>
            <a:ext cx="8377670" cy="2308324"/>
          </a:xfrm>
          <a:prstGeom prst="rect">
            <a:avLst/>
          </a:prstGeom>
          <a:noFill/>
        </p:spPr>
        <p:txBody>
          <a:bodyPr wrap="square" rtlCol="0">
            <a:spAutoFit/>
          </a:bodyPr>
          <a:lstStyle/>
          <a:p>
            <a:r>
              <a:rPr lang="en-US" u="sng" dirty="0">
                <a:solidFill>
                  <a:schemeClr val="accent3">
                    <a:lumMod val="50000"/>
                  </a:schemeClr>
                </a:solidFill>
              </a:rPr>
              <a:t>Mid 1970s to mid 1990s</a:t>
            </a:r>
            <a:r>
              <a:rPr lang="en-US" dirty="0">
                <a:solidFill>
                  <a:schemeClr val="accent3">
                    <a:lumMod val="50000"/>
                  </a:schemeClr>
                </a:solidFill>
              </a:rPr>
              <a:t>   Growing consequences of </a:t>
            </a:r>
            <a:r>
              <a:rPr lang="en-US" u="sng" dirty="0">
                <a:solidFill>
                  <a:schemeClr val="accent3">
                    <a:lumMod val="50000"/>
                  </a:schemeClr>
                </a:solidFill>
              </a:rPr>
              <a:t>Information technology revolution</a:t>
            </a:r>
            <a:r>
              <a:rPr lang="en-US" dirty="0">
                <a:solidFill>
                  <a:schemeClr val="accent3">
                    <a:lumMod val="50000"/>
                  </a:schemeClr>
                </a:solidFill>
              </a:rPr>
              <a:t>: many good effects but …..</a:t>
            </a:r>
          </a:p>
          <a:p>
            <a:endParaRPr lang="en-US" dirty="0">
              <a:solidFill>
                <a:schemeClr val="accent3">
                  <a:lumMod val="50000"/>
                </a:schemeClr>
              </a:solidFill>
            </a:endParaRPr>
          </a:p>
          <a:p>
            <a:r>
              <a:rPr lang="en-US" dirty="0">
                <a:solidFill>
                  <a:schemeClr val="accent3">
                    <a:lumMod val="50000"/>
                  </a:schemeClr>
                </a:solidFill>
              </a:rPr>
              <a:t>implies gradual collapse of Fordism/ end of decent mass semi-skilled employment for low-educated young males</a:t>
            </a:r>
          </a:p>
          <a:p>
            <a:endParaRPr lang="en-US" dirty="0">
              <a:solidFill>
                <a:schemeClr val="accent3">
                  <a:lumMod val="50000"/>
                </a:schemeClr>
              </a:solidFill>
            </a:endParaRPr>
          </a:p>
          <a:p>
            <a:r>
              <a:rPr lang="en-US" dirty="0">
                <a:solidFill>
                  <a:schemeClr val="accent3">
                    <a:lumMod val="50000"/>
                  </a:schemeClr>
                </a:solidFill>
              </a:rPr>
              <a:t>bad period for big cities where most big Fordist plants located – especially in US: </a:t>
            </a:r>
            <a:r>
              <a:rPr lang="en-US" dirty="0" err="1">
                <a:solidFill>
                  <a:schemeClr val="accent3">
                    <a:lumMod val="50000"/>
                  </a:schemeClr>
                </a:solidFill>
              </a:rPr>
              <a:t>eg</a:t>
            </a:r>
            <a:r>
              <a:rPr lang="en-US" dirty="0">
                <a:solidFill>
                  <a:schemeClr val="accent3">
                    <a:lumMod val="50000"/>
                  </a:schemeClr>
                </a:solidFill>
              </a:rPr>
              <a:t> Chicago, New York nearly go bankrupt</a:t>
            </a:r>
          </a:p>
        </p:txBody>
      </p:sp>
      <p:sp>
        <p:nvSpPr>
          <p:cNvPr id="3" name="TextBox 2"/>
          <p:cNvSpPr txBox="1"/>
          <p:nvPr/>
        </p:nvSpPr>
        <p:spPr>
          <a:xfrm>
            <a:off x="994936" y="4135580"/>
            <a:ext cx="7632116" cy="1477328"/>
          </a:xfrm>
          <a:prstGeom prst="rect">
            <a:avLst/>
          </a:prstGeom>
          <a:noFill/>
        </p:spPr>
        <p:txBody>
          <a:bodyPr wrap="square" rtlCol="0">
            <a:spAutoFit/>
          </a:bodyPr>
          <a:lstStyle/>
          <a:p>
            <a:r>
              <a:rPr lang="en-US" dirty="0">
                <a:solidFill>
                  <a:schemeClr val="accent3">
                    <a:lumMod val="50000"/>
                  </a:schemeClr>
                </a:solidFill>
              </a:rPr>
              <a:t>Difficult choices for disadvantaged young males:</a:t>
            </a:r>
          </a:p>
          <a:p>
            <a:endParaRPr lang="en-US" dirty="0">
              <a:solidFill>
                <a:schemeClr val="accent3">
                  <a:lumMod val="50000"/>
                </a:schemeClr>
              </a:solidFill>
            </a:endParaRPr>
          </a:p>
          <a:p>
            <a:r>
              <a:rPr lang="en-US" dirty="0">
                <a:solidFill>
                  <a:schemeClr val="accent3">
                    <a:lumMod val="50000"/>
                  </a:schemeClr>
                </a:solidFill>
              </a:rPr>
              <a:t>(1) Upgrade educationally.  Standard middle class choice as proportion staying on for higher education and hence better careers generated by IT revolution.  But requires good schools and social connections.</a:t>
            </a:r>
          </a:p>
        </p:txBody>
      </p:sp>
      <p:sp>
        <p:nvSpPr>
          <p:cNvPr id="4" name="TextBox 3"/>
          <p:cNvSpPr txBox="1"/>
          <p:nvPr/>
        </p:nvSpPr>
        <p:spPr>
          <a:xfrm>
            <a:off x="2244438" y="996135"/>
            <a:ext cx="4083626" cy="369332"/>
          </a:xfrm>
          <a:prstGeom prst="rect">
            <a:avLst/>
          </a:prstGeom>
          <a:noFill/>
        </p:spPr>
        <p:txBody>
          <a:bodyPr wrap="square" rtlCol="0">
            <a:spAutoFit/>
          </a:bodyPr>
          <a:lstStyle/>
          <a:p>
            <a:r>
              <a:rPr lang="en-US" b="1" dirty="0">
                <a:solidFill>
                  <a:schemeClr val="accent3">
                    <a:lumMod val="50000"/>
                  </a:schemeClr>
                </a:solidFill>
              </a:rPr>
              <a:t>Bad period: mid 1970s to mid 1990s</a:t>
            </a:r>
          </a:p>
        </p:txBody>
      </p:sp>
    </p:spTree>
    <p:extLst>
      <p:ext uri="{BB962C8B-B14F-4D97-AF65-F5344CB8AC3E}">
        <p14:creationId xmlns:p14="http://schemas.microsoft.com/office/powerpoint/2010/main" val="10567322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66330" y="1737886"/>
            <a:ext cx="8377670" cy="646331"/>
          </a:xfrm>
          <a:prstGeom prst="rect">
            <a:avLst/>
          </a:prstGeom>
          <a:noFill/>
        </p:spPr>
        <p:txBody>
          <a:bodyPr wrap="square" rtlCol="0">
            <a:spAutoFit/>
          </a:bodyPr>
          <a:lstStyle/>
          <a:p>
            <a:r>
              <a:rPr lang="en-US" dirty="0">
                <a:solidFill>
                  <a:schemeClr val="accent3">
                    <a:lumMod val="50000"/>
                  </a:schemeClr>
                </a:solidFill>
              </a:rPr>
              <a:t>Choice (2): work legally in low-skill employment, (non-unionized); but real hourly earnings for low-skilled males collapse in this period (here shown for US):</a:t>
            </a:r>
          </a:p>
        </p:txBody>
      </p:sp>
      <p:cxnSp>
        <p:nvCxnSpPr>
          <p:cNvPr id="10" name="Straight Arrow Connector 9"/>
          <p:cNvCxnSpPr/>
          <p:nvPr/>
        </p:nvCxnSpPr>
        <p:spPr>
          <a:xfrm flipV="1">
            <a:off x="3900488" y="2528888"/>
            <a:ext cx="0" cy="2493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pic>
        <p:nvPicPr>
          <p:cNvPr id="11" name="Picture 10"/>
          <p:cNvPicPr>
            <a:picLocks noChangeAspect="1"/>
          </p:cNvPicPr>
          <p:nvPr/>
        </p:nvPicPr>
        <p:blipFill>
          <a:blip r:embed="rId2"/>
          <a:stretch>
            <a:fillRect/>
          </a:stretch>
        </p:blipFill>
        <p:spPr>
          <a:xfrm>
            <a:off x="2567634" y="2569197"/>
            <a:ext cx="3136481" cy="2889005"/>
          </a:xfrm>
          <a:prstGeom prst="rect">
            <a:avLst/>
          </a:prstGeom>
        </p:spPr>
      </p:pic>
      <p:cxnSp>
        <p:nvCxnSpPr>
          <p:cNvPr id="13" name="Straight Arrow Connector 12"/>
          <p:cNvCxnSpPr/>
          <p:nvPr/>
        </p:nvCxnSpPr>
        <p:spPr>
          <a:xfrm flipH="1">
            <a:off x="5758542" y="4460422"/>
            <a:ext cx="1153886" cy="620486"/>
          </a:xfrm>
          <a:prstGeom prst="straightConnector1">
            <a:avLst/>
          </a:prstGeom>
          <a:ln w="762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6992957" y="4056465"/>
            <a:ext cx="1100570" cy="646331"/>
          </a:xfrm>
          <a:prstGeom prst="rect">
            <a:avLst/>
          </a:prstGeom>
          <a:noFill/>
        </p:spPr>
        <p:txBody>
          <a:bodyPr wrap="square" rtlCol="0">
            <a:spAutoFit/>
          </a:bodyPr>
          <a:lstStyle/>
          <a:p>
            <a:r>
              <a:rPr lang="en-US" sz="1200" dirty="0">
                <a:solidFill>
                  <a:schemeClr val="accent3">
                    <a:lumMod val="50000"/>
                  </a:schemeClr>
                </a:solidFill>
              </a:rPr>
              <a:t>low-skill male real </a:t>
            </a:r>
            <a:r>
              <a:rPr lang="en-US" sz="1200" dirty="0" err="1">
                <a:solidFill>
                  <a:schemeClr val="accent3">
                    <a:lumMod val="50000"/>
                  </a:schemeClr>
                </a:solidFill>
              </a:rPr>
              <a:t>hrly</a:t>
            </a:r>
            <a:r>
              <a:rPr lang="en-US" sz="1200" dirty="0">
                <a:solidFill>
                  <a:schemeClr val="accent3">
                    <a:lumMod val="50000"/>
                  </a:schemeClr>
                </a:solidFill>
              </a:rPr>
              <a:t> earnings in US</a:t>
            </a:r>
          </a:p>
        </p:txBody>
      </p:sp>
      <p:sp>
        <p:nvSpPr>
          <p:cNvPr id="7" name="TextBox 6"/>
          <p:cNvSpPr txBox="1"/>
          <p:nvPr/>
        </p:nvSpPr>
        <p:spPr>
          <a:xfrm>
            <a:off x="2244438" y="996135"/>
            <a:ext cx="4083626" cy="369332"/>
          </a:xfrm>
          <a:prstGeom prst="rect">
            <a:avLst/>
          </a:prstGeom>
          <a:noFill/>
        </p:spPr>
        <p:txBody>
          <a:bodyPr wrap="square" rtlCol="0">
            <a:spAutoFit/>
          </a:bodyPr>
          <a:lstStyle/>
          <a:p>
            <a:r>
              <a:rPr lang="en-US" b="1" dirty="0">
                <a:solidFill>
                  <a:schemeClr val="accent3">
                    <a:lumMod val="50000"/>
                  </a:schemeClr>
                </a:solidFill>
              </a:rPr>
              <a:t>Bad period: mid 1970s to mid 1990s</a:t>
            </a:r>
          </a:p>
        </p:txBody>
      </p:sp>
    </p:spTree>
    <p:extLst>
      <p:ext uri="{BB962C8B-B14F-4D97-AF65-F5344CB8AC3E}">
        <p14:creationId xmlns:p14="http://schemas.microsoft.com/office/powerpoint/2010/main" val="4747921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a:xfrm>
            <a:off x="539552" y="116632"/>
            <a:ext cx="7956376" cy="1241202"/>
          </a:xfrm>
        </p:spPr>
        <p:txBody>
          <a:bodyPr/>
          <a:lstStyle/>
          <a:p>
            <a:r>
              <a:rPr lang="en-GB" altLang="en-US" sz="2800" b="1" dirty="0" smtClean="0"/>
              <a:t>International variation in crime and punishment</a:t>
            </a:r>
          </a:p>
        </p:txBody>
      </p:sp>
      <p:sp>
        <p:nvSpPr>
          <p:cNvPr id="10243" name="Content Placeholder 2"/>
          <p:cNvSpPr>
            <a:spLocks noGrp="1"/>
          </p:cNvSpPr>
          <p:nvPr>
            <p:ph idx="1"/>
          </p:nvPr>
        </p:nvSpPr>
        <p:spPr>
          <a:xfrm>
            <a:off x="668338" y="1341438"/>
            <a:ext cx="7864475" cy="4598987"/>
          </a:xfrm>
        </p:spPr>
        <p:txBody>
          <a:bodyPr>
            <a:normAutofit fontScale="92500" lnSpcReduction="20000"/>
          </a:bodyPr>
          <a:lstStyle/>
          <a:p>
            <a:r>
              <a:rPr lang="en-GB" altLang="en-US" dirty="0" smtClean="0"/>
              <a:t>Huge variations in levels of crime and punishment across states – and even between states at comparable levels of economic and political development</a:t>
            </a:r>
          </a:p>
          <a:p>
            <a:endParaRPr lang="en-GB" altLang="en-US" dirty="0" smtClean="0"/>
          </a:p>
          <a:p>
            <a:r>
              <a:rPr lang="en-GB" altLang="en-US" dirty="0" smtClean="0"/>
              <a:t>Opportunities afforded by these variations to build explanatory hypotheses about the linkages between not only criminal justice policy and crime, but also crime, punishment and broader social, political and economic institutions and cultural dynamics</a:t>
            </a:r>
          </a:p>
          <a:p>
            <a:endParaRPr lang="en-GB" altLang="en-US" dirty="0" smtClean="0"/>
          </a:p>
        </p:txBody>
      </p:sp>
      <p:sp>
        <p:nvSpPr>
          <p:cNvPr id="2" name="Footer Placeholder 1"/>
          <p:cNvSpPr>
            <a:spLocks noGrp="1"/>
          </p:cNvSpPr>
          <p:nvPr>
            <p:ph type="ftr" sz="quarter" idx="11"/>
          </p:nvPr>
        </p:nvSpPr>
        <p:spPr/>
        <p:txBody>
          <a:bodyPr/>
          <a:lstStyle/>
          <a:p>
            <a:r>
              <a:rPr lang="en-GB" smtClean="0"/>
              <a:t>LSE 400 American Exceptionalism in Crime, Punishment and Inequality, 6 February 2015</a:t>
            </a:r>
            <a:endParaRPr lang="en-GB"/>
          </a:p>
        </p:txBody>
      </p:sp>
      <p:sp>
        <p:nvSpPr>
          <p:cNvPr id="3" name="Slide Number Placeholder 2"/>
          <p:cNvSpPr>
            <a:spLocks noGrp="1"/>
          </p:cNvSpPr>
          <p:nvPr>
            <p:ph type="sldNum" sz="quarter" idx="12"/>
          </p:nvPr>
        </p:nvSpPr>
        <p:spPr/>
        <p:txBody>
          <a:bodyPr/>
          <a:lstStyle/>
          <a:p>
            <a:fld id="{5755F12D-1FAB-4EE1-92D9-847553BA2725}" type="slidenum">
              <a:rPr lang="en-GB" smtClean="0"/>
              <a:t>3</a:t>
            </a:fld>
            <a:endParaRPr lang="en-GB"/>
          </a:p>
        </p:txBody>
      </p:sp>
    </p:spTree>
    <p:extLst>
      <p:ext uri="{BB962C8B-B14F-4D97-AF65-F5344CB8AC3E}">
        <p14:creationId xmlns:p14="http://schemas.microsoft.com/office/powerpoint/2010/main" val="3035646715"/>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66330" y="1737885"/>
            <a:ext cx="8018442" cy="1754326"/>
          </a:xfrm>
          <a:prstGeom prst="rect">
            <a:avLst/>
          </a:prstGeom>
          <a:noFill/>
        </p:spPr>
        <p:txBody>
          <a:bodyPr wrap="square" rtlCol="0">
            <a:spAutoFit/>
          </a:bodyPr>
          <a:lstStyle/>
          <a:p>
            <a:r>
              <a:rPr lang="en-US" dirty="0">
                <a:solidFill>
                  <a:schemeClr val="accent3">
                    <a:lumMod val="50000"/>
                  </a:schemeClr>
                </a:solidFill>
              </a:rPr>
              <a:t>Choice (3): invest in crime, build ‘bad’ social connections in high school and/or drop out</a:t>
            </a:r>
          </a:p>
          <a:p>
            <a:endParaRPr lang="en-US" dirty="0">
              <a:solidFill>
                <a:schemeClr val="accent3">
                  <a:lumMod val="50000"/>
                </a:schemeClr>
              </a:solidFill>
            </a:endParaRPr>
          </a:p>
          <a:p>
            <a:r>
              <a:rPr lang="en-US" dirty="0">
                <a:solidFill>
                  <a:schemeClr val="accent3">
                    <a:lumMod val="50000"/>
                  </a:schemeClr>
                </a:solidFill>
              </a:rPr>
              <a:t>in US, this typically involved membership of street gang </a:t>
            </a:r>
          </a:p>
          <a:p>
            <a:endParaRPr lang="en-US" dirty="0">
              <a:solidFill>
                <a:schemeClr val="accent3">
                  <a:lumMod val="50000"/>
                </a:schemeClr>
              </a:solidFill>
            </a:endParaRPr>
          </a:p>
          <a:p>
            <a:r>
              <a:rPr lang="en-US" dirty="0">
                <a:solidFill>
                  <a:schemeClr val="accent3">
                    <a:lumMod val="50000"/>
                  </a:schemeClr>
                </a:solidFill>
              </a:rPr>
              <a:t>ability to earn money from protection and drug-sales (more later)</a:t>
            </a:r>
          </a:p>
        </p:txBody>
      </p:sp>
      <p:cxnSp>
        <p:nvCxnSpPr>
          <p:cNvPr id="10" name="Straight Arrow Connector 9"/>
          <p:cNvCxnSpPr/>
          <p:nvPr/>
        </p:nvCxnSpPr>
        <p:spPr>
          <a:xfrm flipV="1">
            <a:off x="3900488" y="2528888"/>
            <a:ext cx="0" cy="2493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4" name="TextBox 3"/>
          <p:cNvSpPr txBox="1"/>
          <p:nvPr/>
        </p:nvSpPr>
        <p:spPr>
          <a:xfrm>
            <a:off x="2244438" y="996135"/>
            <a:ext cx="4083626" cy="369332"/>
          </a:xfrm>
          <a:prstGeom prst="rect">
            <a:avLst/>
          </a:prstGeom>
          <a:noFill/>
        </p:spPr>
        <p:txBody>
          <a:bodyPr wrap="square" rtlCol="0">
            <a:spAutoFit/>
          </a:bodyPr>
          <a:lstStyle/>
          <a:p>
            <a:r>
              <a:rPr lang="en-US" b="1" dirty="0">
                <a:solidFill>
                  <a:schemeClr val="accent3">
                    <a:lumMod val="50000"/>
                  </a:schemeClr>
                </a:solidFill>
              </a:rPr>
              <a:t>Bad period: mid 1970s to mid 1990s</a:t>
            </a:r>
          </a:p>
        </p:txBody>
      </p:sp>
      <p:sp>
        <p:nvSpPr>
          <p:cNvPr id="6" name="TextBox 5"/>
          <p:cNvSpPr txBox="1"/>
          <p:nvPr/>
        </p:nvSpPr>
        <p:spPr>
          <a:xfrm>
            <a:off x="766330" y="3644617"/>
            <a:ext cx="8018441" cy="1754326"/>
          </a:xfrm>
          <a:prstGeom prst="rect">
            <a:avLst/>
          </a:prstGeom>
          <a:noFill/>
        </p:spPr>
        <p:txBody>
          <a:bodyPr wrap="square" rtlCol="0">
            <a:spAutoFit/>
          </a:bodyPr>
          <a:lstStyle/>
          <a:p>
            <a:r>
              <a:rPr lang="en-US" u="sng" dirty="0">
                <a:solidFill>
                  <a:schemeClr val="accent3">
                    <a:lumMod val="50000"/>
                  </a:schemeClr>
                </a:solidFill>
              </a:rPr>
              <a:t>Conclusion for Bad Period</a:t>
            </a:r>
            <a:endParaRPr lang="en-US" dirty="0">
              <a:solidFill>
                <a:schemeClr val="accent3">
                  <a:lumMod val="50000"/>
                </a:schemeClr>
              </a:solidFill>
            </a:endParaRPr>
          </a:p>
          <a:p>
            <a:endParaRPr lang="en-US" dirty="0">
              <a:solidFill>
                <a:schemeClr val="accent3">
                  <a:lumMod val="50000"/>
                </a:schemeClr>
              </a:solidFill>
            </a:endParaRPr>
          </a:p>
          <a:p>
            <a:r>
              <a:rPr lang="en-US" dirty="0">
                <a:solidFill>
                  <a:schemeClr val="accent3">
                    <a:lumMod val="50000"/>
                  </a:schemeClr>
                </a:solidFill>
              </a:rPr>
              <a:t>For young males from really disadvantaged backgrounds, bad schools, low ‘cultural/social’ capital, no/limited social connections to employment, legal jobs pretty shit jobs, then crime not a stupid choice – despite all long-term consequences</a:t>
            </a:r>
          </a:p>
        </p:txBody>
      </p:sp>
    </p:spTree>
    <p:extLst>
      <p:ext uri="{BB962C8B-B14F-4D97-AF65-F5344CB8AC3E}">
        <p14:creationId xmlns:p14="http://schemas.microsoft.com/office/powerpoint/2010/main" val="15686307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85774" y="1737885"/>
            <a:ext cx="8018441" cy="923330"/>
          </a:xfrm>
          <a:prstGeom prst="rect">
            <a:avLst/>
          </a:prstGeom>
          <a:noFill/>
        </p:spPr>
        <p:txBody>
          <a:bodyPr wrap="square" rtlCol="0">
            <a:spAutoFit/>
          </a:bodyPr>
          <a:lstStyle/>
          <a:p>
            <a:r>
              <a:rPr lang="en-US" dirty="0">
                <a:solidFill>
                  <a:schemeClr val="accent3">
                    <a:lumMod val="50000"/>
                  </a:schemeClr>
                </a:solidFill>
              </a:rPr>
              <a:t>Methodology:</a:t>
            </a:r>
          </a:p>
          <a:p>
            <a:endParaRPr lang="en-US" dirty="0">
              <a:solidFill>
                <a:schemeClr val="accent3">
                  <a:lumMod val="50000"/>
                </a:schemeClr>
              </a:solidFill>
            </a:endParaRPr>
          </a:p>
          <a:p>
            <a:r>
              <a:rPr lang="en-US" dirty="0">
                <a:solidFill>
                  <a:schemeClr val="accent3">
                    <a:lumMod val="50000"/>
                  </a:schemeClr>
                </a:solidFill>
              </a:rPr>
              <a:t>This approach often called ‘rational choice’:  </a:t>
            </a:r>
          </a:p>
        </p:txBody>
      </p:sp>
      <p:sp>
        <p:nvSpPr>
          <p:cNvPr id="5" name="Rectangle 4"/>
          <p:cNvSpPr/>
          <p:nvPr/>
        </p:nvSpPr>
        <p:spPr>
          <a:xfrm>
            <a:off x="646835" y="2750310"/>
            <a:ext cx="8065943" cy="1200329"/>
          </a:xfrm>
          <a:prstGeom prst="rect">
            <a:avLst/>
          </a:prstGeom>
        </p:spPr>
        <p:txBody>
          <a:bodyPr wrap="square">
            <a:spAutoFit/>
          </a:bodyPr>
          <a:lstStyle/>
          <a:p>
            <a:r>
              <a:rPr lang="en-US" dirty="0">
                <a:solidFill>
                  <a:schemeClr val="accent3">
                    <a:lumMod val="50000"/>
                  </a:schemeClr>
                </a:solidFill>
              </a:rPr>
              <a:t>(</a:t>
            </a:r>
            <a:r>
              <a:rPr lang="en-US" dirty="0" err="1">
                <a:solidFill>
                  <a:schemeClr val="accent3">
                    <a:lumMod val="50000"/>
                  </a:schemeClr>
                </a:solidFill>
              </a:rPr>
              <a:t>i</a:t>
            </a:r>
            <a:r>
              <a:rPr lang="en-US" dirty="0">
                <a:solidFill>
                  <a:schemeClr val="accent3">
                    <a:lumMod val="50000"/>
                  </a:schemeClr>
                </a:solidFill>
              </a:rPr>
              <a:t>) Individuals have ‘preferences’:  </a:t>
            </a:r>
          </a:p>
          <a:p>
            <a:r>
              <a:rPr lang="en-US" dirty="0">
                <a:solidFill>
                  <a:schemeClr val="accent3">
                    <a:lumMod val="50000"/>
                  </a:schemeClr>
                </a:solidFill>
              </a:rPr>
              <a:t>	most people want:</a:t>
            </a:r>
          </a:p>
          <a:p>
            <a:r>
              <a:rPr lang="en-US" dirty="0">
                <a:solidFill>
                  <a:schemeClr val="accent3">
                    <a:lumMod val="50000"/>
                  </a:schemeClr>
                </a:solidFill>
              </a:rPr>
              <a:t>		to live comfortably (earn money)</a:t>
            </a:r>
          </a:p>
          <a:p>
            <a:r>
              <a:rPr lang="en-US" dirty="0">
                <a:solidFill>
                  <a:schemeClr val="accent3">
                    <a:lumMod val="50000"/>
                  </a:schemeClr>
                </a:solidFill>
              </a:rPr>
              <a:t>		to be approved of (even admired) by their friends and colleagues </a:t>
            </a:r>
          </a:p>
        </p:txBody>
      </p:sp>
      <p:sp>
        <p:nvSpPr>
          <p:cNvPr id="6" name="Rectangle 5"/>
          <p:cNvSpPr/>
          <p:nvPr/>
        </p:nvSpPr>
        <p:spPr>
          <a:xfrm>
            <a:off x="646833" y="4056967"/>
            <a:ext cx="8252980" cy="923330"/>
          </a:xfrm>
          <a:prstGeom prst="rect">
            <a:avLst/>
          </a:prstGeom>
        </p:spPr>
        <p:txBody>
          <a:bodyPr wrap="square">
            <a:spAutoFit/>
          </a:bodyPr>
          <a:lstStyle/>
          <a:p>
            <a:r>
              <a:rPr lang="en-US" dirty="0">
                <a:solidFill>
                  <a:schemeClr val="accent3">
                    <a:lumMod val="50000"/>
                  </a:schemeClr>
                </a:solidFill>
              </a:rPr>
              <a:t>(ii) Individual has ‘assets’:  human capital (education background); social/cultural capital: social background, social connections (</a:t>
            </a:r>
            <a:r>
              <a:rPr lang="en-US" dirty="0" err="1">
                <a:solidFill>
                  <a:schemeClr val="accent3">
                    <a:lumMod val="50000"/>
                  </a:schemeClr>
                </a:solidFill>
              </a:rPr>
              <a:t>eg</a:t>
            </a:r>
            <a:r>
              <a:rPr lang="en-US" dirty="0">
                <a:solidFill>
                  <a:schemeClr val="accent3">
                    <a:lumMod val="50000"/>
                  </a:schemeClr>
                </a:solidFill>
              </a:rPr>
              <a:t> to potential employers, often indirectly), ability to communicate with those from different backgrounds </a:t>
            </a:r>
          </a:p>
        </p:txBody>
      </p:sp>
      <p:sp>
        <p:nvSpPr>
          <p:cNvPr id="7" name="TextBox 6"/>
          <p:cNvSpPr txBox="1"/>
          <p:nvPr/>
        </p:nvSpPr>
        <p:spPr>
          <a:xfrm>
            <a:off x="2673060" y="1049487"/>
            <a:ext cx="2867892" cy="369332"/>
          </a:xfrm>
          <a:prstGeom prst="rect">
            <a:avLst/>
          </a:prstGeom>
          <a:noFill/>
        </p:spPr>
        <p:txBody>
          <a:bodyPr wrap="square" rtlCol="0">
            <a:spAutoFit/>
          </a:bodyPr>
          <a:lstStyle/>
          <a:p>
            <a:r>
              <a:rPr lang="en-US" b="1" dirty="0">
                <a:solidFill>
                  <a:schemeClr val="accent3">
                    <a:lumMod val="50000"/>
                  </a:schemeClr>
                </a:solidFill>
              </a:rPr>
              <a:t>Methodological Interlude </a:t>
            </a:r>
          </a:p>
        </p:txBody>
      </p:sp>
    </p:spTree>
    <p:extLst>
      <p:ext uri="{BB962C8B-B14F-4D97-AF65-F5344CB8AC3E}">
        <p14:creationId xmlns:p14="http://schemas.microsoft.com/office/powerpoint/2010/main" val="30570105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1" nodeType="clickEffect">
                                  <p:stCondLst>
                                    <p:cond delay="0"/>
                                  </p:stCondLst>
                                  <p:childTnLst>
                                    <p:set>
                                      <p:cBhvr>
                                        <p:cTn id="10" dur="1" fill="hold">
                                          <p:stCondLst>
                                            <p:cond delay="0"/>
                                          </p:stCondLst>
                                        </p:cTn>
                                        <p:tgtEl>
                                          <p:spTgt spid="4"/>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1000"/>
                                        <p:tgtEl>
                                          <p:spTgt spid="5"/>
                                        </p:tgtEl>
                                      </p:cBhvr>
                                    </p:animEffect>
                                    <p:anim calcmode="lin" valueType="num">
                                      <p:cBhvr>
                                        <p:cTn id="16" dur="1000" fill="hold"/>
                                        <p:tgtEl>
                                          <p:spTgt spid="5"/>
                                        </p:tgtEl>
                                        <p:attrNameLst>
                                          <p:attrName>ppt_x</p:attrName>
                                        </p:attrNameLst>
                                      </p:cBhvr>
                                      <p:tavLst>
                                        <p:tav tm="0">
                                          <p:val>
                                            <p:strVal val="#ppt_x"/>
                                          </p:val>
                                        </p:tav>
                                        <p:tav tm="100000">
                                          <p:val>
                                            <p:strVal val="#ppt_x"/>
                                          </p:val>
                                        </p:tav>
                                      </p:tavLst>
                                    </p:anim>
                                    <p:anim calcmode="lin" valueType="num">
                                      <p:cBhvr>
                                        <p:cTn id="17"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1000"/>
                                        <p:tgtEl>
                                          <p:spTgt spid="6"/>
                                        </p:tgtEl>
                                      </p:cBhvr>
                                    </p:animEffect>
                                    <p:anim calcmode="lin" valueType="num">
                                      <p:cBhvr>
                                        <p:cTn id="23" dur="1000" fill="hold"/>
                                        <p:tgtEl>
                                          <p:spTgt spid="6"/>
                                        </p:tgtEl>
                                        <p:attrNameLst>
                                          <p:attrName>ppt_x</p:attrName>
                                        </p:attrNameLst>
                                      </p:cBhvr>
                                      <p:tavLst>
                                        <p:tav tm="0">
                                          <p:val>
                                            <p:strVal val="#ppt_x"/>
                                          </p:val>
                                        </p:tav>
                                        <p:tav tm="100000">
                                          <p:val>
                                            <p:strVal val="#ppt_x"/>
                                          </p:val>
                                        </p:tav>
                                      </p:tavLst>
                                    </p:anim>
                                    <p:anim calcmode="lin" valueType="num">
                                      <p:cBhvr>
                                        <p:cTn id="2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5" grpId="0"/>
      <p:bldP spid="6"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GB" smtClean="0"/>
              <a:t>LSE 400 American Exceptionalism in Crime, Punishment and Inequality, 6 February 2015</a:t>
            </a:r>
            <a:endParaRPr lang="en-GB"/>
          </a:p>
        </p:txBody>
      </p:sp>
      <p:sp>
        <p:nvSpPr>
          <p:cNvPr id="3" name="Slide Number Placeholder 2"/>
          <p:cNvSpPr>
            <a:spLocks noGrp="1"/>
          </p:cNvSpPr>
          <p:nvPr>
            <p:ph type="sldNum" sz="quarter" idx="12"/>
          </p:nvPr>
        </p:nvSpPr>
        <p:spPr/>
        <p:txBody>
          <a:bodyPr/>
          <a:lstStyle/>
          <a:p>
            <a:fld id="{5755F12D-1FAB-4EE1-92D9-847553BA2725}" type="slidenum">
              <a:rPr lang="en-GB" smtClean="0"/>
              <a:t>32</a:t>
            </a:fld>
            <a:endParaRPr lang="en-GB"/>
          </a:p>
        </p:txBody>
      </p:sp>
    </p:spTree>
    <p:extLst>
      <p:ext uri="{BB962C8B-B14F-4D97-AF65-F5344CB8AC3E}">
        <p14:creationId xmlns:p14="http://schemas.microsoft.com/office/powerpoint/2010/main" val="988020918"/>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05245" y="1976187"/>
            <a:ext cx="8252980" cy="646331"/>
          </a:xfrm>
          <a:prstGeom prst="rect">
            <a:avLst/>
          </a:prstGeom>
        </p:spPr>
        <p:txBody>
          <a:bodyPr wrap="square">
            <a:spAutoFit/>
          </a:bodyPr>
          <a:lstStyle/>
          <a:p>
            <a:r>
              <a:rPr lang="en-US" dirty="0">
                <a:solidFill>
                  <a:schemeClr val="accent3">
                    <a:lumMod val="50000"/>
                  </a:schemeClr>
                </a:solidFill>
              </a:rPr>
              <a:t>(iii) Given his or her assets, the individual has ‘choices’, and these can and do change over time</a:t>
            </a:r>
          </a:p>
        </p:txBody>
      </p:sp>
      <p:sp>
        <p:nvSpPr>
          <p:cNvPr id="3" name="TextBox 2"/>
          <p:cNvSpPr txBox="1"/>
          <p:nvPr/>
        </p:nvSpPr>
        <p:spPr>
          <a:xfrm>
            <a:off x="2673060" y="1049487"/>
            <a:ext cx="2867892" cy="369332"/>
          </a:xfrm>
          <a:prstGeom prst="rect">
            <a:avLst/>
          </a:prstGeom>
          <a:noFill/>
        </p:spPr>
        <p:txBody>
          <a:bodyPr wrap="square" rtlCol="0">
            <a:spAutoFit/>
          </a:bodyPr>
          <a:lstStyle/>
          <a:p>
            <a:r>
              <a:rPr lang="en-US" b="1" dirty="0">
                <a:solidFill>
                  <a:schemeClr val="accent3">
                    <a:lumMod val="50000"/>
                  </a:schemeClr>
                </a:solidFill>
              </a:rPr>
              <a:t>Methodological Interlude </a:t>
            </a:r>
          </a:p>
        </p:txBody>
      </p:sp>
      <p:sp>
        <p:nvSpPr>
          <p:cNvPr id="4" name="Rectangle 3"/>
          <p:cNvSpPr/>
          <p:nvPr/>
        </p:nvSpPr>
        <p:spPr>
          <a:xfrm>
            <a:off x="410439" y="4241406"/>
            <a:ext cx="8252980" cy="646331"/>
          </a:xfrm>
          <a:prstGeom prst="rect">
            <a:avLst/>
          </a:prstGeom>
        </p:spPr>
        <p:txBody>
          <a:bodyPr wrap="square">
            <a:spAutoFit/>
          </a:bodyPr>
          <a:lstStyle/>
          <a:p>
            <a:r>
              <a:rPr lang="en-US" dirty="0">
                <a:solidFill>
                  <a:schemeClr val="accent3">
                    <a:lumMod val="50000"/>
                  </a:schemeClr>
                </a:solidFill>
              </a:rPr>
              <a:t>(iv) Given his or her assets, preferences and choices, the individual chooses what he sees as best available option.</a:t>
            </a:r>
          </a:p>
        </p:txBody>
      </p:sp>
      <p:sp>
        <p:nvSpPr>
          <p:cNvPr id="5" name="Rectangle 4"/>
          <p:cNvSpPr/>
          <p:nvPr/>
        </p:nvSpPr>
        <p:spPr>
          <a:xfrm>
            <a:off x="452005" y="2595650"/>
            <a:ext cx="8128289" cy="923330"/>
          </a:xfrm>
          <a:prstGeom prst="rect">
            <a:avLst/>
          </a:prstGeom>
        </p:spPr>
        <p:txBody>
          <a:bodyPr wrap="square">
            <a:spAutoFit/>
          </a:bodyPr>
          <a:lstStyle/>
          <a:p>
            <a:pPr lvl="1"/>
            <a:r>
              <a:rPr lang="en-US" dirty="0">
                <a:solidFill>
                  <a:schemeClr val="accent3">
                    <a:lumMod val="50000"/>
                  </a:schemeClr>
                </a:solidFill>
              </a:rPr>
              <a:t>- when industry (1950s/1960s) demanded physically fit young men prepared to accept industrial discipline, and it didn’t require significant education or social/communicative skills, that gave one set of choices</a:t>
            </a:r>
          </a:p>
        </p:txBody>
      </p:sp>
      <p:sp>
        <p:nvSpPr>
          <p:cNvPr id="6" name="Rectangle 5"/>
          <p:cNvSpPr/>
          <p:nvPr/>
        </p:nvSpPr>
        <p:spPr>
          <a:xfrm>
            <a:off x="436419" y="3527954"/>
            <a:ext cx="7933459" cy="646331"/>
          </a:xfrm>
          <a:prstGeom prst="rect">
            <a:avLst/>
          </a:prstGeom>
        </p:spPr>
        <p:txBody>
          <a:bodyPr wrap="square">
            <a:spAutoFit/>
          </a:bodyPr>
          <a:lstStyle/>
          <a:p>
            <a:pPr lvl="1"/>
            <a:r>
              <a:rPr lang="en-US" dirty="0">
                <a:solidFill>
                  <a:schemeClr val="accent3">
                    <a:lumMod val="50000"/>
                  </a:schemeClr>
                </a:solidFill>
              </a:rPr>
              <a:t>- and when those choices were eliminated (mid 1970s on), the choice set narrowed for those with low/poor education and social capital </a:t>
            </a:r>
          </a:p>
        </p:txBody>
      </p:sp>
    </p:spTree>
    <p:extLst>
      <p:ext uri="{BB962C8B-B14F-4D97-AF65-F5344CB8AC3E}">
        <p14:creationId xmlns:p14="http://schemas.microsoft.com/office/powerpoint/2010/main" val="26040266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ppt_x"/>
                                          </p:val>
                                        </p:tav>
                                        <p:tav tm="100000">
                                          <p:val>
                                            <p:strVal val="#ppt_x"/>
                                          </p:val>
                                        </p:tav>
                                      </p:tavLst>
                                    </p:anim>
                                    <p:anim calcmode="lin" valueType="num">
                                      <p:cBhvr additive="base">
                                        <p:cTn id="12"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fade">
                                      <p:cBhvr>
                                        <p:cTn id="24" dur="1000"/>
                                        <p:tgtEl>
                                          <p:spTgt spid="6"/>
                                        </p:tgtEl>
                                      </p:cBhvr>
                                    </p:animEffect>
                                    <p:anim calcmode="lin" valueType="num">
                                      <p:cBhvr>
                                        <p:cTn id="25" dur="1000" fill="hold"/>
                                        <p:tgtEl>
                                          <p:spTgt spid="6"/>
                                        </p:tgtEl>
                                        <p:attrNameLst>
                                          <p:attrName>ppt_x</p:attrName>
                                        </p:attrNameLst>
                                      </p:cBhvr>
                                      <p:tavLst>
                                        <p:tav tm="0">
                                          <p:val>
                                            <p:strVal val="#ppt_x"/>
                                          </p:val>
                                        </p:tav>
                                        <p:tav tm="100000">
                                          <p:val>
                                            <p:strVal val="#ppt_x"/>
                                          </p:val>
                                        </p:tav>
                                      </p:tavLst>
                                    </p:anim>
                                    <p:anim calcmode="lin" valueType="num">
                                      <p:cBhvr>
                                        <p:cTn id="2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additive="base">
                                        <p:cTn id="31" dur="500" fill="hold"/>
                                        <p:tgtEl>
                                          <p:spTgt spid="4"/>
                                        </p:tgtEl>
                                        <p:attrNameLst>
                                          <p:attrName>ppt_x</p:attrName>
                                        </p:attrNameLst>
                                      </p:cBhvr>
                                      <p:tavLst>
                                        <p:tav tm="0">
                                          <p:val>
                                            <p:strVal val="#ppt_x"/>
                                          </p:val>
                                        </p:tav>
                                        <p:tav tm="100000">
                                          <p:val>
                                            <p:strVal val="#ppt_x"/>
                                          </p:val>
                                        </p:tav>
                                      </p:tavLst>
                                    </p:anim>
                                    <p:anim calcmode="lin" valueType="num">
                                      <p:cBhvr additive="base">
                                        <p:cTn id="32"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768926" y="2156109"/>
            <a:ext cx="8013247" cy="646331"/>
          </a:xfrm>
          <a:prstGeom prst="rect">
            <a:avLst/>
          </a:prstGeom>
          <a:noFill/>
        </p:spPr>
        <p:txBody>
          <a:bodyPr wrap="square" rtlCol="0">
            <a:spAutoFit/>
          </a:bodyPr>
          <a:lstStyle/>
          <a:p>
            <a:r>
              <a:rPr lang="en-US" dirty="0">
                <a:solidFill>
                  <a:schemeClr val="accent3">
                    <a:lumMod val="50000"/>
                  </a:schemeClr>
                </a:solidFill>
              </a:rPr>
              <a:t>(1) Why such a huge increase in violent crime in large US cities (mainly the ex-industrial cities where semi-skilled employment had collapsed)? </a:t>
            </a:r>
          </a:p>
        </p:txBody>
      </p:sp>
      <p:sp>
        <p:nvSpPr>
          <p:cNvPr id="5" name="TextBox 4"/>
          <p:cNvSpPr txBox="1"/>
          <p:nvPr/>
        </p:nvSpPr>
        <p:spPr>
          <a:xfrm>
            <a:off x="758534" y="3382236"/>
            <a:ext cx="8013247" cy="923330"/>
          </a:xfrm>
          <a:prstGeom prst="rect">
            <a:avLst/>
          </a:prstGeom>
          <a:noFill/>
        </p:spPr>
        <p:txBody>
          <a:bodyPr wrap="square" rtlCol="0">
            <a:spAutoFit/>
          </a:bodyPr>
          <a:lstStyle/>
          <a:p>
            <a:r>
              <a:rPr lang="en-US" dirty="0">
                <a:solidFill>
                  <a:schemeClr val="accent3">
                    <a:lumMod val="50000"/>
                  </a:schemeClr>
                </a:solidFill>
              </a:rPr>
              <a:t>(2) Why was increase in violent crime in US much larger than in UK (even though same basic cause – collapse of semi-skilled employment for less educated young men)? </a:t>
            </a:r>
          </a:p>
        </p:txBody>
      </p:sp>
    </p:spTree>
    <p:extLst>
      <p:ext uri="{BB962C8B-B14F-4D97-AF65-F5344CB8AC3E}">
        <p14:creationId xmlns:p14="http://schemas.microsoft.com/office/powerpoint/2010/main" val="18976344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68926" y="1660809"/>
            <a:ext cx="8013247" cy="646331"/>
          </a:xfrm>
          <a:prstGeom prst="rect">
            <a:avLst/>
          </a:prstGeom>
          <a:noFill/>
        </p:spPr>
        <p:txBody>
          <a:bodyPr wrap="square" rtlCol="0">
            <a:spAutoFit/>
          </a:bodyPr>
          <a:lstStyle/>
          <a:p>
            <a:r>
              <a:rPr lang="en-US" dirty="0">
                <a:solidFill>
                  <a:schemeClr val="accent3">
                    <a:lumMod val="50000"/>
                  </a:schemeClr>
                </a:solidFill>
              </a:rPr>
              <a:t>(1) </a:t>
            </a:r>
            <a:r>
              <a:rPr lang="en-US" b="1" dirty="0">
                <a:solidFill>
                  <a:schemeClr val="accent3">
                    <a:lumMod val="50000"/>
                  </a:schemeClr>
                </a:solidFill>
              </a:rPr>
              <a:t>So why such a huge increase in violent crime in large US cities (mainly the ex-industrial cities where semi-skilled employment had collapsed)? </a:t>
            </a:r>
          </a:p>
        </p:txBody>
      </p:sp>
      <p:sp>
        <p:nvSpPr>
          <p:cNvPr id="3" name="TextBox 2"/>
          <p:cNvSpPr txBox="1"/>
          <p:nvPr/>
        </p:nvSpPr>
        <p:spPr>
          <a:xfrm>
            <a:off x="778450" y="2708558"/>
            <a:ext cx="8222675" cy="1754326"/>
          </a:xfrm>
          <a:prstGeom prst="rect">
            <a:avLst/>
          </a:prstGeom>
          <a:noFill/>
        </p:spPr>
        <p:txBody>
          <a:bodyPr wrap="square" rtlCol="0">
            <a:spAutoFit/>
          </a:bodyPr>
          <a:lstStyle/>
          <a:p>
            <a:r>
              <a:rPr lang="en-US" dirty="0">
                <a:solidFill>
                  <a:schemeClr val="accent3">
                    <a:lumMod val="50000"/>
                  </a:schemeClr>
                </a:solidFill>
              </a:rPr>
              <a:t>We’ll see that young men with poor education and who couldn’t get decent jobs;</a:t>
            </a:r>
          </a:p>
          <a:p>
            <a:endParaRPr lang="en-US" dirty="0">
              <a:solidFill>
                <a:schemeClr val="accent3">
                  <a:lumMod val="50000"/>
                </a:schemeClr>
              </a:solidFill>
            </a:endParaRPr>
          </a:p>
          <a:p>
            <a:r>
              <a:rPr lang="en-US" dirty="0">
                <a:solidFill>
                  <a:schemeClr val="accent3">
                    <a:lumMod val="50000"/>
                  </a:schemeClr>
                </a:solidFill>
              </a:rPr>
              <a:t>a large proportion of whom were black (some Hispanic);</a:t>
            </a:r>
          </a:p>
          <a:p>
            <a:endParaRPr lang="en-US" dirty="0">
              <a:solidFill>
                <a:schemeClr val="accent3">
                  <a:lumMod val="50000"/>
                </a:schemeClr>
              </a:solidFill>
            </a:endParaRPr>
          </a:p>
          <a:p>
            <a:r>
              <a:rPr lang="en-US" dirty="0">
                <a:solidFill>
                  <a:schemeClr val="accent3">
                    <a:lumMod val="50000"/>
                  </a:schemeClr>
                </a:solidFill>
              </a:rPr>
              <a:t>lived in densely populated very poor areas in city </a:t>
            </a:r>
            <a:r>
              <a:rPr lang="en-US" dirty="0" err="1">
                <a:solidFill>
                  <a:schemeClr val="accent3">
                    <a:lumMod val="50000"/>
                  </a:schemeClr>
                </a:solidFill>
              </a:rPr>
              <a:t>centres</a:t>
            </a:r>
            <a:r>
              <a:rPr lang="en-US" dirty="0">
                <a:solidFill>
                  <a:schemeClr val="accent3">
                    <a:lumMod val="50000"/>
                  </a:schemeClr>
                </a:solidFill>
              </a:rPr>
              <a:t> (de facto ethnic ghettos)  - residential segregation or sorting</a:t>
            </a:r>
          </a:p>
        </p:txBody>
      </p:sp>
      <p:sp>
        <p:nvSpPr>
          <p:cNvPr id="4" name="TextBox 3"/>
          <p:cNvSpPr txBox="1"/>
          <p:nvPr/>
        </p:nvSpPr>
        <p:spPr>
          <a:xfrm>
            <a:off x="768926" y="4623083"/>
            <a:ext cx="8013247" cy="646331"/>
          </a:xfrm>
          <a:prstGeom prst="rect">
            <a:avLst/>
          </a:prstGeom>
          <a:noFill/>
        </p:spPr>
        <p:txBody>
          <a:bodyPr wrap="square" rtlCol="0">
            <a:spAutoFit/>
          </a:bodyPr>
          <a:lstStyle/>
          <a:p>
            <a:r>
              <a:rPr lang="en-US" dirty="0">
                <a:solidFill>
                  <a:schemeClr val="accent3">
                    <a:lumMod val="50000"/>
                  </a:schemeClr>
                </a:solidFill>
              </a:rPr>
              <a:t>And then we’ll look at why living in these ghettos generated such a high level of serious violent crime</a:t>
            </a:r>
          </a:p>
        </p:txBody>
      </p:sp>
    </p:spTree>
    <p:extLst>
      <p:ext uri="{BB962C8B-B14F-4D97-AF65-F5344CB8AC3E}">
        <p14:creationId xmlns:p14="http://schemas.microsoft.com/office/powerpoint/2010/main" val="13667950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55995" y="1720562"/>
            <a:ext cx="8019227" cy="923330"/>
          </a:xfrm>
          <a:prstGeom prst="rect">
            <a:avLst/>
          </a:prstGeom>
          <a:noFill/>
        </p:spPr>
        <p:txBody>
          <a:bodyPr wrap="square" rtlCol="0">
            <a:spAutoFit/>
          </a:bodyPr>
          <a:lstStyle/>
          <a:p>
            <a:r>
              <a:rPr lang="en-US" dirty="0">
                <a:solidFill>
                  <a:schemeClr val="accent3">
                    <a:lumMod val="50000"/>
                  </a:schemeClr>
                </a:solidFill>
              </a:rPr>
              <a:t>US cities ‘herd’ the poor (especially poor blacks, also poor </a:t>
            </a:r>
            <a:r>
              <a:rPr lang="en-US" dirty="0" err="1">
                <a:solidFill>
                  <a:schemeClr val="accent3">
                    <a:lumMod val="50000"/>
                  </a:schemeClr>
                </a:solidFill>
              </a:rPr>
              <a:t>hispanics</a:t>
            </a:r>
            <a:r>
              <a:rPr lang="en-US" dirty="0">
                <a:solidFill>
                  <a:schemeClr val="accent3">
                    <a:lumMod val="50000"/>
                  </a:schemeClr>
                </a:solidFill>
              </a:rPr>
              <a:t>) into densely populated tracts/neighborhoods; these are the </a:t>
            </a:r>
            <a:r>
              <a:rPr lang="en-US" i="1" dirty="0">
                <a:solidFill>
                  <a:schemeClr val="accent3">
                    <a:lumMod val="50000"/>
                  </a:schemeClr>
                </a:solidFill>
              </a:rPr>
              <a:t>Truly Disadvantaged</a:t>
            </a:r>
            <a:r>
              <a:rPr lang="en-US" dirty="0">
                <a:solidFill>
                  <a:schemeClr val="accent3">
                    <a:lumMod val="50000"/>
                  </a:schemeClr>
                </a:solidFill>
              </a:rPr>
              <a:t> - William Julius Wilson</a:t>
            </a:r>
          </a:p>
        </p:txBody>
      </p:sp>
      <p:sp>
        <p:nvSpPr>
          <p:cNvPr id="4" name="TextBox 3"/>
          <p:cNvSpPr txBox="1"/>
          <p:nvPr/>
        </p:nvSpPr>
        <p:spPr>
          <a:xfrm>
            <a:off x="548625" y="2648585"/>
            <a:ext cx="4068566" cy="646331"/>
          </a:xfrm>
          <a:prstGeom prst="rect">
            <a:avLst/>
          </a:prstGeom>
          <a:noFill/>
        </p:spPr>
        <p:txBody>
          <a:bodyPr wrap="square" rtlCol="0">
            <a:spAutoFit/>
          </a:bodyPr>
          <a:lstStyle/>
          <a:p>
            <a:r>
              <a:rPr lang="en-US" dirty="0">
                <a:solidFill>
                  <a:schemeClr val="accent3">
                    <a:lumMod val="50000"/>
                  </a:schemeClr>
                </a:solidFill>
              </a:rPr>
              <a:t>US often called </a:t>
            </a:r>
            <a:r>
              <a:rPr lang="en-US" i="1" dirty="0">
                <a:solidFill>
                  <a:schemeClr val="accent3">
                    <a:lumMod val="50000"/>
                  </a:schemeClr>
                </a:solidFill>
              </a:rPr>
              <a:t>the</a:t>
            </a:r>
            <a:r>
              <a:rPr lang="en-US" dirty="0">
                <a:solidFill>
                  <a:schemeClr val="accent3">
                    <a:lumMod val="50000"/>
                  </a:schemeClr>
                </a:solidFill>
              </a:rPr>
              <a:t> ‘sorting society’ – sorting class/ethnicity residentially</a:t>
            </a:r>
          </a:p>
        </p:txBody>
      </p:sp>
      <p:sp>
        <p:nvSpPr>
          <p:cNvPr id="3" name="Rectangle 2"/>
          <p:cNvSpPr/>
          <p:nvPr/>
        </p:nvSpPr>
        <p:spPr>
          <a:xfrm>
            <a:off x="2096366" y="860762"/>
            <a:ext cx="6616410" cy="646331"/>
          </a:xfrm>
          <a:prstGeom prst="rect">
            <a:avLst/>
          </a:prstGeom>
        </p:spPr>
        <p:txBody>
          <a:bodyPr wrap="square">
            <a:spAutoFit/>
          </a:bodyPr>
          <a:lstStyle/>
          <a:p>
            <a:r>
              <a:rPr lang="en-US" b="1" dirty="0">
                <a:solidFill>
                  <a:schemeClr val="accent3">
                    <a:lumMod val="50000"/>
                  </a:schemeClr>
                </a:solidFill>
              </a:rPr>
              <a:t>Huge increase in US violent crime mid 1970s to mid 1990s: (1) Residential Segregation</a:t>
            </a:r>
            <a:endParaRPr lang="en-US" b="1" dirty="0"/>
          </a:p>
        </p:txBody>
      </p:sp>
      <p:pic>
        <p:nvPicPr>
          <p:cNvPr id="8" name="Picture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980967" y="2630333"/>
            <a:ext cx="2909616" cy="2909616"/>
          </a:xfrm>
          <a:prstGeom prst="rect">
            <a:avLst/>
          </a:prstGeom>
        </p:spPr>
      </p:pic>
      <p:sp>
        <p:nvSpPr>
          <p:cNvPr id="9" name="TextBox 8"/>
          <p:cNvSpPr txBox="1"/>
          <p:nvPr/>
        </p:nvSpPr>
        <p:spPr>
          <a:xfrm>
            <a:off x="548624" y="3286645"/>
            <a:ext cx="4068566" cy="1754326"/>
          </a:xfrm>
          <a:prstGeom prst="rect">
            <a:avLst/>
          </a:prstGeom>
          <a:noFill/>
        </p:spPr>
        <p:txBody>
          <a:bodyPr wrap="square" rtlCol="0">
            <a:spAutoFit/>
          </a:bodyPr>
          <a:lstStyle/>
          <a:p>
            <a:r>
              <a:rPr lang="en-US" dirty="0">
                <a:solidFill>
                  <a:schemeClr val="accent3">
                    <a:lumMod val="50000"/>
                  </a:schemeClr>
                </a:solidFill>
              </a:rPr>
              <a:t>Here’s an ethnic map of Chicago:</a:t>
            </a:r>
          </a:p>
          <a:p>
            <a:r>
              <a:rPr lang="en-US" dirty="0">
                <a:solidFill>
                  <a:schemeClr val="accent3">
                    <a:lumMod val="50000"/>
                  </a:schemeClr>
                </a:solidFill>
              </a:rPr>
              <a:t>red dot: 25 White residents</a:t>
            </a:r>
          </a:p>
          <a:p>
            <a:r>
              <a:rPr lang="en-US" dirty="0">
                <a:solidFill>
                  <a:schemeClr val="accent3">
                    <a:lumMod val="50000"/>
                  </a:schemeClr>
                </a:solidFill>
              </a:rPr>
              <a:t>gold: 25 Hispanic residents</a:t>
            </a:r>
          </a:p>
          <a:p>
            <a:r>
              <a:rPr lang="en-US" dirty="0">
                <a:solidFill>
                  <a:schemeClr val="accent3">
                    <a:lumMod val="50000"/>
                  </a:schemeClr>
                </a:solidFill>
              </a:rPr>
              <a:t>blue: 25 Black residents;</a:t>
            </a:r>
          </a:p>
          <a:p>
            <a:r>
              <a:rPr lang="en-US" dirty="0">
                <a:solidFill>
                  <a:schemeClr val="accent3">
                    <a:lumMod val="50000"/>
                  </a:schemeClr>
                </a:solidFill>
              </a:rPr>
              <a:t>the more intense the </a:t>
            </a:r>
            <a:r>
              <a:rPr lang="en-US" dirty="0" err="1">
                <a:solidFill>
                  <a:schemeClr val="accent3">
                    <a:lumMod val="50000"/>
                  </a:schemeClr>
                </a:solidFill>
              </a:rPr>
              <a:t>colour</a:t>
            </a:r>
            <a:r>
              <a:rPr lang="en-US" dirty="0">
                <a:solidFill>
                  <a:schemeClr val="accent3">
                    <a:lumMod val="50000"/>
                  </a:schemeClr>
                </a:solidFill>
              </a:rPr>
              <a:t>, the denser the population</a:t>
            </a:r>
          </a:p>
        </p:txBody>
      </p:sp>
      <p:sp>
        <p:nvSpPr>
          <p:cNvPr id="10" name="Rectangle 9"/>
          <p:cNvSpPr/>
          <p:nvPr/>
        </p:nvSpPr>
        <p:spPr>
          <a:xfrm>
            <a:off x="96862" y="5017888"/>
            <a:ext cx="4702217" cy="715581"/>
          </a:xfrm>
          <a:prstGeom prst="rect">
            <a:avLst/>
          </a:prstGeom>
        </p:spPr>
        <p:txBody>
          <a:bodyPr wrap="square">
            <a:spAutoFit/>
          </a:bodyPr>
          <a:lstStyle/>
          <a:p>
            <a:r>
              <a:rPr lang="en-US" sz="1350" dirty="0">
                <a:solidFill>
                  <a:schemeClr val="accent3">
                    <a:lumMod val="75000"/>
                  </a:schemeClr>
                </a:solidFill>
              </a:rPr>
              <a:t>check median income here tract by tract: http://www.chicagobusiness.com/article/20130108/BLOGS08/130109821/how-rich-is-your-neighborhood</a:t>
            </a:r>
          </a:p>
        </p:txBody>
      </p:sp>
    </p:spTree>
    <p:extLst>
      <p:ext uri="{BB962C8B-B14F-4D97-AF65-F5344CB8AC3E}">
        <p14:creationId xmlns:p14="http://schemas.microsoft.com/office/powerpoint/2010/main" val="9977874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9" grpId="0"/>
      <p:bldP spid="10"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80796" y="1662665"/>
            <a:ext cx="3971261" cy="3971261"/>
          </a:xfrm>
          <a:prstGeom prst="rect">
            <a:avLst/>
          </a:prstGeom>
        </p:spPr>
      </p:pic>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068684" y="1906825"/>
            <a:ext cx="3727101" cy="3727101"/>
          </a:xfrm>
          <a:prstGeom prst="rect">
            <a:avLst/>
          </a:prstGeom>
        </p:spPr>
      </p:pic>
      <p:sp>
        <p:nvSpPr>
          <p:cNvPr id="4" name="Rectangle 3"/>
          <p:cNvSpPr/>
          <p:nvPr/>
        </p:nvSpPr>
        <p:spPr>
          <a:xfrm>
            <a:off x="2096366" y="860762"/>
            <a:ext cx="6616410" cy="646331"/>
          </a:xfrm>
          <a:prstGeom prst="rect">
            <a:avLst/>
          </a:prstGeom>
        </p:spPr>
        <p:txBody>
          <a:bodyPr wrap="square">
            <a:spAutoFit/>
          </a:bodyPr>
          <a:lstStyle/>
          <a:p>
            <a:r>
              <a:rPr lang="en-US" b="1" dirty="0">
                <a:solidFill>
                  <a:schemeClr val="accent3">
                    <a:lumMod val="50000"/>
                  </a:schemeClr>
                </a:solidFill>
              </a:rPr>
              <a:t>Huge increase in US violent crime mid 1970s to mid 1990s: (1) Residential Segregation</a:t>
            </a:r>
            <a:endParaRPr lang="en-US" b="1" dirty="0"/>
          </a:p>
        </p:txBody>
      </p:sp>
      <p:sp>
        <p:nvSpPr>
          <p:cNvPr id="5" name="TextBox 4"/>
          <p:cNvSpPr txBox="1"/>
          <p:nvPr/>
        </p:nvSpPr>
        <p:spPr>
          <a:xfrm>
            <a:off x="452938" y="4434856"/>
            <a:ext cx="1070180" cy="1200329"/>
          </a:xfrm>
          <a:prstGeom prst="rect">
            <a:avLst/>
          </a:prstGeom>
          <a:noFill/>
        </p:spPr>
        <p:txBody>
          <a:bodyPr wrap="square" rtlCol="0">
            <a:spAutoFit/>
          </a:bodyPr>
          <a:lstStyle/>
          <a:p>
            <a:r>
              <a:rPr lang="en-US" dirty="0">
                <a:solidFill>
                  <a:schemeClr val="accent3">
                    <a:lumMod val="50000"/>
                  </a:schemeClr>
                </a:solidFill>
              </a:rPr>
              <a:t>Which very large US cities?</a:t>
            </a:r>
          </a:p>
        </p:txBody>
      </p:sp>
      <p:sp>
        <p:nvSpPr>
          <p:cNvPr id="6" name="Rectangle 5"/>
          <p:cNvSpPr/>
          <p:nvPr/>
        </p:nvSpPr>
        <p:spPr>
          <a:xfrm>
            <a:off x="5305425" y="5238751"/>
            <a:ext cx="3743325" cy="507831"/>
          </a:xfrm>
          <a:prstGeom prst="rect">
            <a:avLst/>
          </a:prstGeom>
        </p:spPr>
        <p:txBody>
          <a:bodyPr wrap="square">
            <a:spAutoFit/>
          </a:bodyPr>
          <a:lstStyle/>
          <a:p>
            <a:r>
              <a:rPr lang="en-US" sz="1350" dirty="0">
                <a:solidFill>
                  <a:schemeClr val="bg2">
                    <a:lumMod val="40000"/>
                    <a:lumOff val="60000"/>
                  </a:schemeClr>
                </a:solidFill>
              </a:rPr>
              <a:t>https://www.flickr.com/photos/walkingsf/4982041458/in/set-72157624812674967</a:t>
            </a:r>
            <a:r>
              <a:rPr lang="en-US" sz="1350" dirty="0"/>
              <a:t>/</a:t>
            </a:r>
          </a:p>
        </p:txBody>
      </p:sp>
    </p:spTree>
    <p:extLst>
      <p:ext uri="{BB962C8B-B14F-4D97-AF65-F5344CB8AC3E}">
        <p14:creationId xmlns:p14="http://schemas.microsoft.com/office/powerpoint/2010/main" val="41835269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096366" y="860762"/>
            <a:ext cx="6616410" cy="646331"/>
          </a:xfrm>
          <a:prstGeom prst="rect">
            <a:avLst/>
          </a:prstGeom>
        </p:spPr>
        <p:txBody>
          <a:bodyPr wrap="square">
            <a:spAutoFit/>
          </a:bodyPr>
          <a:lstStyle/>
          <a:p>
            <a:r>
              <a:rPr lang="en-US" b="1" dirty="0">
                <a:solidFill>
                  <a:schemeClr val="accent3">
                    <a:lumMod val="50000"/>
                  </a:schemeClr>
                </a:solidFill>
              </a:rPr>
              <a:t>Huge increase in US violent crime mid 1970s to mid 1990s: (1) Residential Segregation</a:t>
            </a:r>
            <a:endParaRPr lang="en-US" b="1" dirty="0"/>
          </a:p>
        </p:txBody>
      </p:sp>
      <p:sp>
        <p:nvSpPr>
          <p:cNvPr id="3" name="TextBox 2"/>
          <p:cNvSpPr txBox="1"/>
          <p:nvPr/>
        </p:nvSpPr>
        <p:spPr>
          <a:xfrm>
            <a:off x="548625" y="2096135"/>
            <a:ext cx="6842776" cy="2585323"/>
          </a:xfrm>
          <a:prstGeom prst="rect">
            <a:avLst/>
          </a:prstGeom>
          <a:noFill/>
        </p:spPr>
        <p:txBody>
          <a:bodyPr wrap="square" rtlCol="0">
            <a:spAutoFit/>
          </a:bodyPr>
          <a:lstStyle/>
          <a:p>
            <a:r>
              <a:rPr lang="en-US" dirty="0">
                <a:solidFill>
                  <a:schemeClr val="accent3">
                    <a:lumMod val="50000"/>
                  </a:schemeClr>
                </a:solidFill>
              </a:rPr>
              <a:t>Addendum: a great website for flicking between median income tract by tract and race tract by tract is:</a:t>
            </a:r>
          </a:p>
          <a:p>
            <a:endParaRPr lang="en-US" dirty="0">
              <a:solidFill>
                <a:schemeClr val="accent3">
                  <a:lumMod val="50000"/>
                </a:schemeClr>
              </a:solidFill>
            </a:endParaRPr>
          </a:p>
          <a:p>
            <a:r>
              <a:rPr lang="en-US" dirty="0">
                <a:solidFill>
                  <a:schemeClr val="accent3">
                    <a:lumMod val="50000"/>
                  </a:schemeClr>
                </a:solidFill>
                <a:hlinkClick r:id="rId2"/>
              </a:rPr>
              <a:t>http://www.umich.edu/~lawrace/citymaps.htm/chicago.htm</a:t>
            </a:r>
            <a:endParaRPr lang="en-US" dirty="0">
              <a:solidFill>
                <a:schemeClr val="accent3">
                  <a:lumMod val="50000"/>
                </a:schemeClr>
              </a:solidFill>
            </a:endParaRPr>
          </a:p>
          <a:p>
            <a:endParaRPr lang="en-US" dirty="0">
              <a:solidFill>
                <a:schemeClr val="accent3">
                  <a:lumMod val="50000"/>
                </a:schemeClr>
              </a:solidFill>
            </a:endParaRPr>
          </a:p>
          <a:p>
            <a:r>
              <a:rPr lang="en-US" dirty="0">
                <a:solidFill>
                  <a:schemeClr val="accent3">
                    <a:lumMod val="50000"/>
                  </a:schemeClr>
                </a:solidFill>
                <a:hlinkClick r:id="rId3"/>
              </a:rPr>
              <a:t>http://www.umich.edu/~lawrace/citymaps.htm</a:t>
            </a:r>
            <a:endParaRPr lang="en-US" dirty="0">
              <a:solidFill>
                <a:schemeClr val="accent3">
                  <a:lumMod val="50000"/>
                </a:schemeClr>
              </a:solidFill>
            </a:endParaRPr>
          </a:p>
          <a:p>
            <a:endParaRPr lang="en-US" dirty="0">
              <a:solidFill>
                <a:schemeClr val="accent3">
                  <a:lumMod val="50000"/>
                </a:schemeClr>
              </a:solidFill>
            </a:endParaRPr>
          </a:p>
          <a:p>
            <a:r>
              <a:rPr lang="en-US" dirty="0">
                <a:solidFill>
                  <a:schemeClr val="accent3">
                    <a:lumMod val="50000"/>
                  </a:schemeClr>
                </a:solidFill>
              </a:rPr>
              <a:t>US often called </a:t>
            </a:r>
            <a:r>
              <a:rPr lang="en-US" i="1" dirty="0">
                <a:solidFill>
                  <a:schemeClr val="accent3">
                    <a:lumMod val="50000"/>
                  </a:schemeClr>
                </a:solidFill>
              </a:rPr>
              <a:t>the</a:t>
            </a:r>
            <a:r>
              <a:rPr lang="en-US" dirty="0">
                <a:solidFill>
                  <a:schemeClr val="accent3">
                    <a:lumMod val="50000"/>
                  </a:schemeClr>
                </a:solidFill>
              </a:rPr>
              <a:t> ‘sorting society’ – sorting class/ethnicity residentially</a:t>
            </a:r>
          </a:p>
        </p:txBody>
      </p:sp>
    </p:spTree>
    <p:extLst>
      <p:ext uri="{BB962C8B-B14F-4D97-AF65-F5344CB8AC3E}">
        <p14:creationId xmlns:p14="http://schemas.microsoft.com/office/powerpoint/2010/main" val="14867531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10038" y="2987056"/>
            <a:ext cx="1070180" cy="1754326"/>
          </a:xfrm>
          <a:prstGeom prst="rect">
            <a:avLst/>
          </a:prstGeom>
          <a:noFill/>
        </p:spPr>
        <p:txBody>
          <a:bodyPr wrap="square" rtlCol="0">
            <a:spAutoFit/>
          </a:bodyPr>
          <a:lstStyle/>
          <a:p>
            <a:r>
              <a:rPr lang="en-US" dirty="0">
                <a:solidFill>
                  <a:schemeClr val="accent3">
                    <a:lumMod val="50000"/>
                  </a:schemeClr>
                </a:solidFill>
              </a:rPr>
              <a:t>And which are these very large US cities?</a:t>
            </a:r>
          </a:p>
        </p:txBody>
      </p:sp>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95814" y="1882018"/>
            <a:ext cx="3432932" cy="3432932"/>
          </a:xfrm>
          <a:prstGeom prst="rect">
            <a:avLst/>
          </a:prstGeom>
        </p:spPr>
      </p:pic>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244342" y="1882017"/>
            <a:ext cx="3468433" cy="3468433"/>
          </a:xfrm>
          <a:prstGeom prst="rect">
            <a:avLst/>
          </a:prstGeom>
        </p:spPr>
      </p:pic>
      <p:sp>
        <p:nvSpPr>
          <p:cNvPr id="8" name="Rectangle 7"/>
          <p:cNvSpPr/>
          <p:nvPr/>
        </p:nvSpPr>
        <p:spPr>
          <a:xfrm>
            <a:off x="2096366" y="860762"/>
            <a:ext cx="6616410" cy="646331"/>
          </a:xfrm>
          <a:prstGeom prst="rect">
            <a:avLst/>
          </a:prstGeom>
        </p:spPr>
        <p:txBody>
          <a:bodyPr wrap="square">
            <a:spAutoFit/>
          </a:bodyPr>
          <a:lstStyle/>
          <a:p>
            <a:r>
              <a:rPr lang="en-US" b="1" dirty="0">
                <a:solidFill>
                  <a:schemeClr val="accent3">
                    <a:lumMod val="50000"/>
                  </a:schemeClr>
                </a:solidFill>
              </a:rPr>
              <a:t>Huge increase in US violent crime mid 1970s to mid 1990s: (1) Residential Segregation</a:t>
            </a:r>
            <a:endParaRPr lang="en-US" b="1" dirty="0"/>
          </a:p>
        </p:txBody>
      </p:sp>
    </p:spTree>
    <p:extLst>
      <p:ext uri="{BB962C8B-B14F-4D97-AF65-F5344CB8AC3E}">
        <p14:creationId xmlns:p14="http://schemas.microsoft.com/office/powerpoint/2010/main" val="3479077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p:txBody>
          <a:bodyPr/>
          <a:lstStyle/>
          <a:p>
            <a:r>
              <a:rPr lang="en-GB" altLang="en-US" smtClean="0"/>
              <a:t>Questions for comparative analysis</a:t>
            </a:r>
          </a:p>
        </p:txBody>
      </p:sp>
      <p:sp>
        <p:nvSpPr>
          <p:cNvPr id="11267" name="Content Placeholder 2"/>
          <p:cNvSpPr>
            <a:spLocks noGrp="1"/>
          </p:cNvSpPr>
          <p:nvPr>
            <p:ph idx="1"/>
          </p:nvPr>
        </p:nvSpPr>
        <p:spPr>
          <a:xfrm>
            <a:off x="668338" y="1268413"/>
            <a:ext cx="7864475" cy="4598987"/>
          </a:xfrm>
        </p:spPr>
        <p:txBody>
          <a:bodyPr>
            <a:normAutofit lnSpcReduction="10000"/>
          </a:bodyPr>
          <a:lstStyle/>
          <a:p>
            <a:r>
              <a:rPr lang="en-GB" altLang="en-US" sz="2300" smtClean="0"/>
              <a:t>1)  How can we explain the different trajectories of crime and punishment in different countries?</a:t>
            </a:r>
            <a:br>
              <a:rPr lang="en-GB" altLang="en-US" sz="2300" smtClean="0"/>
            </a:br>
            <a:endParaRPr lang="en-GB" altLang="en-US" sz="2300" smtClean="0"/>
          </a:p>
          <a:p>
            <a:r>
              <a:rPr lang="en-GB" altLang="en-US" sz="2300" smtClean="0"/>
              <a:t>2) What light can a comparative analysis shed on our understanding of how patterns of crime and punishment are produced, and in particular of the relative importance of penal policy and of other factors – social and economic policy, culture, the structure of political institutions – in producing those patterns?</a:t>
            </a:r>
            <a:br>
              <a:rPr lang="en-GB" altLang="en-US" sz="2300" smtClean="0"/>
            </a:br>
            <a:endParaRPr lang="en-GB" altLang="en-US" sz="2300" smtClean="0"/>
          </a:p>
          <a:p>
            <a:r>
              <a:rPr lang="en-GB" altLang="en-US" sz="2300" smtClean="0"/>
              <a:t>3) What light can comparative studies throw on the wisdom – or possibility - of ‘transplanting’ policies from one country to another?</a:t>
            </a:r>
          </a:p>
          <a:p>
            <a:endParaRPr lang="en-GB" altLang="en-US" sz="2300" smtClean="0"/>
          </a:p>
        </p:txBody>
      </p:sp>
      <p:sp>
        <p:nvSpPr>
          <p:cNvPr id="2" name="Footer Placeholder 1"/>
          <p:cNvSpPr>
            <a:spLocks noGrp="1"/>
          </p:cNvSpPr>
          <p:nvPr>
            <p:ph type="ftr" sz="quarter" idx="11"/>
          </p:nvPr>
        </p:nvSpPr>
        <p:spPr/>
        <p:txBody>
          <a:bodyPr/>
          <a:lstStyle/>
          <a:p>
            <a:r>
              <a:rPr lang="en-GB" smtClean="0"/>
              <a:t>LSE 400 American Exceptionalism in Crime, Punishment and Inequality, 6 February 2015</a:t>
            </a:r>
            <a:endParaRPr lang="en-GB"/>
          </a:p>
        </p:txBody>
      </p:sp>
      <p:sp>
        <p:nvSpPr>
          <p:cNvPr id="3" name="Slide Number Placeholder 2"/>
          <p:cNvSpPr>
            <a:spLocks noGrp="1"/>
          </p:cNvSpPr>
          <p:nvPr>
            <p:ph type="sldNum" sz="quarter" idx="12"/>
          </p:nvPr>
        </p:nvSpPr>
        <p:spPr/>
        <p:txBody>
          <a:bodyPr/>
          <a:lstStyle/>
          <a:p>
            <a:fld id="{5755F12D-1FAB-4EE1-92D9-847553BA2725}" type="slidenum">
              <a:rPr lang="en-GB" smtClean="0"/>
              <a:t>4</a:t>
            </a:fld>
            <a:endParaRPr lang="en-GB"/>
          </a:p>
        </p:txBody>
      </p:sp>
    </p:spTree>
    <p:extLst>
      <p:ext uri="{BB962C8B-B14F-4D97-AF65-F5344CB8AC3E}">
        <p14:creationId xmlns:p14="http://schemas.microsoft.com/office/powerpoint/2010/main" val="1563292531"/>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ontent Placeholder 3"/>
          <p:cNvGraphicFramePr>
            <a:graphicFrameLocks/>
          </p:cNvGraphicFramePr>
          <p:nvPr>
            <p:extLst/>
          </p:nvPr>
        </p:nvGraphicFramePr>
        <p:xfrm>
          <a:off x="1291856" y="1622806"/>
          <a:ext cx="7033437" cy="2688005"/>
        </p:xfrm>
        <a:graphic>
          <a:graphicData uri="http://schemas.openxmlformats.org/drawingml/2006/table">
            <a:tbl>
              <a:tblPr firstRow="1" bandRow="1">
                <a:tableStyleId>{5C22544A-7EE6-4342-B048-85BDC9FD1C3A}</a:tableStyleId>
              </a:tblPr>
              <a:tblGrid>
                <a:gridCol w="1497862"/>
                <a:gridCol w="846617"/>
                <a:gridCol w="911742"/>
                <a:gridCol w="911742"/>
                <a:gridCol w="911742"/>
                <a:gridCol w="911742"/>
                <a:gridCol w="1041990"/>
              </a:tblGrid>
              <a:tr h="638225">
                <a:tc>
                  <a:txBody>
                    <a:bodyPr/>
                    <a:lstStyle/>
                    <a:p>
                      <a:endParaRPr lang="en-US" sz="1400" dirty="0"/>
                    </a:p>
                  </a:txBody>
                  <a:tcPr marL="68580" marR="68580" marT="34290" marB="34290"/>
                </a:tc>
                <a:tc>
                  <a:txBody>
                    <a:bodyPr/>
                    <a:lstStyle/>
                    <a:p>
                      <a:r>
                        <a:rPr lang="en-US" sz="1400" dirty="0" smtClean="0">
                          <a:solidFill>
                            <a:srgbClr val="0070C0"/>
                          </a:solidFill>
                        </a:rPr>
                        <a:t>United States</a:t>
                      </a:r>
                      <a:endParaRPr lang="en-US" sz="1400" dirty="0">
                        <a:solidFill>
                          <a:srgbClr val="0070C0"/>
                        </a:solidFill>
                      </a:endParaRPr>
                    </a:p>
                  </a:txBody>
                  <a:tcPr marL="68580" marR="68580" marT="34290" marB="34290">
                    <a:solidFill>
                      <a:schemeClr val="accent1">
                        <a:lumMod val="60000"/>
                        <a:lumOff val="40000"/>
                      </a:schemeClr>
                    </a:solidFill>
                  </a:tcPr>
                </a:tc>
                <a:tc>
                  <a:txBody>
                    <a:bodyPr/>
                    <a:lstStyle/>
                    <a:p>
                      <a:r>
                        <a:rPr lang="en-US" sz="1400" dirty="0" smtClean="0"/>
                        <a:t>United Kingdom</a:t>
                      </a:r>
                      <a:endParaRPr lang="en-US" sz="1400" dirty="0"/>
                    </a:p>
                  </a:txBody>
                  <a:tcPr marL="68580" marR="68580" marT="34290" marB="34290"/>
                </a:tc>
                <a:tc>
                  <a:txBody>
                    <a:bodyPr/>
                    <a:lstStyle/>
                    <a:p>
                      <a:r>
                        <a:rPr lang="en-US" sz="1400" dirty="0" smtClean="0"/>
                        <a:t>Australia</a:t>
                      </a:r>
                      <a:endParaRPr lang="en-US" sz="1400" dirty="0"/>
                    </a:p>
                  </a:txBody>
                  <a:tcPr marL="68580" marR="68580" marT="34290" marB="34290"/>
                </a:tc>
                <a:tc>
                  <a:txBody>
                    <a:bodyPr/>
                    <a:lstStyle/>
                    <a:p>
                      <a:r>
                        <a:rPr lang="en-US" sz="1400" dirty="0" smtClean="0"/>
                        <a:t>New Zealand </a:t>
                      </a:r>
                      <a:endParaRPr lang="en-US" sz="1400" dirty="0"/>
                    </a:p>
                  </a:txBody>
                  <a:tcPr marL="68580" marR="68580" marT="34290" marB="34290"/>
                </a:tc>
                <a:tc>
                  <a:txBody>
                    <a:bodyPr/>
                    <a:lstStyle/>
                    <a:p>
                      <a:r>
                        <a:rPr lang="en-US" sz="1400" dirty="0" smtClean="0"/>
                        <a:t>Canada</a:t>
                      </a:r>
                      <a:endParaRPr lang="en-US" sz="1400" dirty="0"/>
                    </a:p>
                  </a:txBody>
                  <a:tcPr marL="68580" marR="68580" marT="34290" marB="34290"/>
                </a:tc>
                <a:tc>
                  <a:txBody>
                    <a:bodyPr/>
                    <a:lstStyle/>
                    <a:p>
                      <a:r>
                        <a:rPr lang="en-US" sz="1400" dirty="0" smtClean="0">
                          <a:solidFill>
                            <a:schemeClr val="bg1">
                              <a:lumMod val="75000"/>
                              <a:lumOff val="25000"/>
                            </a:schemeClr>
                          </a:solidFill>
                        </a:rPr>
                        <a:t>Sweden</a:t>
                      </a:r>
                      <a:endParaRPr lang="en-US" sz="1400" dirty="0">
                        <a:solidFill>
                          <a:schemeClr val="bg1">
                            <a:lumMod val="75000"/>
                            <a:lumOff val="25000"/>
                          </a:schemeClr>
                        </a:solidFill>
                      </a:endParaRPr>
                    </a:p>
                  </a:txBody>
                  <a:tcPr marL="68580" marR="68580" marT="34290" marB="34290">
                    <a:solidFill>
                      <a:schemeClr val="accent2">
                        <a:lumMod val="60000"/>
                        <a:lumOff val="40000"/>
                      </a:schemeClr>
                    </a:solidFill>
                  </a:tcPr>
                </a:tc>
              </a:tr>
              <a:tr h="685800">
                <a:tc>
                  <a:txBody>
                    <a:bodyPr/>
                    <a:lstStyle/>
                    <a:p>
                      <a:r>
                        <a:rPr lang="en-US" sz="1400" dirty="0" smtClean="0"/>
                        <a:t>Residential Segregation: </a:t>
                      </a:r>
                      <a:r>
                        <a:rPr lang="en-US" sz="1400" baseline="0" dirty="0" smtClean="0"/>
                        <a:t>(Ethnic)      </a:t>
                      </a:r>
                      <a:endParaRPr lang="en-US" sz="1400" dirty="0"/>
                    </a:p>
                  </a:txBody>
                  <a:tcPr marL="68580" marR="68580" marT="34290" marB="34290"/>
                </a:tc>
                <a:tc>
                  <a:txBody>
                    <a:bodyPr/>
                    <a:lstStyle/>
                    <a:p>
                      <a:r>
                        <a:rPr lang="en-US" sz="1400" dirty="0" smtClean="0">
                          <a:solidFill>
                            <a:srgbClr val="0070C0"/>
                          </a:solidFill>
                        </a:rPr>
                        <a:t>10.8</a:t>
                      </a:r>
                    </a:p>
                    <a:p>
                      <a:r>
                        <a:rPr lang="en-US" sz="1400" dirty="0" smtClean="0">
                          <a:solidFill>
                            <a:srgbClr val="0070C0"/>
                          </a:solidFill>
                        </a:rPr>
                        <a:t>[11.4]</a:t>
                      </a:r>
                    </a:p>
                    <a:p>
                      <a:r>
                        <a:rPr lang="en-US" sz="1400" dirty="0" smtClean="0">
                          <a:solidFill>
                            <a:srgbClr val="0070C0"/>
                          </a:solidFill>
                        </a:rPr>
                        <a:t>Black</a:t>
                      </a:r>
                      <a:endParaRPr lang="en-US" sz="1400" dirty="0">
                        <a:solidFill>
                          <a:srgbClr val="0070C0"/>
                        </a:solidFill>
                      </a:endParaRPr>
                    </a:p>
                  </a:txBody>
                  <a:tcPr marL="68580" marR="68580" marT="34290" marB="34290">
                    <a:solidFill>
                      <a:schemeClr val="accent1">
                        <a:lumMod val="60000"/>
                        <a:lumOff val="40000"/>
                      </a:schemeClr>
                    </a:solidFill>
                  </a:tcPr>
                </a:tc>
                <a:tc>
                  <a:txBody>
                    <a:bodyPr/>
                    <a:lstStyle/>
                    <a:p>
                      <a:r>
                        <a:rPr lang="en-US" sz="1400" dirty="0" smtClean="0"/>
                        <a:t>1.7</a:t>
                      </a:r>
                    </a:p>
                    <a:p>
                      <a:r>
                        <a:rPr lang="en-US" sz="1400" dirty="0" smtClean="0"/>
                        <a:t>[9.9]</a:t>
                      </a:r>
                    </a:p>
                    <a:p>
                      <a:r>
                        <a:rPr lang="en-US" sz="1400" dirty="0" smtClean="0"/>
                        <a:t>S Asian</a:t>
                      </a:r>
                      <a:endParaRPr lang="en-US" sz="1400" dirty="0"/>
                    </a:p>
                  </a:txBody>
                  <a:tcPr marL="68580" marR="68580" marT="34290" marB="34290"/>
                </a:tc>
                <a:tc>
                  <a:txBody>
                    <a:bodyPr/>
                    <a:lstStyle/>
                    <a:p>
                      <a:r>
                        <a:rPr lang="en-US" sz="1400" dirty="0" smtClean="0"/>
                        <a:t>0.1</a:t>
                      </a:r>
                    </a:p>
                    <a:p>
                      <a:r>
                        <a:rPr lang="en-US" sz="1400" dirty="0" smtClean="0"/>
                        <a:t>[2.7]</a:t>
                      </a:r>
                    </a:p>
                    <a:p>
                      <a:r>
                        <a:rPr lang="en-US" sz="1400" dirty="0" smtClean="0"/>
                        <a:t>Asian</a:t>
                      </a:r>
                      <a:endParaRPr lang="en-US" sz="1400" dirty="0"/>
                    </a:p>
                  </a:txBody>
                  <a:tcPr marL="68580" marR="68580" marT="34290" marB="34290"/>
                </a:tc>
                <a:tc>
                  <a:txBody>
                    <a:bodyPr/>
                    <a:lstStyle/>
                    <a:p>
                      <a:r>
                        <a:rPr lang="en-US" sz="1400" dirty="0" smtClean="0"/>
                        <a:t>0.0</a:t>
                      </a:r>
                    </a:p>
                    <a:p>
                      <a:r>
                        <a:rPr lang="en-US" sz="1400" dirty="0" smtClean="0"/>
                        <a:t>[19.6]</a:t>
                      </a:r>
                    </a:p>
                    <a:p>
                      <a:r>
                        <a:rPr lang="en-US" sz="1400" dirty="0" smtClean="0"/>
                        <a:t>Maori</a:t>
                      </a:r>
                      <a:endParaRPr lang="en-US" sz="1400" dirty="0"/>
                    </a:p>
                  </a:txBody>
                  <a:tcPr marL="68580" marR="68580" marT="34290" marB="34290"/>
                </a:tc>
                <a:tc>
                  <a:txBody>
                    <a:bodyPr/>
                    <a:lstStyle/>
                    <a:p>
                      <a:r>
                        <a:rPr lang="en-US" sz="1400" dirty="0" smtClean="0"/>
                        <a:t>1.4</a:t>
                      </a:r>
                    </a:p>
                    <a:p>
                      <a:r>
                        <a:rPr lang="en-US" sz="1400" dirty="0" smtClean="0"/>
                        <a:t>[11.2]</a:t>
                      </a:r>
                    </a:p>
                    <a:p>
                      <a:r>
                        <a:rPr lang="en-US" sz="1400" dirty="0" smtClean="0"/>
                        <a:t>Asian</a:t>
                      </a:r>
                      <a:endParaRPr lang="en-US" sz="1400" dirty="0"/>
                    </a:p>
                  </a:txBody>
                  <a:tcPr marL="68580" marR="68580" marT="34290" marB="34290"/>
                </a:tc>
                <a:tc>
                  <a:txBody>
                    <a:bodyPr/>
                    <a:lstStyle/>
                    <a:p>
                      <a:endParaRPr lang="en-US" sz="1400" dirty="0">
                        <a:solidFill>
                          <a:schemeClr val="bg1">
                            <a:lumMod val="75000"/>
                            <a:lumOff val="25000"/>
                          </a:schemeClr>
                        </a:solidFill>
                      </a:endParaRPr>
                    </a:p>
                  </a:txBody>
                  <a:tcPr marL="68580" marR="68580" marT="34290" marB="34290">
                    <a:solidFill>
                      <a:schemeClr val="accent2">
                        <a:lumMod val="60000"/>
                        <a:lumOff val="40000"/>
                      </a:schemeClr>
                    </a:solidFill>
                  </a:tcPr>
                </a:tc>
              </a:tr>
              <a:tr h="274320">
                <a:tc>
                  <a:txBody>
                    <a:bodyPr/>
                    <a:lstStyle/>
                    <a:p>
                      <a:r>
                        <a:rPr lang="en-US" sz="1400" dirty="0" smtClean="0"/>
                        <a:t>Prison per cap</a:t>
                      </a:r>
                      <a:endParaRPr lang="en-US" sz="1400" dirty="0"/>
                    </a:p>
                  </a:txBody>
                  <a:tcPr marL="68580" marR="68580" marT="34290" marB="34290"/>
                </a:tc>
                <a:tc>
                  <a:txBody>
                    <a:bodyPr/>
                    <a:lstStyle/>
                    <a:p>
                      <a:r>
                        <a:rPr lang="en-US" sz="1400" dirty="0" smtClean="0">
                          <a:solidFill>
                            <a:srgbClr val="0070C0"/>
                          </a:solidFill>
                        </a:rPr>
                        <a:t>701</a:t>
                      </a:r>
                      <a:endParaRPr lang="en-US" sz="1400" dirty="0">
                        <a:solidFill>
                          <a:srgbClr val="0070C0"/>
                        </a:solidFill>
                      </a:endParaRPr>
                    </a:p>
                  </a:txBody>
                  <a:tcPr marL="68580" marR="68580" marT="34290" marB="34290">
                    <a:solidFill>
                      <a:schemeClr val="accent1">
                        <a:lumMod val="60000"/>
                        <a:lumOff val="40000"/>
                      </a:schemeClr>
                    </a:solidFill>
                  </a:tcPr>
                </a:tc>
                <a:tc>
                  <a:txBody>
                    <a:bodyPr/>
                    <a:lstStyle/>
                    <a:p>
                      <a:r>
                        <a:rPr lang="en-US" sz="1400" dirty="0" smtClean="0"/>
                        <a:t>141</a:t>
                      </a:r>
                      <a:endParaRPr lang="en-US" sz="1400" dirty="0"/>
                    </a:p>
                  </a:txBody>
                  <a:tcPr marL="68580" marR="68580" marT="34290" marB="34290"/>
                </a:tc>
                <a:tc>
                  <a:txBody>
                    <a:bodyPr/>
                    <a:lstStyle/>
                    <a:p>
                      <a:r>
                        <a:rPr lang="en-US" sz="1400" dirty="0" smtClean="0"/>
                        <a:t>115</a:t>
                      </a:r>
                      <a:endParaRPr lang="en-US" sz="1400" dirty="0"/>
                    </a:p>
                  </a:txBody>
                  <a:tcPr marL="68580" marR="68580" marT="34290" marB="34290"/>
                </a:tc>
                <a:tc>
                  <a:txBody>
                    <a:bodyPr/>
                    <a:lstStyle/>
                    <a:p>
                      <a:r>
                        <a:rPr lang="en-US" sz="1400" dirty="0" smtClean="0"/>
                        <a:t>155</a:t>
                      </a:r>
                      <a:endParaRPr lang="en-US" sz="1400" dirty="0"/>
                    </a:p>
                  </a:txBody>
                  <a:tcPr marL="68580" marR="68580" marT="34290" marB="34290"/>
                </a:tc>
                <a:tc>
                  <a:txBody>
                    <a:bodyPr/>
                    <a:lstStyle/>
                    <a:p>
                      <a:r>
                        <a:rPr lang="en-US" sz="1400" dirty="0" smtClean="0"/>
                        <a:t>129</a:t>
                      </a:r>
                      <a:endParaRPr lang="en-US" sz="1400" dirty="0"/>
                    </a:p>
                  </a:txBody>
                  <a:tcPr marL="68580" marR="68580" marT="34290" marB="34290"/>
                </a:tc>
                <a:tc>
                  <a:txBody>
                    <a:bodyPr/>
                    <a:lstStyle/>
                    <a:p>
                      <a:r>
                        <a:rPr lang="en-US" sz="1400" dirty="0" smtClean="0">
                          <a:solidFill>
                            <a:schemeClr val="bg1">
                              <a:lumMod val="75000"/>
                              <a:lumOff val="25000"/>
                            </a:schemeClr>
                          </a:solidFill>
                        </a:rPr>
                        <a:t>73</a:t>
                      </a:r>
                      <a:endParaRPr lang="en-US" sz="1400" dirty="0">
                        <a:solidFill>
                          <a:schemeClr val="bg1">
                            <a:lumMod val="75000"/>
                            <a:lumOff val="25000"/>
                          </a:schemeClr>
                        </a:solidFill>
                      </a:endParaRPr>
                    </a:p>
                  </a:txBody>
                  <a:tcPr marL="68580" marR="68580" marT="34290" marB="34290">
                    <a:solidFill>
                      <a:schemeClr val="accent2">
                        <a:lumMod val="60000"/>
                        <a:lumOff val="40000"/>
                      </a:schemeClr>
                    </a:solidFill>
                  </a:tcPr>
                </a:tc>
              </a:tr>
              <a:tr h="274320">
                <a:tc>
                  <a:txBody>
                    <a:bodyPr/>
                    <a:lstStyle/>
                    <a:p>
                      <a:r>
                        <a:rPr lang="en-US" sz="1400" dirty="0" smtClean="0"/>
                        <a:t>Homicide rate</a:t>
                      </a:r>
                      <a:endParaRPr lang="en-US" sz="1400" dirty="0"/>
                    </a:p>
                  </a:txBody>
                  <a:tcPr marL="68580" marR="68580" marT="34290" marB="34290"/>
                </a:tc>
                <a:tc>
                  <a:txBody>
                    <a:bodyPr/>
                    <a:lstStyle/>
                    <a:p>
                      <a:r>
                        <a:rPr lang="en-US" sz="1400" dirty="0" smtClean="0">
                          <a:solidFill>
                            <a:srgbClr val="0070C0"/>
                          </a:solidFill>
                        </a:rPr>
                        <a:t>5.2</a:t>
                      </a:r>
                      <a:endParaRPr lang="en-US" sz="1400" dirty="0">
                        <a:solidFill>
                          <a:srgbClr val="0070C0"/>
                        </a:solidFill>
                      </a:endParaRPr>
                    </a:p>
                  </a:txBody>
                  <a:tcPr marL="68580" marR="68580" marT="34290" marB="34290">
                    <a:solidFill>
                      <a:schemeClr val="accent1">
                        <a:lumMod val="60000"/>
                        <a:lumOff val="40000"/>
                      </a:schemeClr>
                    </a:solidFill>
                  </a:tcPr>
                </a:tc>
                <a:tc>
                  <a:txBody>
                    <a:bodyPr/>
                    <a:lstStyle/>
                    <a:p>
                      <a:r>
                        <a:rPr lang="en-US" sz="1400" dirty="0" smtClean="0"/>
                        <a:t>1.2</a:t>
                      </a:r>
                      <a:endParaRPr lang="en-US" sz="1400" dirty="0"/>
                    </a:p>
                  </a:txBody>
                  <a:tcPr marL="68580" marR="68580" marT="34290" marB="34290"/>
                </a:tc>
                <a:tc>
                  <a:txBody>
                    <a:bodyPr/>
                    <a:lstStyle/>
                    <a:p>
                      <a:r>
                        <a:rPr lang="en-US" sz="1400" dirty="0" smtClean="0"/>
                        <a:t>1.2</a:t>
                      </a:r>
                      <a:endParaRPr lang="en-US" sz="1400" dirty="0"/>
                    </a:p>
                  </a:txBody>
                  <a:tcPr marL="68580" marR="68580" marT="34290" marB="34290"/>
                </a:tc>
                <a:tc>
                  <a:txBody>
                    <a:bodyPr/>
                    <a:lstStyle/>
                    <a:p>
                      <a:r>
                        <a:rPr lang="en-US" sz="1400" dirty="0" smtClean="0"/>
                        <a:t>1.3</a:t>
                      </a:r>
                      <a:endParaRPr lang="en-US" sz="1400" dirty="0"/>
                    </a:p>
                  </a:txBody>
                  <a:tcPr marL="68580" marR="68580" marT="34290" marB="34290"/>
                </a:tc>
                <a:tc>
                  <a:txBody>
                    <a:bodyPr/>
                    <a:lstStyle/>
                    <a:p>
                      <a:r>
                        <a:rPr lang="en-US" sz="1400" dirty="0" smtClean="0"/>
                        <a:t>1.85</a:t>
                      </a:r>
                      <a:endParaRPr lang="en-US" sz="1400" dirty="0"/>
                    </a:p>
                  </a:txBody>
                  <a:tcPr marL="68580" marR="68580" marT="34290" marB="34290"/>
                </a:tc>
                <a:tc>
                  <a:txBody>
                    <a:bodyPr/>
                    <a:lstStyle/>
                    <a:p>
                      <a:r>
                        <a:rPr lang="en-US" sz="1400" dirty="0" smtClean="0">
                          <a:solidFill>
                            <a:schemeClr val="bg1">
                              <a:lumMod val="75000"/>
                              <a:lumOff val="25000"/>
                            </a:schemeClr>
                          </a:solidFill>
                        </a:rPr>
                        <a:t>0.9</a:t>
                      </a:r>
                      <a:endParaRPr lang="en-US" sz="1400" dirty="0">
                        <a:solidFill>
                          <a:schemeClr val="bg1">
                            <a:lumMod val="75000"/>
                            <a:lumOff val="25000"/>
                          </a:schemeClr>
                        </a:solidFill>
                      </a:endParaRPr>
                    </a:p>
                  </a:txBody>
                  <a:tcPr marL="68580" marR="68580" marT="34290" marB="34290">
                    <a:solidFill>
                      <a:schemeClr val="accent2">
                        <a:lumMod val="60000"/>
                        <a:lumOff val="40000"/>
                      </a:schemeClr>
                    </a:solidFill>
                  </a:tcPr>
                </a:tc>
              </a:tr>
              <a:tr h="480060">
                <a:tc>
                  <a:txBody>
                    <a:bodyPr/>
                    <a:lstStyle/>
                    <a:p>
                      <a:r>
                        <a:rPr lang="en-US" sz="1400" dirty="0" smtClean="0"/>
                        <a:t>Literacy score 5</a:t>
                      </a:r>
                      <a:r>
                        <a:rPr lang="en-US" sz="1400" baseline="30000" dirty="0" smtClean="0"/>
                        <a:t>th</a:t>
                      </a:r>
                      <a:r>
                        <a:rPr lang="en-US" sz="1400" dirty="0" smtClean="0"/>
                        <a:t> percentile</a:t>
                      </a:r>
                      <a:endParaRPr lang="en-US" sz="1400" dirty="0"/>
                    </a:p>
                  </a:txBody>
                  <a:tcPr marL="68580" marR="68580" marT="34290" marB="34290"/>
                </a:tc>
                <a:tc>
                  <a:txBody>
                    <a:bodyPr/>
                    <a:lstStyle/>
                    <a:p>
                      <a:r>
                        <a:rPr lang="en-US" sz="1400" dirty="0" smtClean="0">
                          <a:solidFill>
                            <a:srgbClr val="0070C0"/>
                          </a:solidFill>
                        </a:rPr>
                        <a:t>136.7</a:t>
                      </a:r>
                      <a:endParaRPr lang="en-US" sz="1400" dirty="0">
                        <a:solidFill>
                          <a:srgbClr val="0070C0"/>
                        </a:solidFill>
                      </a:endParaRPr>
                    </a:p>
                  </a:txBody>
                  <a:tcPr marL="68580" marR="68580" marT="34290" marB="34290">
                    <a:solidFill>
                      <a:schemeClr val="accent1">
                        <a:lumMod val="60000"/>
                        <a:lumOff val="40000"/>
                      </a:schemeClr>
                    </a:solidFill>
                  </a:tcPr>
                </a:tc>
                <a:tc>
                  <a:txBody>
                    <a:bodyPr/>
                    <a:lstStyle/>
                    <a:p>
                      <a:r>
                        <a:rPr lang="en-US" sz="1400" dirty="0" smtClean="0"/>
                        <a:t>151.2</a:t>
                      </a:r>
                      <a:endParaRPr lang="en-US" sz="1400" dirty="0"/>
                    </a:p>
                  </a:txBody>
                  <a:tcPr marL="68580" marR="68580" marT="34290" marB="34290"/>
                </a:tc>
                <a:tc>
                  <a:txBody>
                    <a:bodyPr/>
                    <a:lstStyle/>
                    <a:p>
                      <a:r>
                        <a:rPr lang="en-US" sz="1400" dirty="0" smtClean="0"/>
                        <a:t>145.1</a:t>
                      </a:r>
                      <a:endParaRPr lang="en-US" sz="1400" dirty="0"/>
                    </a:p>
                  </a:txBody>
                  <a:tcPr marL="68580" marR="68580" marT="34290" marB="34290"/>
                </a:tc>
                <a:tc>
                  <a:txBody>
                    <a:bodyPr/>
                    <a:lstStyle/>
                    <a:p>
                      <a:r>
                        <a:rPr lang="en-US" sz="1400" dirty="0" smtClean="0"/>
                        <a:t>164.8</a:t>
                      </a:r>
                      <a:endParaRPr lang="en-US" sz="1400" dirty="0"/>
                    </a:p>
                  </a:txBody>
                  <a:tcPr marL="68580" marR="68580" marT="34290" marB="34290"/>
                </a:tc>
                <a:tc>
                  <a:txBody>
                    <a:bodyPr/>
                    <a:lstStyle/>
                    <a:p>
                      <a:r>
                        <a:rPr lang="en-US" sz="1400" dirty="0" smtClean="0"/>
                        <a:t>144.5</a:t>
                      </a:r>
                      <a:endParaRPr lang="en-US" sz="1400" dirty="0"/>
                    </a:p>
                  </a:txBody>
                  <a:tcPr marL="68580" marR="68580" marT="34290" marB="34290"/>
                </a:tc>
                <a:tc>
                  <a:txBody>
                    <a:bodyPr/>
                    <a:lstStyle/>
                    <a:p>
                      <a:r>
                        <a:rPr lang="en-US" sz="1400" dirty="0" smtClean="0">
                          <a:solidFill>
                            <a:schemeClr val="bg1">
                              <a:lumMod val="75000"/>
                              <a:lumOff val="25000"/>
                            </a:schemeClr>
                          </a:solidFill>
                        </a:rPr>
                        <a:t>214</a:t>
                      </a:r>
                      <a:endParaRPr lang="en-US" sz="1400" dirty="0">
                        <a:solidFill>
                          <a:schemeClr val="bg1">
                            <a:lumMod val="75000"/>
                            <a:lumOff val="25000"/>
                          </a:schemeClr>
                        </a:solidFill>
                      </a:endParaRPr>
                    </a:p>
                  </a:txBody>
                  <a:tcPr marL="68580" marR="68580" marT="34290" marB="34290">
                    <a:solidFill>
                      <a:schemeClr val="accent2">
                        <a:lumMod val="60000"/>
                        <a:lumOff val="40000"/>
                      </a:schemeClr>
                    </a:solidFill>
                  </a:tcPr>
                </a:tc>
              </a:tr>
              <a:tr h="274320">
                <a:tc>
                  <a:txBody>
                    <a:bodyPr/>
                    <a:lstStyle/>
                    <a:p>
                      <a:r>
                        <a:rPr lang="en-US" sz="1400" dirty="0" smtClean="0"/>
                        <a:t>Child poverty </a:t>
                      </a:r>
                      <a:endParaRPr lang="en-US" sz="1400" dirty="0"/>
                    </a:p>
                  </a:txBody>
                  <a:tcPr marL="68580" marR="68580" marT="34290" marB="34290"/>
                </a:tc>
                <a:tc>
                  <a:txBody>
                    <a:bodyPr/>
                    <a:lstStyle/>
                    <a:p>
                      <a:r>
                        <a:rPr lang="en-US" sz="1400" dirty="0" smtClean="0">
                          <a:solidFill>
                            <a:srgbClr val="0070C0"/>
                          </a:solidFill>
                        </a:rPr>
                        <a:t>23.1</a:t>
                      </a:r>
                      <a:endParaRPr lang="en-US" sz="1400" dirty="0">
                        <a:solidFill>
                          <a:srgbClr val="0070C0"/>
                        </a:solidFill>
                      </a:endParaRPr>
                    </a:p>
                  </a:txBody>
                  <a:tcPr marL="68580" marR="68580" marT="34290" marB="34290">
                    <a:solidFill>
                      <a:schemeClr val="accent1">
                        <a:lumMod val="60000"/>
                        <a:lumOff val="40000"/>
                      </a:schemeClr>
                    </a:solidFill>
                  </a:tcPr>
                </a:tc>
                <a:tc>
                  <a:txBody>
                    <a:bodyPr/>
                    <a:lstStyle/>
                    <a:p>
                      <a:r>
                        <a:rPr lang="en-US" sz="1400" dirty="0" smtClean="0"/>
                        <a:t>12.1</a:t>
                      </a:r>
                      <a:endParaRPr lang="en-US" sz="1400" dirty="0"/>
                    </a:p>
                  </a:txBody>
                  <a:tcPr marL="68580" marR="68580" marT="34290" marB="34290"/>
                </a:tc>
                <a:tc>
                  <a:txBody>
                    <a:bodyPr/>
                    <a:lstStyle/>
                    <a:p>
                      <a:r>
                        <a:rPr lang="en-US" sz="1400" dirty="0" smtClean="0"/>
                        <a:t>10.9</a:t>
                      </a:r>
                      <a:endParaRPr lang="en-US" sz="1400" dirty="0"/>
                    </a:p>
                  </a:txBody>
                  <a:tcPr marL="68580" marR="68580" marT="34290" marB="34290"/>
                </a:tc>
                <a:tc>
                  <a:txBody>
                    <a:bodyPr/>
                    <a:lstStyle/>
                    <a:p>
                      <a:r>
                        <a:rPr lang="en-US" sz="1400" dirty="0" smtClean="0"/>
                        <a:t>11.7</a:t>
                      </a:r>
                      <a:endParaRPr lang="en-US" sz="1400" dirty="0"/>
                    </a:p>
                  </a:txBody>
                  <a:tcPr marL="68580" marR="68580" marT="34290" marB="34290"/>
                </a:tc>
                <a:tc>
                  <a:txBody>
                    <a:bodyPr/>
                    <a:lstStyle/>
                    <a:p>
                      <a:r>
                        <a:rPr lang="en-US" sz="1400" dirty="0" smtClean="0"/>
                        <a:t>13.3</a:t>
                      </a:r>
                      <a:endParaRPr lang="en-US" sz="1400" dirty="0"/>
                    </a:p>
                  </a:txBody>
                  <a:tcPr marL="68580" marR="68580" marT="34290" marB="34290"/>
                </a:tc>
                <a:tc>
                  <a:txBody>
                    <a:bodyPr/>
                    <a:lstStyle/>
                    <a:p>
                      <a:r>
                        <a:rPr lang="en-US" sz="1400" dirty="0" smtClean="0">
                          <a:solidFill>
                            <a:schemeClr val="bg1">
                              <a:lumMod val="75000"/>
                              <a:lumOff val="25000"/>
                            </a:schemeClr>
                          </a:solidFill>
                        </a:rPr>
                        <a:t>7.3</a:t>
                      </a:r>
                      <a:endParaRPr lang="en-US" sz="1400" dirty="0">
                        <a:solidFill>
                          <a:schemeClr val="bg1">
                            <a:lumMod val="75000"/>
                            <a:lumOff val="25000"/>
                          </a:schemeClr>
                        </a:solidFill>
                      </a:endParaRPr>
                    </a:p>
                  </a:txBody>
                  <a:tcPr marL="68580" marR="68580" marT="34290" marB="34290">
                    <a:solidFill>
                      <a:schemeClr val="accent2">
                        <a:lumMod val="60000"/>
                        <a:lumOff val="40000"/>
                      </a:schemeClr>
                    </a:solidFill>
                  </a:tcPr>
                </a:tc>
              </a:tr>
            </a:tbl>
          </a:graphicData>
        </a:graphic>
      </p:graphicFrame>
      <p:sp>
        <p:nvSpPr>
          <p:cNvPr id="3" name="TextBox 2"/>
          <p:cNvSpPr txBox="1"/>
          <p:nvPr/>
        </p:nvSpPr>
        <p:spPr>
          <a:xfrm>
            <a:off x="1188188" y="4350046"/>
            <a:ext cx="7392284" cy="1338828"/>
          </a:xfrm>
          <a:prstGeom prst="rect">
            <a:avLst/>
          </a:prstGeom>
          <a:noFill/>
        </p:spPr>
        <p:txBody>
          <a:bodyPr wrap="square" rtlCol="0">
            <a:spAutoFit/>
          </a:bodyPr>
          <a:lstStyle/>
          <a:p>
            <a:r>
              <a:rPr lang="en-US" sz="1350" u="sng" dirty="0"/>
              <a:t>Notes</a:t>
            </a:r>
            <a:r>
              <a:rPr lang="en-US" sz="1350" dirty="0"/>
              <a:t>: </a:t>
            </a:r>
          </a:p>
          <a:p>
            <a:pPr marL="257175" indent="-257175">
              <a:buAutoNum type="arabicParenBoth"/>
            </a:pPr>
            <a:r>
              <a:rPr lang="en-US" sz="1350" dirty="0"/>
              <a:t>Residential segregation: % population in large cities living in tracts where (a) &gt; 70% ethnic, (b) one ethnic group dominant, (c) &gt; 30% of group in city live in these tracts. The number in [] is % of main ethnic group in cities </a:t>
            </a:r>
            <a:r>
              <a:rPr lang="en-US" sz="1350" dirty="0" err="1"/>
              <a:t>analysed</a:t>
            </a:r>
            <a:r>
              <a:rPr lang="en-US" sz="1350" dirty="0"/>
              <a:t>. 2001-2 </a:t>
            </a:r>
            <a:r>
              <a:rPr lang="en-US" sz="1350" i="1" dirty="0"/>
              <a:t>Johnston, </a:t>
            </a:r>
            <a:r>
              <a:rPr lang="en-US" sz="1350" i="1" dirty="0" err="1"/>
              <a:t>Poulsen</a:t>
            </a:r>
            <a:r>
              <a:rPr lang="en-US" sz="1350" i="1" dirty="0"/>
              <a:t>, Forrest, </a:t>
            </a:r>
            <a:r>
              <a:rPr lang="en-US" sz="1350" i="1" dirty="0" err="1"/>
              <a:t>ms</a:t>
            </a:r>
            <a:r>
              <a:rPr lang="en-US" sz="1350" i="1" dirty="0"/>
              <a:t> </a:t>
            </a:r>
            <a:r>
              <a:rPr lang="en-US" sz="1350" dirty="0"/>
              <a:t>2005 </a:t>
            </a:r>
          </a:p>
          <a:p>
            <a:pPr marL="257175" indent="-257175">
              <a:buAutoNum type="arabicParenBoth"/>
            </a:pPr>
            <a:r>
              <a:rPr lang="en-US" sz="1350" dirty="0"/>
              <a:t>Prison data 2002-3; 2004 Canada</a:t>
            </a:r>
          </a:p>
          <a:p>
            <a:pPr marL="257175" indent="-257175">
              <a:buAutoNum type="arabicParenBoth"/>
            </a:pPr>
            <a:r>
              <a:rPr lang="en-US" sz="1350" dirty="0"/>
              <a:t>International Adult Literacy Survey 2000  </a:t>
            </a:r>
            <a:r>
              <a:rPr lang="en-US" sz="1350" i="1" dirty="0"/>
              <a:t>OECD    </a:t>
            </a:r>
            <a:r>
              <a:rPr lang="en-US" sz="1350" dirty="0"/>
              <a:t>(4) </a:t>
            </a:r>
            <a:r>
              <a:rPr lang="en-US" sz="1350" dirty="0" err="1"/>
              <a:t>Unicef</a:t>
            </a:r>
            <a:r>
              <a:rPr lang="en-US" sz="1350" dirty="0"/>
              <a:t>, 2012</a:t>
            </a:r>
          </a:p>
        </p:txBody>
      </p:sp>
      <p:sp>
        <p:nvSpPr>
          <p:cNvPr id="5" name="Rectangle 4"/>
          <p:cNvSpPr/>
          <p:nvPr/>
        </p:nvSpPr>
        <p:spPr>
          <a:xfrm>
            <a:off x="2096366" y="860762"/>
            <a:ext cx="6616410" cy="646331"/>
          </a:xfrm>
          <a:prstGeom prst="rect">
            <a:avLst/>
          </a:prstGeom>
        </p:spPr>
        <p:txBody>
          <a:bodyPr wrap="square">
            <a:spAutoFit/>
          </a:bodyPr>
          <a:lstStyle/>
          <a:p>
            <a:r>
              <a:rPr lang="en-US" b="1" dirty="0">
                <a:solidFill>
                  <a:schemeClr val="accent3">
                    <a:lumMod val="50000"/>
                  </a:schemeClr>
                </a:solidFill>
              </a:rPr>
              <a:t>Huge increase in US violent crime mid 1970s to mid 1990s: (1) Residential Segregation</a:t>
            </a:r>
            <a:endParaRPr lang="en-US" b="1" dirty="0"/>
          </a:p>
        </p:txBody>
      </p:sp>
    </p:spTree>
    <p:extLst>
      <p:ext uri="{BB962C8B-B14F-4D97-AF65-F5344CB8AC3E}">
        <p14:creationId xmlns:p14="http://schemas.microsoft.com/office/powerpoint/2010/main" val="33423050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83023" y="1598868"/>
            <a:ext cx="6452634" cy="38080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272101" y="1997594"/>
            <a:ext cx="1825178" cy="2585323"/>
          </a:xfrm>
          <a:prstGeom prst="rect">
            <a:avLst/>
          </a:prstGeom>
          <a:noFill/>
        </p:spPr>
        <p:txBody>
          <a:bodyPr wrap="square" rtlCol="0">
            <a:spAutoFit/>
          </a:bodyPr>
          <a:lstStyle/>
          <a:p>
            <a:r>
              <a:rPr lang="en-US" dirty="0">
                <a:solidFill>
                  <a:schemeClr val="accent3">
                    <a:lumMod val="50000"/>
                  </a:schemeClr>
                </a:solidFill>
              </a:rPr>
              <a:t>Some more detailed comparative data on (ethnic) residential segregation in matched cities in US compared to UK, Canada, NZ</a:t>
            </a:r>
          </a:p>
        </p:txBody>
      </p:sp>
      <p:sp>
        <p:nvSpPr>
          <p:cNvPr id="5" name="Rectangle 4"/>
          <p:cNvSpPr/>
          <p:nvPr/>
        </p:nvSpPr>
        <p:spPr>
          <a:xfrm>
            <a:off x="2096366" y="860762"/>
            <a:ext cx="6616410" cy="646331"/>
          </a:xfrm>
          <a:prstGeom prst="rect">
            <a:avLst/>
          </a:prstGeom>
        </p:spPr>
        <p:txBody>
          <a:bodyPr wrap="square">
            <a:spAutoFit/>
          </a:bodyPr>
          <a:lstStyle/>
          <a:p>
            <a:r>
              <a:rPr lang="en-US" b="1" dirty="0">
                <a:solidFill>
                  <a:schemeClr val="accent3">
                    <a:lumMod val="50000"/>
                  </a:schemeClr>
                </a:solidFill>
              </a:rPr>
              <a:t>Huge increase in US violent crime mid 1970s to mid 1990s: (1) Residential Segregation</a:t>
            </a:r>
            <a:endParaRPr lang="en-US" b="1" dirty="0"/>
          </a:p>
        </p:txBody>
      </p:sp>
    </p:spTree>
    <p:extLst>
      <p:ext uri="{BB962C8B-B14F-4D97-AF65-F5344CB8AC3E}">
        <p14:creationId xmlns:p14="http://schemas.microsoft.com/office/powerpoint/2010/main" val="25124327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096366" y="860762"/>
            <a:ext cx="6616410" cy="646331"/>
          </a:xfrm>
          <a:prstGeom prst="rect">
            <a:avLst/>
          </a:prstGeom>
        </p:spPr>
        <p:txBody>
          <a:bodyPr wrap="square">
            <a:spAutoFit/>
          </a:bodyPr>
          <a:lstStyle/>
          <a:p>
            <a:r>
              <a:rPr lang="en-US" b="1" dirty="0">
                <a:solidFill>
                  <a:schemeClr val="accent3">
                    <a:lumMod val="50000"/>
                  </a:schemeClr>
                </a:solidFill>
              </a:rPr>
              <a:t>Huge increase in US violent crime mid 1970s to mid 1990s: (1) Residential Segregation</a:t>
            </a:r>
            <a:endParaRPr lang="en-US" b="1" dirty="0"/>
          </a:p>
        </p:txBody>
      </p:sp>
      <p:sp>
        <p:nvSpPr>
          <p:cNvPr id="3" name="TextBox 2"/>
          <p:cNvSpPr txBox="1"/>
          <p:nvPr/>
        </p:nvSpPr>
        <p:spPr>
          <a:xfrm>
            <a:off x="1167750" y="1734185"/>
            <a:ext cx="5833126" cy="646331"/>
          </a:xfrm>
          <a:prstGeom prst="rect">
            <a:avLst/>
          </a:prstGeom>
          <a:noFill/>
        </p:spPr>
        <p:txBody>
          <a:bodyPr wrap="square" rtlCol="0">
            <a:spAutoFit/>
          </a:bodyPr>
          <a:lstStyle/>
          <a:p>
            <a:r>
              <a:rPr lang="en-US" dirty="0">
                <a:solidFill>
                  <a:schemeClr val="accent3">
                    <a:lumMod val="50000"/>
                  </a:schemeClr>
                </a:solidFill>
              </a:rPr>
              <a:t>Why so much higher residential segregation in US cities compared to elsewhere? </a:t>
            </a:r>
          </a:p>
        </p:txBody>
      </p:sp>
      <p:sp>
        <p:nvSpPr>
          <p:cNvPr id="4" name="TextBox 3"/>
          <p:cNvSpPr txBox="1"/>
          <p:nvPr/>
        </p:nvSpPr>
        <p:spPr>
          <a:xfrm>
            <a:off x="1158225" y="2458084"/>
            <a:ext cx="6433201" cy="923330"/>
          </a:xfrm>
          <a:prstGeom prst="rect">
            <a:avLst/>
          </a:prstGeom>
          <a:noFill/>
        </p:spPr>
        <p:txBody>
          <a:bodyPr wrap="square" rtlCol="0">
            <a:spAutoFit/>
          </a:bodyPr>
          <a:lstStyle/>
          <a:p>
            <a:r>
              <a:rPr lang="en-US" dirty="0">
                <a:solidFill>
                  <a:schemeClr val="accent3">
                    <a:lumMod val="50000"/>
                  </a:schemeClr>
                </a:solidFill>
              </a:rPr>
              <a:t>Free market property forces? In most rich capitalist countries the better-off live in nicer places – but that doesn’t distinguish US from UK where residential segregation much lower</a:t>
            </a:r>
          </a:p>
        </p:txBody>
      </p:sp>
      <p:sp>
        <p:nvSpPr>
          <p:cNvPr id="5" name="TextBox 4"/>
          <p:cNvSpPr txBox="1"/>
          <p:nvPr/>
        </p:nvSpPr>
        <p:spPr>
          <a:xfrm>
            <a:off x="1167750" y="3524885"/>
            <a:ext cx="6423676" cy="1477328"/>
          </a:xfrm>
          <a:prstGeom prst="rect">
            <a:avLst/>
          </a:prstGeom>
          <a:noFill/>
        </p:spPr>
        <p:txBody>
          <a:bodyPr wrap="square" rtlCol="0">
            <a:spAutoFit/>
          </a:bodyPr>
          <a:lstStyle/>
          <a:p>
            <a:r>
              <a:rPr lang="en-US" dirty="0">
                <a:solidFill>
                  <a:schemeClr val="accent3">
                    <a:lumMod val="50000"/>
                  </a:schemeClr>
                </a:solidFill>
              </a:rPr>
              <a:t>But unlike elsewhere, American cities have </a:t>
            </a:r>
            <a:r>
              <a:rPr lang="en-US" u="sng" dirty="0">
                <a:solidFill>
                  <a:schemeClr val="accent3">
                    <a:lumMod val="50000"/>
                  </a:schemeClr>
                </a:solidFill>
              </a:rPr>
              <a:t>Zoning Laws</a:t>
            </a:r>
            <a:r>
              <a:rPr lang="en-US" dirty="0">
                <a:solidFill>
                  <a:schemeClr val="accent3">
                    <a:lumMod val="50000"/>
                  </a:schemeClr>
                </a:solidFill>
              </a:rPr>
              <a:t> which say how many houses per acre and how many families per building; these laid down for each neighborhood; so a 2 house per acre/ one family per building zoning rule keeps poor families very effectively out</a:t>
            </a:r>
          </a:p>
        </p:txBody>
      </p:sp>
      <p:sp>
        <p:nvSpPr>
          <p:cNvPr id="6" name="TextBox 5"/>
          <p:cNvSpPr txBox="1"/>
          <p:nvPr/>
        </p:nvSpPr>
        <p:spPr>
          <a:xfrm>
            <a:off x="1167750" y="5058410"/>
            <a:ext cx="6890401" cy="369332"/>
          </a:xfrm>
          <a:prstGeom prst="rect">
            <a:avLst/>
          </a:prstGeom>
          <a:noFill/>
        </p:spPr>
        <p:txBody>
          <a:bodyPr wrap="square" rtlCol="0">
            <a:spAutoFit/>
          </a:bodyPr>
          <a:lstStyle/>
          <a:p>
            <a:r>
              <a:rPr lang="en-US" dirty="0">
                <a:solidFill>
                  <a:schemeClr val="accent3">
                    <a:lumMod val="50000"/>
                  </a:schemeClr>
                </a:solidFill>
              </a:rPr>
              <a:t>And ethnicity (blacks, Hispanics) highly correlated with income/class</a:t>
            </a:r>
          </a:p>
        </p:txBody>
      </p:sp>
    </p:spTree>
    <p:extLst>
      <p:ext uri="{BB962C8B-B14F-4D97-AF65-F5344CB8AC3E}">
        <p14:creationId xmlns:p14="http://schemas.microsoft.com/office/powerpoint/2010/main" val="12099260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2096366" y="860762"/>
            <a:ext cx="6616410" cy="646331"/>
          </a:xfrm>
          <a:prstGeom prst="rect">
            <a:avLst/>
          </a:prstGeom>
        </p:spPr>
        <p:txBody>
          <a:bodyPr wrap="square">
            <a:spAutoFit/>
          </a:bodyPr>
          <a:lstStyle/>
          <a:p>
            <a:r>
              <a:rPr lang="en-US" b="1" dirty="0">
                <a:solidFill>
                  <a:schemeClr val="accent3">
                    <a:lumMod val="50000"/>
                  </a:schemeClr>
                </a:solidFill>
              </a:rPr>
              <a:t>Huge increase in US violent crime mid 1970s to mid 1990s: (2) Educational Segregation (de facto)</a:t>
            </a:r>
            <a:endParaRPr lang="en-US" b="1" dirty="0"/>
          </a:p>
        </p:txBody>
      </p:sp>
      <p:sp>
        <p:nvSpPr>
          <p:cNvPr id="7" name="TextBox 6"/>
          <p:cNvSpPr txBox="1"/>
          <p:nvPr/>
        </p:nvSpPr>
        <p:spPr>
          <a:xfrm>
            <a:off x="1167750" y="1734185"/>
            <a:ext cx="6671326" cy="646331"/>
          </a:xfrm>
          <a:prstGeom prst="rect">
            <a:avLst/>
          </a:prstGeom>
          <a:noFill/>
        </p:spPr>
        <p:txBody>
          <a:bodyPr wrap="square" rtlCol="0">
            <a:spAutoFit/>
          </a:bodyPr>
          <a:lstStyle/>
          <a:p>
            <a:r>
              <a:rPr lang="en-US" dirty="0">
                <a:solidFill>
                  <a:schemeClr val="accent3">
                    <a:lumMod val="50000"/>
                  </a:schemeClr>
                </a:solidFill>
              </a:rPr>
              <a:t>So disadvantaged </a:t>
            </a:r>
            <a:r>
              <a:rPr lang="en-US">
                <a:solidFill>
                  <a:schemeClr val="accent3">
                    <a:lumMod val="50000"/>
                  </a:schemeClr>
                </a:solidFill>
              </a:rPr>
              <a:t>largely black/hispanic </a:t>
            </a:r>
            <a:r>
              <a:rPr lang="en-US" dirty="0">
                <a:solidFill>
                  <a:schemeClr val="accent3">
                    <a:lumMod val="50000"/>
                  </a:schemeClr>
                </a:solidFill>
              </a:rPr>
              <a:t>young men with weak job prospects in these highly residentially segregated poor areas </a:t>
            </a:r>
          </a:p>
        </p:txBody>
      </p:sp>
      <p:sp>
        <p:nvSpPr>
          <p:cNvPr id="8" name="TextBox 7"/>
          <p:cNvSpPr txBox="1"/>
          <p:nvPr/>
        </p:nvSpPr>
        <p:spPr>
          <a:xfrm>
            <a:off x="1205850" y="2543810"/>
            <a:ext cx="5833126" cy="369332"/>
          </a:xfrm>
          <a:prstGeom prst="rect">
            <a:avLst/>
          </a:prstGeom>
          <a:noFill/>
        </p:spPr>
        <p:txBody>
          <a:bodyPr wrap="square" rtlCol="0">
            <a:spAutoFit/>
          </a:bodyPr>
          <a:lstStyle/>
          <a:p>
            <a:r>
              <a:rPr lang="en-US" dirty="0">
                <a:solidFill>
                  <a:schemeClr val="accent3">
                    <a:lumMod val="50000"/>
                  </a:schemeClr>
                </a:solidFill>
              </a:rPr>
              <a:t>Strongly </a:t>
            </a:r>
            <a:r>
              <a:rPr lang="en-US" u="sng" dirty="0">
                <a:solidFill>
                  <a:schemeClr val="accent3">
                    <a:lumMod val="50000"/>
                  </a:schemeClr>
                </a:solidFill>
              </a:rPr>
              <a:t>reinforced</a:t>
            </a:r>
            <a:r>
              <a:rPr lang="en-US" dirty="0">
                <a:solidFill>
                  <a:schemeClr val="accent3">
                    <a:lumMod val="50000"/>
                  </a:schemeClr>
                </a:solidFill>
              </a:rPr>
              <a:t> by de facto </a:t>
            </a:r>
            <a:r>
              <a:rPr lang="en-US" u="sng" dirty="0">
                <a:solidFill>
                  <a:schemeClr val="accent3">
                    <a:lumMod val="50000"/>
                  </a:schemeClr>
                </a:solidFill>
              </a:rPr>
              <a:t>educational segregation</a:t>
            </a:r>
            <a:r>
              <a:rPr lang="en-US" dirty="0">
                <a:solidFill>
                  <a:schemeClr val="accent3">
                    <a:lumMod val="50000"/>
                  </a:schemeClr>
                </a:solidFill>
              </a:rPr>
              <a:t>:</a:t>
            </a:r>
          </a:p>
        </p:txBody>
      </p:sp>
      <p:sp>
        <p:nvSpPr>
          <p:cNvPr id="9" name="TextBox 8"/>
          <p:cNvSpPr txBox="1"/>
          <p:nvPr/>
        </p:nvSpPr>
        <p:spPr>
          <a:xfrm>
            <a:off x="1655437" y="3076436"/>
            <a:ext cx="5833126" cy="1754326"/>
          </a:xfrm>
          <a:prstGeom prst="rect">
            <a:avLst/>
          </a:prstGeom>
          <a:noFill/>
        </p:spPr>
        <p:txBody>
          <a:bodyPr wrap="square" rtlCol="0">
            <a:spAutoFit/>
          </a:bodyPr>
          <a:lstStyle/>
          <a:p>
            <a:r>
              <a:rPr lang="en-US" dirty="0">
                <a:solidFill>
                  <a:schemeClr val="accent3">
                    <a:lumMod val="50000"/>
                  </a:schemeClr>
                </a:solidFill>
              </a:rPr>
              <a:t>So despite famous Supreme Court decision in </a:t>
            </a:r>
            <a:r>
              <a:rPr lang="en-US" i="1" dirty="0">
                <a:solidFill>
                  <a:schemeClr val="accent3">
                    <a:lumMod val="50000"/>
                  </a:schemeClr>
                </a:solidFill>
              </a:rPr>
              <a:t>Brown vs Board of Education</a:t>
            </a:r>
            <a:r>
              <a:rPr lang="en-US" dirty="0">
                <a:solidFill>
                  <a:schemeClr val="accent3">
                    <a:lumMod val="50000"/>
                  </a:schemeClr>
                </a:solidFill>
              </a:rPr>
              <a:t> (1954) making school segregation illegal ….</a:t>
            </a:r>
          </a:p>
          <a:p>
            <a:endParaRPr lang="en-US" dirty="0">
              <a:solidFill>
                <a:schemeClr val="accent3">
                  <a:lumMod val="50000"/>
                </a:schemeClr>
              </a:solidFill>
            </a:endParaRPr>
          </a:p>
          <a:p>
            <a:r>
              <a:rPr lang="en-US" dirty="0">
                <a:solidFill>
                  <a:schemeClr val="accent3">
                    <a:lumMod val="50000"/>
                  </a:schemeClr>
                </a:solidFill>
              </a:rPr>
              <a:t>Residential segregation means education remains highly segregated for low income groups</a:t>
            </a:r>
          </a:p>
        </p:txBody>
      </p:sp>
      <p:sp>
        <p:nvSpPr>
          <p:cNvPr id="12" name="TextBox 11"/>
          <p:cNvSpPr txBox="1"/>
          <p:nvPr/>
        </p:nvSpPr>
        <p:spPr>
          <a:xfrm>
            <a:off x="1167750" y="4906010"/>
            <a:ext cx="6995176" cy="646331"/>
          </a:xfrm>
          <a:prstGeom prst="rect">
            <a:avLst/>
          </a:prstGeom>
          <a:noFill/>
        </p:spPr>
        <p:txBody>
          <a:bodyPr wrap="square" rtlCol="0">
            <a:spAutoFit/>
          </a:bodyPr>
          <a:lstStyle/>
          <a:p>
            <a:r>
              <a:rPr lang="en-US" dirty="0">
                <a:solidFill>
                  <a:schemeClr val="accent3">
                    <a:lumMod val="50000"/>
                  </a:schemeClr>
                </a:solidFill>
              </a:rPr>
              <a:t>And US cities choose to spend much less on schools with high poor/Black/Hispanic children: these ghetto schools often very bad</a:t>
            </a:r>
          </a:p>
        </p:txBody>
      </p:sp>
    </p:spTree>
    <p:extLst>
      <p:ext uri="{BB962C8B-B14F-4D97-AF65-F5344CB8AC3E}">
        <p14:creationId xmlns:p14="http://schemas.microsoft.com/office/powerpoint/2010/main" val="38549389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2"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19075" y="1628775"/>
            <a:ext cx="8858250" cy="923330"/>
          </a:xfrm>
          <a:prstGeom prst="rect">
            <a:avLst/>
          </a:prstGeom>
        </p:spPr>
        <p:txBody>
          <a:bodyPr wrap="square">
            <a:spAutoFit/>
          </a:bodyPr>
          <a:lstStyle/>
          <a:p>
            <a:pPr>
              <a:lnSpc>
                <a:spcPct val="150000"/>
              </a:lnSpc>
            </a:pPr>
            <a:r>
              <a:rPr lang="en-US" dirty="0">
                <a:ea typeface="Calibri" panose="020F0502020204030204" pitchFamily="34" charset="0"/>
                <a:cs typeface="Times New Roman" panose="02020603050405020304" pitchFamily="18" charset="0"/>
              </a:rPr>
              <a:t>Mental note:</a:t>
            </a:r>
          </a:p>
          <a:p>
            <a:pPr>
              <a:lnSpc>
                <a:spcPct val="150000"/>
              </a:lnSpc>
            </a:pPr>
            <a:r>
              <a:rPr lang="en-US" dirty="0">
                <a:ea typeface="Calibri" panose="020F0502020204030204" pitchFamily="34" charset="0"/>
                <a:cs typeface="Times New Roman" panose="02020603050405020304" pitchFamily="18" charset="0"/>
              </a:rPr>
              <a:t>2 policies which have adverse reinforcing impact on the already disadvantaged in US</a:t>
            </a:r>
          </a:p>
        </p:txBody>
      </p:sp>
      <p:sp>
        <p:nvSpPr>
          <p:cNvPr id="4" name="Rectangle 3"/>
          <p:cNvSpPr/>
          <p:nvPr/>
        </p:nvSpPr>
        <p:spPr>
          <a:xfrm>
            <a:off x="1162050" y="2724151"/>
            <a:ext cx="6343650" cy="507831"/>
          </a:xfrm>
          <a:prstGeom prst="rect">
            <a:avLst/>
          </a:prstGeom>
        </p:spPr>
        <p:txBody>
          <a:bodyPr wrap="square">
            <a:spAutoFit/>
          </a:bodyPr>
          <a:lstStyle/>
          <a:p>
            <a:pPr>
              <a:lnSpc>
                <a:spcPct val="150000"/>
              </a:lnSpc>
            </a:pPr>
            <a:r>
              <a:rPr lang="en-US" b="1" dirty="0">
                <a:ea typeface="Calibri" panose="020F0502020204030204" pitchFamily="34" charset="0"/>
                <a:cs typeface="Times New Roman" panose="02020603050405020304" pitchFamily="18" charset="0"/>
              </a:rPr>
              <a:t>(1). </a:t>
            </a:r>
            <a:r>
              <a:rPr lang="en-US" dirty="0">
                <a:ea typeface="Calibri" panose="020F0502020204030204" pitchFamily="34" charset="0"/>
                <a:cs typeface="Times New Roman" panose="02020603050405020304" pitchFamily="18" charset="0"/>
              </a:rPr>
              <a:t>Using Zoning Laws creating residential segregation</a:t>
            </a:r>
            <a:endParaRPr lang="en-US" b="1" dirty="0">
              <a:ea typeface="Calibri" panose="020F0502020204030204" pitchFamily="34" charset="0"/>
              <a:cs typeface="Times New Roman" panose="02020603050405020304" pitchFamily="18" charset="0"/>
            </a:endParaRPr>
          </a:p>
        </p:txBody>
      </p:sp>
      <p:sp>
        <p:nvSpPr>
          <p:cNvPr id="5" name="Rectangle 4"/>
          <p:cNvSpPr/>
          <p:nvPr/>
        </p:nvSpPr>
        <p:spPr>
          <a:xfrm>
            <a:off x="1143000" y="3438525"/>
            <a:ext cx="7515225" cy="923330"/>
          </a:xfrm>
          <a:prstGeom prst="rect">
            <a:avLst/>
          </a:prstGeom>
        </p:spPr>
        <p:txBody>
          <a:bodyPr wrap="square">
            <a:spAutoFit/>
          </a:bodyPr>
          <a:lstStyle/>
          <a:p>
            <a:pPr>
              <a:lnSpc>
                <a:spcPct val="150000"/>
              </a:lnSpc>
            </a:pPr>
            <a:r>
              <a:rPr lang="en-US" b="1" dirty="0">
                <a:ea typeface="Calibri" panose="020F0502020204030204" pitchFamily="34" charset="0"/>
                <a:cs typeface="Times New Roman" panose="02020603050405020304" pitchFamily="18" charset="0"/>
              </a:rPr>
              <a:t>(2). </a:t>
            </a:r>
            <a:r>
              <a:rPr lang="en-US" dirty="0">
                <a:ea typeface="Calibri" panose="020F0502020204030204" pitchFamily="34" charset="0"/>
                <a:cs typeface="Times New Roman" panose="02020603050405020304" pitchFamily="18" charset="0"/>
              </a:rPr>
              <a:t>Significantly lower funding for (de facto racially segregated schools in these poor areas, reinforcing low educational performance</a:t>
            </a:r>
            <a:endParaRPr lang="en-US" b="1"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0248934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20330" y="1653667"/>
            <a:ext cx="2037121" cy="3416320"/>
          </a:xfrm>
          <a:prstGeom prst="rect">
            <a:avLst/>
          </a:prstGeom>
        </p:spPr>
        <p:txBody>
          <a:bodyPr wrap="square">
            <a:spAutoFit/>
          </a:bodyPr>
          <a:lstStyle/>
          <a:p>
            <a:pPr>
              <a:lnSpc>
                <a:spcPct val="150000"/>
              </a:lnSpc>
            </a:pPr>
            <a:r>
              <a:rPr lang="en-US" dirty="0">
                <a:ea typeface="Calibri" panose="020F0502020204030204" pitchFamily="34" charset="0"/>
                <a:cs typeface="Times New Roman" panose="02020603050405020304" pitchFamily="18" charset="0"/>
              </a:rPr>
              <a:t>How do we actually know that there is ‘lower funding for (de facto racially segregated) schools in these </a:t>
            </a:r>
            <a:r>
              <a:rPr lang="en-US">
                <a:ea typeface="Calibri" panose="020F0502020204030204" pitchFamily="34" charset="0"/>
                <a:cs typeface="Times New Roman" panose="02020603050405020304" pitchFamily="18" charset="0"/>
              </a:rPr>
              <a:t>poor areas in US cities’ </a:t>
            </a:r>
            <a:r>
              <a:rPr lang="en-US" dirty="0">
                <a:ea typeface="Calibri" panose="020F0502020204030204" pitchFamily="34" charset="0"/>
                <a:cs typeface="Times New Roman" panose="02020603050405020304" pitchFamily="18" charset="0"/>
              </a:rPr>
              <a:t>as I’ve just claimed? </a:t>
            </a:r>
            <a:endParaRPr lang="en-US" b="1" dirty="0">
              <a:ea typeface="Calibri" panose="020F0502020204030204" pitchFamily="34" charset="0"/>
              <a:cs typeface="Times New Roman" panose="02020603050405020304" pitchFamily="18" charset="0"/>
            </a:endParaRPr>
          </a:p>
        </p:txBody>
      </p:sp>
      <p:cxnSp>
        <p:nvCxnSpPr>
          <p:cNvPr id="4" name="Straight Connector 3"/>
          <p:cNvCxnSpPr/>
          <p:nvPr/>
        </p:nvCxnSpPr>
        <p:spPr>
          <a:xfrm>
            <a:off x="3886200" y="2344440"/>
            <a:ext cx="0" cy="253236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 name="Straight Connector 4"/>
          <p:cNvCxnSpPr/>
          <p:nvPr/>
        </p:nvCxnSpPr>
        <p:spPr>
          <a:xfrm flipH="1">
            <a:off x="3886200" y="4886325"/>
            <a:ext cx="3038475" cy="1905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3505201" y="4676775"/>
            <a:ext cx="388568" cy="507831"/>
          </a:xfrm>
          <a:prstGeom prst="rect">
            <a:avLst/>
          </a:prstGeom>
          <a:noFill/>
        </p:spPr>
        <p:txBody>
          <a:bodyPr wrap="square" rtlCol="0">
            <a:spAutoFit/>
          </a:bodyPr>
          <a:lstStyle/>
          <a:p>
            <a:r>
              <a:rPr lang="en-US" sz="1350" dirty="0"/>
              <a:t>0%</a:t>
            </a:r>
          </a:p>
        </p:txBody>
      </p:sp>
      <p:sp>
        <p:nvSpPr>
          <p:cNvPr id="9" name="TextBox 8"/>
          <p:cNvSpPr txBox="1"/>
          <p:nvPr/>
        </p:nvSpPr>
        <p:spPr>
          <a:xfrm>
            <a:off x="3429000" y="2419350"/>
            <a:ext cx="514350" cy="300082"/>
          </a:xfrm>
          <a:prstGeom prst="rect">
            <a:avLst/>
          </a:prstGeom>
          <a:noFill/>
        </p:spPr>
        <p:txBody>
          <a:bodyPr wrap="square" rtlCol="0">
            <a:spAutoFit/>
          </a:bodyPr>
          <a:lstStyle/>
          <a:p>
            <a:r>
              <a:rPr lang="en-US" sz="1350" dirty="0"/>
              <a:t>60%</a:t>
            </a:r>
          </a:p>
        </p:txBody>
      </p:sp>
      <p:sp>
        <p:nvSpPr>
          <p:cNvPr id="10" name="TextBox 9"/>
          <p:cNvSpPr txBox="1"/>
          <p:nvPr/>
        </p:nvSpPr>
        <p:spPr>
          <a:xfrm>
            <a:off x="6705600" y="4881175"/>
            <a:ext cx="542925" cy="300082"/>
          </a:xfrm>
          <a:prstGeom prst="rect">
            <a:avLst/>
          </a:prstGeom>
          <a:noFill/>
        </p:spPr>
        <p:txBody>
          <a:bodyPr wrap="square" rtlCol="0">
            <a:spAutoFit/>
          </a:bodyPr>
          <a:lstStyle/>
          <a:p>
            <a:r>
              <a:rPr lang="en-US" sz="1350" dirty="0"/>
              <a:t>50%</a:t>
            </a:r>
          </a:p>
        </p:txBody>
      </p:sp>
      <p:sp>
        <p:nvSpPr>
          <p:cNvPr id="11" name="TextBox 10"/>
          <p:cNvSpPr txBox="1"/>
          <p:nvPr/>
        </p:nvSpPr>
        <p:spPr>
          <a:xfrm>
            <a:off x="3876676" y="4924425"/>
            <a:ext cx="388568" cy="507831"/>
          </a:xfrm>
          <a:prstGeom prst="rect">
            <a:avLst/>
          </a:prstGeom>
          <a:noFill/>
        </p:spPr>
        <p:txBody>
          <a:bodyPr wrap="square" rtlCol="0">
            <a:spAutoFit/>
          </a:bodyPr>
          <a:lstStyle/>
          <a:p>
            <a:r>
              <a:rPr lang="en-US" sz="1350" dirty="0"/>
              <a:t>0%</a:t>
            </a:r>
          </a:p>
        </p:txBody>
      </p:sp>
      <p:sp>
        <p:nvSpPr>
          <p:cNvPr id="12" name="TextBox 11"/>
          <p:cNvSpPr txBox="1"/>
          <p:nvPr/>
        </p:nvSpPr>
        <p:spPr>
          <a:xfrm>
            <a:off x="7134225" y="4648201"/>
            <a:ext cx="895350" cy="507831"/>
          </a:xfrm>
          <a:prstGeom prst="rect">
            <a:avLst/>
          </a:prstGeom>
          <a:noFill/>
        </p:spPr>
        <p:txBody>
          <a:bodyPr wrap="square" rtlCol="0">
            <a:spAutoFit/>
          </a:bodyPr>
          <a:lstStyle/>
          <a:p>
            <a:r>
              <a:rPr lang="en-US" sz="1350" dirty="0"/>
              <a:t>% Ethnic in City</a:t>
            </a:r>
          </a:p>
        </p:txBody>
      </p:sp>
      <p:sp>
        <p:nvSpPr>
          <p:cNvPr id="13" name="TextBox 12"/>
          <p:cNvSpPr txBox="1"/>
          <p:nvPr/>
        </p:nvSpPr>
        <p:spPr>
          <a:xfrm>
            <a:off x="2752725" y="3143250"/>
            <a:ext cx="1133475" cy="715581"/>
          </a:xfrm>
          <a:prstGeom prst="rect">
            <a:avLst/>
          </a:prstGeom>
          <a:noFill/>
        </p:spPr>
        <p:txBody>
          <a:bodyPr wrap="square" rtlCol="0">
            <a:spAutoFit/>
          </a:bodyPr>
          <a:lstStyle/>
          <a:p>
            <a:r>
              <a:rPr lang="en-US" sz="1350" dirty="0"/>
              <a:t>Share of City Spending on Education </a:t>
            </a:r>
          </a:p>
        </p:txBody>
      </p:sp>
      <p:sp>
        <p:nvSpPr>
          <p:cNvPr id="15" name="TextBox 14"/>
          <p:cNvSpPr txBox="1"/>
          <p:nvPr/>
        </p:nvSpPr>
        <p:spPr>
          <a:xfrm>
            <a:off x="4265244" y="2962275"/>
            <a:ext cx="325807" cy="300082"/>
          </a:xfrm>
          <a:prstGeom prst="rect">
            <a:avLst/>
          </a:prstGeom>
          <a:noFill/>
        </p:spPr>
        <p:txBody>
          <a:bodyPr wrap="square" rtlCol="0">
            <a:spAutoFit/>
          </a:bodyPr>
          <a:lstStyle/>
          <a:p>
            <a:r>
              <a:rPr lang="en-US" sz="1350" dirty="0"/>
              <a:t>.</a:t>
            </a:r>
          </a:p>
        </p:txBody>
      </p:sp>
      <p:sp>
        <p:nvSpPr>
          <p:cNvPr id="16" name="TextBox 15"/>
          <p:cNvSpPr txBox="1"/>
          <p:nvPr/>
        </p:nvSpPr>
        <p:spPr>
          <a:xfrm>
            <a:off x="4379544" y="3076575"/>
            <a:ext cx="325807" cy="300082"/>
          </a:xfrm>
          <a:prstGeom prst="rect">
            <a:avLst/>
          </a:prstGeom>
          <a:noFill/>
        </p:spPr>
        <p:txBody>
          <a:bodyPr wrap="square" rtlCol="0">
            <a:spAutoFit/>
          </a:bodyPr>
          <a:lstStyle/>
          <a:p>
            <a:r>
              <a:rPr lang="en-US" sz="1350" dirty="0"/>
              <a:t>.</a:t>
            </a:r>
          </a:p>
        </p:txBody>
      </p:sp>
      <p:sp>
        <p:nvSpPr>
          <p:cNvPr id="17" name="TextBox 16"/>
          <p:cNvSpPr txBox="1"/>
          <p:nvPr/>
        </p:nvSpPr>
        <p:spPr>
          <a:xfrm>
            <a:off x="4493844" y="3171825"/>
            <a:ext cx="325807" cy="300082"/>
          </a:xfrm>
          <a:prstGeom prst="rect">
            <a:avLst/>
          </a:prstGeom>
          <a:noFill/>
        </p:spPr>
        <p:txBody>
          <a:bodyPr wrap="square" rtlCol="0">
            <a:spAutoFit/>
          </a:bodyPr>
          <a:lstStyle/>
          <a:p>
            <a:r>
              <a:rPr lang="en-US" sz="1350" dirty="0"/>
              <a:t>.</a:t>
            </a:r>
          </a:p>
        </p:txBody>
      </p:sp>
      <p:sp>
        <p:nvSpPr>
          <p:cNvPr id="18" name="TextBox 17"/>
          <p:cNvSpPr txBox="1"/>
          <p:nvPr/>
        </p:nvSpPr>
        <p:spPr>
          <a:xfrm>
            <a:off x="4493844" y="3190875"/>
            <a:ext cx="325807" cy="300082"/>
          </a:xfrm>
          <a:prstGeom prst="rect">
            <a:avLst/>
          </a:prstGeom>
          <a:noFill/>
        </p:spPr>
        <p:txBody>
          <a:bodyPr wrap="square" rtlCol="0">
            <a:spAutoFit/>
          </a:bodyPr>
          <a:lstStyle/>
          <a:p>
            <a:r>
              <a:rPr lang="en-US" sz="1350" dirty="0"/>
              <a:t>.</a:t>
            </a:r>
          </a:p>
        </p:txBody>
      </p:sp>
      <p:sp>
        <p:nvSpPr>
          <p:cNvPr id="19" name="TextBox 18"/>
          <p:cNvSpPr txBox="1"/>
          <p:nvPr/>
        </p:nvSpPr>
        <p:spPr>
          <a:xfrm>
            <a:off x="4608144" y="3305175"/>
            <a:ext cx="325807" cy="300082"/>
          </a:xfrm>
          <a:prstGeom prst="rect">
            <a:avLst/>
          </a:prstGeom>
          <a:noFill/>
        </p:spPr>
        <p:txBody>
          <a:bodyPr wrap="square" rtlCol="0">
            <a:spAutoFit/>
          </a:bodyPr>
          <a:lstStyle/>
          <a:p>
            <a:r>
              <a:rPr lang="en-US" sz="1350" dirty="0"/>
              <a:t>.</a:t>
            </a:r>
          </a:p>
        </p:txBody>
      </p:sp>
      <p:sp>
        <p:nvSpPr>
          <p:cNvPr id="20" name="TextBox 19"/>
          <p:cNvSpPr txBox="1"/>
          <p:nvPr/>
        </p:nvSpPr>
        <p:spPr>
          <a:xfrm>
            <a:off x="4598619" y="3038862"/>
            <a:ext cx="325807" cy="300082"/>
          </a:xfrm>
          <a:prstGeom prst="rect">
            <a:avLst/>
          </a:prstGeom>
          <a:noFill/>
        </p:spPr>
        <p:txBody>
          <a:bodyPr wrap="square" rtlCol="0">
            <a:spAutoFit/>
          </a:bodyPr>
          <a:lstStyle/>
          <a:p>
            <a:r>
              <a:rPr lang="en-US" sz="1350" dirty="0"/>
              <a:t>.</a:t>
            </a:r>
          </a:p>
        </p:txBody>
      </p:sp>
      <p:sp>
        <p:nvSpPr>
          <p:cNvPr id="21" name="TextBox 20"/>
          <p:cNvSpPr txBox="1"/>
          <p:nvPr/>
        </p:nvSpPr>
        <p:spPr>
          <a:xfrm>
            <a:off x="4722444" y="3419475"/>
            <a:ext cx="325807" cy="300082"/>
          </a:xfrm>
          <a:prstGeom prst="rect">
            <a:avLst/>
          </a:prstGeom>
          <a:noFill/>
        </p:spPr>
        <p:txBody>
          <a:bodyPr wrap="square" rtlCol="0">
            <a:spAutoFit/>
          </a:bodyPr>
          <a:lstStyle/>
          <a:p>
            <a:r>
              <a:rPr lang="en-US" sz="1350" dirty="0"/>
              <a:t>.</a:t>
            </a:r>
          </a:p>
        </p:txBody>
      </p:sp>
      <p:sp>
        <p:nvSpPr>
          <p:cNvPr id="22" name="TextBox 21"/>
          <p:cNvSpPr txBox="1"/>
          <p:nvPr/>
        </p:nvSpPr>
        <p:spPr>
          <a:xfrm>
            <a:off x="4712919" y="3153162"/>
            <a:ext cx="325807" cy="300082"/>
          </a:xfrm>
          <a:prstGeom prst="rect">
            <a:avLst/>
          </a:prstGeom>
          <a:noFill/>
        </p:spPr>
        <p:txBody>
          <a:bodyPr wrap="square" rtlCol="0">
            <a:spAutoFit/>
          </a:bodyPr>
          <a:lstStyle/>
          <a:p>
            <a:r>
              <a:rPr lang="en-US" sz="1350" dirty="0"/>
              <a:t>.</a:t>
            </a:r>
          </a:p>
        </p:txBody>
      </p:sp>
      <p:sp>
        <p:nvSpPr>
          <p:cNvPr id="23" name="TextBox 22"/>
          <p:cNvSpPr txBox="1"/>
          <p:nvPr/>
        </p:nvSpPr>
        <p:spPr>
          <a:xfrm>
            <a:off x="4827219" y="3267462"/>
            <a:ext cx="325807" cy="300082"/>
          </a:xfrm>
          <a:prstGeom prst="rect">
            <a:avLst/>
          </a:prstGeom>
          <a:noFill/>
        </p:spPr>
        <p:txBody>
          <a:bodyPr wrap="square" rtlCol="0">
            <a:spAutoFit/>
          </a:bodyPr>
          <a:lstStyle/>
          <a:p>
            <a:r>
              <a:rPr lang="en-US" sz="1350" dirty="0"/>
              <a:t>.</a:t>
            </a:r>
          </a:p>
        </p:txBody>
      </p:sp>
      <p:sp>
        <p:nvSpPr>
          <p:cNvPr id="24" name="TextBox 23"/>
          <p:cNvSpPr txBox="1"/>
          <p:nvPr/>
        </p:nvSpPr>
        <p:spPr>
          <a:xfrm>
            <a:off x="4941519" y="3381762"/>
            <a:ext cx="325807" cy="300082"/>
          </a:xfrm>
          <a:prstGeom prst="rect">
            <a:avLst/>
          </a:prstGeom>
          <a:noFill/>
        </p:spPr>
        <p:txBody>
          <a:bodyPr wrap="square" rtlCol="0">
            <a:spAutoFit/>
          </a:bodyPr>
          <a:lstStyle/>
          <a:p>
            <a:r>
              <a:rPr lang="en-US" sz="1350" dirty="0"/>
              <a:t>.</a:t>
            </a:r>
          </a:p>
        </p:txBody>
      </p:sp>
      <p:sp>
        <p:nvSpPr>
          <p:cNvPr id="29" name="Oval 28"/>
          <p:cNvSpPr/>
          <p:nvPr/>
        </p:nvSpPr>
        <p:spPr>
          <a:xfrm rot="904352">
            <a:off x="4062838" y="3184697"/>
            <a:ext cx="2894750" cy="85184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cxnSp>
        <p:nvCxnSpPr>
          <p:cNvPr id="31" name="Straight Connector 30"/>
          <p:cNvCxnSpPr/>
          <p:nvPr/>
        </p:nvCxnSpPr>
        <p:spPr>
          <a:xfrm>
            <a:off x="3898860" y="3038862"/>
            <a:ext cx="3197266" cy="1161663"/>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Straight Arrow Connector 32"/>
          <p:cNvCxnSpPr/>
          <p:nvPr/>
        </p:nvCxnSpPr>
        <p:spPr>
          <a:xfrm flipH="1">
            <a:off x="5038725" y="2962275"/>
            <a:ext cx="114300" cy="36710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4" name="TextBox 33"/>
          <p:cNvSpPr txBox="1"/>
          <p:nvPr/>
        </p:nvSpPr>
        <p:spPr>
          <a:xfrm>
            <a:off x="4990121" y="2563728"/>
            <a:ext cx="895350" cy="415498"/>
          </a:xfrm>
          <a:prstGeom prst="rect">
            <a:avLst/>
          </a:prstGeom>
          <a:noFill/>
        </p:spPr>
        <p:txBody>
          <a:bodyPr wrap="square" rtlCol="0">
            <a:spAutoFit/>
          </a:bodyPr>
          <a:lstStyle/>
          <a:p>
            <a:r>
              <a:rPr lang="en-US" sz="1050" dirty="0"/>
              <a:t>slope of line is -..174 </a:t>
            </a:r>
          </a:p>
        </p:txBody>
      </p:sp>
    </p:spTree>
    <p:extLst>
      <p:ext uri="{BB962C8B-B14F-4D97-AF65-F5344CB8AC3E}">
        <p14:creationId xmlns:p14="http://schemas.microsoft.com/office/powerpoint/2010/main" val="14648802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096366" y="860762"/>
            <a:ext cx="6616410" cy="646331"/>
          </a:xfrm>
          <a:prstGeom prst="rect">
            <a:avLst/>
          </a:prstGeom>
        </p:spPr>
        <p:txBody>
          <a:bodyPr wrap="square">
            <a:spAutoFit/>
          </a:bodyPr>
          <a:lstStyle/>
          <a:p>
            <a:r>
              <a:rPr lang="en-US" b="1" dirty="0">
                <a:solidFill>
                  <a:schemeClr val="accent3">
                    <a:lumMod val="50000"/>
                  </a:schemeClr>
                </a:solidFill>
              </a:rPr>
              <a:t>Huge increase in US violent crime mid 1970s to mid 1990s: (2) Educational Segregation (de facto)</a:t>
            </a:r>
            <a:endParaRPr lang="en-US" b="1" dirty="0"/>
          </a:p>
        </p:txBody>
      </p:sp>
      <p:sp>
        <p:nvSpPr>
          <p:cNvPr id="4" name="Rectangle 3"/>
          <p:cNvSpPr/>
          <p:nvPr/>
        </p:nvSpPr>
        <p:spPr>
          <a:xfrm>
            <a:off x="2438400" y="1638300"/>
            <a:ext cx="2590800" cy="784830"/>
          </a:xfrm>
          <a:prstGeom prst="rect">
            <a:avLst/>
          </a:prstGeom>
        </p:spPr>
        <p:txBody>
          <a:bodyPr wrap="square">
            <a:spAutoFit/>
          </a:bodyPr>
          <a:lstStyle/>
          <a:p>
            <a:pPr>
              <a:lnSpc>
                <a:spcPct val="150000"/>
              </a:lnSpc>
            </a:pPr>
            <a:r>
              <a:rPr lang="en-US" sz="1500" dirty="0">
                <a:ea typeface="Calibri" panose="020F0502020204030204" pitchFamily="34" charset="0"/>
                <a:cs typeface="Times New Roman" panose="02020603050405020304" pitchFamily="18" charset="0"/>
              </a:rPr>
              <a:t>Disadvantaged Youth Residentially Segregated</a:t>
            </a:r>
          </a:p>
        </p:txBody>
      </p:sp>
      <p:sp>
        <p:nvSpPr>
          <p:cNvPr id="5" name="Rectangle 4"/>
          <p:cNvSpPr/>
          <p:nvPr/>
        </p:nvSpPr>
        <p:spPr>
          <a:xfrm>
            <a:off x="5257800" y="2733801"/>
            <a:ext cx="1219200" cy="784830"/>
          </a:xfrm>
          <a:prstGeom prst="rect">
            <a:avLst/>
          </a:prstGeom>
        </p:spPr>
        <p:txBody>
          <a:bodyPr wrap="square">
            <a:spAutoFit/>
          </a:bodyPr>
          <a:lstStyle/>
          <a:p>
            <a:pPr>
              <a:lnSpc>
                <a:spcPct val="150000"/>
              </a:lnSpc>
            </a:pPr>
            <a:r>
              <a:rPr lang="en-US" sz="1500" dirty="0">
                <a:ea typeface="Calibri" panose="020F0502020204030204" pitchFamily="34" charset="0"/>
                <a:cs typeface="Times New Roman" panose="02020603050405020304" pitchFamily="18" charset="0"/>
              </a:rPr>
              <a:t>Educational Segregation</a:t>
            </a:r>
          </a:p>
        </p:txBody>
      </p:sp>
      <p:cxnSp>
        <p:nvCxnSpPr>
          <p:cNvPr id="7" name="Straight Arrow Connector 6"/>
          <p:cNvCxnSpPr/>
          <p:nvPr/>
        </p:nvCxnSpPr>
        <p:spPr>
          <a:xfrm>
            <a:off x="4452937" y="2438147"/>
            <a:ext cx="652463" cy="382765"/>
          </a:xfrm>
          <a:prstGeom prst="straightConnector1">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9" name="Straight Arrow Connector 8"/>
          <p:cNvCxnSpPr/>
          <p:nvPr/>
        </p:nvCxnSpPr>
        <p:spPr>
          <a:xfrm flipV="1">
            <a:off x="4960144" y="1952498"/>
            <a:ext cx="2316956" cy="14288"/>
          </a:xfrm>
          <a:prstGeom prst="straightConnector1">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3" name="Rectangle 12"/>
          <p:cNvSpPr/>
          <p:nvPr/>
        </p:nvSpPr>
        <p:spPr>
          <a:xfrm>
            <a:off x="7458075" y="1571751"/>
            <a:ext cx="1600200" cy="784830"/>
          </a:xfrm>
          <a:prstGeom prst="rect">
            <a:avLst/>
          </a:prstGeom>
        </p:spPr>
        <p:txBody>
          <a:bodyPr wrap="square">
            <a:spAutoFit/>
          </a:bodyPr>
          <a:lstStyle/>
          <a:p>
            <a:pPr>
              <a:lnSpc>
                <a:spcPct val="150000"/>
              </a:lnSpc>
            </a:pPr>
            <a:r>
              <a:rPr lang="en-US" sz="1500" dirty="0">
                <a:ea typeface="Calibri" panose="020F0502020204030204" pitchFamily="34" charset="0"/>
                <a:cs typeface="Times New Roman" panose="02020603050405020304" pitchFamily="18" charset="0"/>
              </a:rPr>
              <a:t>Low Resources for Schools</a:t>
            </a:r>
          </a:p>
        </p:txBody>
      </p:sp>
      <p:cxnSp>
        <p:nvCxnSpPr>
          <p:cNvPr id="14" name="Straight Arrow Connector 13"/>
          <p:cNvCxnSpPr/>
          <p:nvPr/>
        </p:nvCxnSpPr>
        <p:spPr>
          <a:xfrm flipH="1">
            <a:off x="6848475" y="2438146"/>
            <a:ext cx="819152" cy="1714754"/>
          </a:xfrm>
          <a:prstGeom prst="straightConnector1">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a:off x="5924551" y="3609975"/>
            <a:ext cx="9524" cy="542925"/>
          </a:xfrm>
          <a:prstGeom prst="straightConnector1">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1" name="Rectangle 20"/>
          <p:cNvSpPr/>
          <p:nvPr/>
        </p:nvSpPr>
        <p:spPr>
          <a:xfrm>
            <a:off x="5829300" y="4334001"/>
            <a:ext cx="1219200" cy="438582"/>
          </a:xfrm>
          <a:prstGeom prst="rect">
            <a:avLst/>
          </a:prstGeom>
        </p:spPr>
        <p:txBody>
          <a:bodyPr wrap="square">
            <a:spAutoFit/>
          </a:bodyPr>
          <a:lstStyle/>
          <a:p>
            <a:pPr>
              <a:lnSpc>
                <a:spcPct val="150000"/>
              </a:lnSpc>
            </a:pPr>
            <a:r>
              <a:rPr lang="en-US" sz="1500" dirty="0">
                <a:ea typeface="Calibri" panose="020F0502020204030204" pitchFamily="34" charset="0"/>
                <a:cs typeface="Times New Roman" panose="02020603050405020304" pitchFamily="18" charset="0"/>
              </a:rPr>
              <a:t>Bad schools</a:t>
            </a:r>
          </a:p>
        </p:txBody>
      </p:sp>
      <p:sp>
        <p:nvSpPr>
          <p:cNvPr id="23" name="TextBox 22"/>
          <p:cNvSpPr txBox="1"/>
          <p:nvPr/>
        </p:nvSpPr>
        <p:spPr>
          <a:xfrm>
            <a:off x="304800" y="1742949"/>
            <a:ext cx="1438275" cy="1708160"/>
          </a:xfrm>
          <a:prstGeom prst="rect">
            <a:avLst/>
          </a:prstGeom>
          <a:noFill/>
          <a:ln w="28575">
            <a:solidFill>
              <a:srgbClr val="002060"/>
            </a:solidFill>
          </a:ln>
        </p:spPr>
        <p:txBody>
          <a:bodyPr wrap="square" rtlCol="0">
            <a:spAutoFit/>
          </a:bodyPr>
          <a:lstStyle/>
          <a:p>
            <a:r>
              <a:rPr lang="en-US" sz="1500" dirty="0"/>
              <a:t>Collapse of decent jobs for males with low education and social skills; but accept discipline    </a:t>
            </a:r>
          </a:p>
        </p:txBody>
      </p:sp>
      <p:sp>
        <p:nvSpPr>
          <p:cNvPr id="24" name="TextBox 23"/>
          <p:cNvSpPr txBox="1"/>
          <p:nvPr/>
        </p:nvSpPr>
        <p:spPr>
          <a:xfrm>
            <a:off x="323850" y="3638424"/>
            <a:ext cx="1438275" cy="1477328"/>
          </a:xfrm>
          <a:prstGeom prst="rect">
            <a:avLst/>
          </a:prstGeom>
          <a:noFill/>
          <a:ln w="28575">
            <a:solidFill>
              <a:srgbClr val="002060"/>
            </a:solidFill>
          </a:ln>
        </p:spPr>
        <p:txBody>
          <a:bodyPr wrap="square" rtlCol="0">
            <a:spAutoFit/>
          </a:bodyPr>
          <a:lstStyle/>
          <a:p>
            <a:r>
              <a:rPr lang="en-US" sz="1500" dirty="0"/>
              <a:t>From 1980s on, decent careers require good education and social (and cultural) skills    </a:t>
            </a:r>
          </a:p>
        </p:txBody>
      </p:sp>
      <p:sp>
        <p:nvSpPr>
          <p:cNvPr id="25" name="TextBox 24"/>
          <p:cNvSpPr txBox="1"/>
          <p:nvPr/>
        </p:nvSpPr>
        <p:spPr>
          <a:xfrm>
            <a:off x="2200275" y="4829048"/>
            <a:ext cx="1438275" cy="1015663"/>
          </a:xfrm>
          <a:prstGeom prst="rect">
            <a:avLst/>
          </a:prstGeom>
          <a:noFill/>
          <a:ln w="28575">
            <a:solidFill>
              <a:srgbClr val="002060"/>
            </a:solidFill>
          </a:ln>
        </p:spPr>
        <p:txBody>
          <a:bodyPr wrap="square" rtlCol="0">
            <a:spAutoFit/>
          </a:bodyPr>
          <a:lstStyle/>
          <a:p>
            <a:r>
              <a:rPr lang="en-US" sz="1500" dirty="0"/>
              <a:t>Legal employment is sink v low pay employment </a:t>
            </a:r>
          </a:p>
        </p:txBody>
      </p:sp>
      <p:cxnSp>
        <p:nvCxnSpPr>
          <p:cNvPr id="26" name="Straight Arrow Connector 25"/>
          <p:cNvCxnSpPr/>
          <p:nvPr/>
        </p:nvCxnSpPr>
        <p:spPr>
          <a:xfrm flipH="1">
            <a:off x="4076700" y="4706748"/>
            <a:ext cx="1576388" cy="503427"/>
          </a:xfrm>
          <a:prstGeom prst="straightConnector1">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7" name="Straight Arrow Connector 26"/>
          <p:cNvCxnSpPr/>
          <p:nvPr/>
        </p:nvCxnSpPr>
        <p:spPr>
          <a:xfrm flipH="1">
            <a:off x="2096366" y="2438146"/>
            <a:ext cx="653221" cy="543179"/>
          </a:xfrm>
          <a:prstGeom prst="straightConnector1">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graphicFrame>
        <p:nvGraphicFramePr>
          <p:cNvPr id="31" name="Object 30"/>
          <p:cNvGraphicFramePr>
            <a:graphicFrameLocks noChangeAspect="1"/>
          </p:cNvGraphicFramePr>
          <p:nvPr>
            <p:extLst/>
          </p:nvPr>
        </p:nvGraphicFramePr>
        <p:xfrm>
          <a:off x="3848100" y="2943225"/>
          <a:ext cx="685800" cy="148829"/>
        </p:xfrm>
        <a:graphic>
          <a:graphicData uri="http://schemas.openxmlformats.org/presentationml/2006/ole">
            <mc:AlternateContent xmlns:mc="http://schemas.openxmlformats.org/markup-compatibility/2006">
              <mc:Choice xmlns:v="urn:schemas-microsoft-com:vml" Requires="v">
                <p:oleObj spid="_x0000_s4103" name="Equation" r:id="rId3" imgW="914400" imgH="198720" progId="Equation.DSMT4">
                  <p:embed/>
                </p:oleObj>
              </mc:Choice>
              <mc:Fallback>
                <p:oleObj name="Equation" r:id="rId3" imgW="914400" imgH="198720" progId="Equation.DSMT4">
                  <p:embed/>
                  <p:pic>
                    <p:nvPicPr>
                      <p:cNvPr id="0" name=""/>
                      <p:cNvPicPr/>
                      <p:nvPr/>
                    </p:nvPicPr>
                    <p:blipFill>
                      <a:blip r:embed="rId4"/>
                      <a:stretch>
                        <a:fillRect/>
                      </a:stretch>
                    </p:blipFill>
                    <p:spPr>
                      <a:xfrm>
                        <a:off x="3848100" y="2943225"/>
                        <a:ext cx="685800" cy="148829"/>
                      </a:xfrm>
                      <a:prstGeom prst="rect">
                        <a:avLst/>
                      </a:prstGeom>
                    </p:spPr>
                  </p:pic>
                </p:oleObj>
              </mc:Fallback>
            </mc:AlternateContent>
          </a:graphicData>
        </a:graphic>
      </p:graphicFrame>
      <p:cxnSp>
        <p:nvCxnSpPr>
          <p:cNvPr id="33" name="Straight Connector 32"/>
          <p:cNvCxnSpPr/>
          <p:nvPr/>
        </p:nvCxnSpPr>
        <p:spPr>
          <a:xfrm>
            <a:off x="2241569" y="2585487"/>
            <a:ext cx="352425" cy="357739"/>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2322531" y="2503803"/>
            <a:ext cx="352425" cy="357739"/>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Straight Arrow Connector 34"/>
          <p:cNvCxnSpPr/>
          <p:nvPr/>
        </p:nvCxnSpPr>
        <p:spPr>
          <a:xfrm flipH="1" flipV="1">
            <a:off x="1866900" y="3995974"/>
            <a:ext cx="3786188" cy="524401"/>
          </a:xfrm>
          <a:prstGeom prst="straightConnector1">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flipH="1">
            <a:off x="3257550" y="4071497"/>
            <a:ext cx="28575" cy="315019"/>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a:xfrm flipH="1">
            <a:off x="3371850" y="4090547"/>
            <a:ext cx="28575" cy="315019"/>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flipH="1">
            <a:off x="3476625" y="4100072"/>
            <a:ext cx="28575" cy="315019"/>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sp>
        <p:nvSpPr>
          <p:cNvPr id="46" name="TextBox 45"/>
          <p:cNvSpPr txBox="1"/>
          <p:nvPr/>
        </p:nvSpPr>
        <p:spPr>
          <a:xfrm>
            <a:off x="4652963" y="4700587"/>
            <a:ext cx="223838" cy="300082"/>
          </a:xfrm>
          <a:prstGeom prst="rect">
            <a:avLst/>
          </a:prstGeom>
          <a:noFill/>
        </p:spPr>
        <p:txBody>
          <a:bodyPr wrap="square" rtlCol="0">
            <a:spAutoFit/>
          </a:bodyPr>
          <a:lstStyle/>
          <a:p>
            <a:r>
              <a:rPr lang="en-US" sz="1350" b="1" dirty="0"/>
              <a:t>?</a:t>
            </a:r>
          </a:p>
        </p:txBody>
      </p:sp>
      <p:cxnSp>
        <p:nvCxnSpPr>
          <p:cNvPr id="48" name="Straight Arrow Connector 47"/>
          <p:cNvCxnSpPr/>
          <p:nvPr/>
        </p:nvCxnSpPr>
        <p:spPr>
          <a:xfrm>
            <a:off x="7029451" y="4706748"/>
            <a:ext cx="361949" cy="181101"/>
          </a:xfrm>
          <a:prstGeom prst="straightConnector1">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50" name="TextBox 49"/>
          <p:cNvSpPr txBox="1"/>
          <p:nvPr/>
        </p:nvSpPr>
        <p:spPr>
          <a:xfrm>
            <a:off x="7534275" y="4571873"/>
            <a:ext cx="1438275" cy="1015663"/>
          </a:xfrm>
          <a:prstGeom prst="rect">
            <a:avLst/>
          </a:prstGeom>
          <a:noFill/>
          <a:ln w="28575">
            <a:solidFill>
              <a:srgbClr val="002060"/>
            </a:solidFill>
          </a:ln>
        </p:spPr>
        <p:txBody>
          <a:bodyPr wrap="square" rtlCol="0">
            <a:spAutoFit/>
          </a:bodyPr>
          <a:lstStyle/>
          <a:p>
            <a:r>
              <a:rPr lang="en-US" sz="1500" dirty="0"/>
              <a:t>Thus crime attractive but </a:t>
            </a:r>
            <a:r>
              <a:rPr lang="en-US" sz="1500" u="sng" dirty="0"/>
              <a:t>why violent </a:t>
            </a:r>
            <a:r>
              <a:rPr lang="en-US" sz="1500" dirty="0"/>
              <a:t>crime?</a:t>
            </a:r>
          </a:p>
        </p:txBody>
      </p:sp>
    </p:spTree>
    <p:extLst>
      <p:ext uri="{BB962C8B-B14F-4D97-AF65-F5344CB8AC3E}">
        <p14:creationId xmlns:p14="http://schemas.microsoft.com/office/powerpoint/2010/main" val="29680856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13" grpId="0"/>
      <p:bldP spid="21"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000125" y="1628775"/>
            <a:ext cx="7067550" cy="1338828"/>
          </a:xfrm>
          <a:prstGeom prst="rect">
            <a:avLst/>
          </a:prstGeom>
        </p:spPr>
        <p:txBody>
          <a:bodyPr wrap="square">
            <a:spAutoFit/>
          </a:bodyPr>
          <a:lstStyle/>
          <a:p>
            <a:pPr>
              <a:lnSpc>
                <a:spcPct val="150000"/>
              </a:lnSpc>
            </a:pPr>
            <a:r>
              <a:rPr lang="en-US" dirty="0">
                <a:ea typeface="Calibri" panose="020F0502020204030204" pitchFamily="34" charset="0"/>
                <a:cs typeface="Times New Roman" panose="02020603050405020304" pitchFamily="18" charset="0"/>
              </a:rPr>
              <a:t>Before seeing why violent crime developed in such a huge way in US compared to UK we can check that these areas (poor ethnic inner city areas) </a:t>
            </a:r>
            <a:r>
              <a:rPr lang="en-US">
                <a:ea typeface="Calibri" panose="020F0502020204030204" pitchFamily="34" charset="0"/>
                <a:cs typeface="Times New Roman" panose="02020603050405020304" pitchFamily="18" charset="0"/>
              </a:rPr>
              <a:t>were in fact the </a:t>
            </a:r>
            <a:r>
              <a:rPr lang="en-US" dirty="0">
                <a:ea typeface="Calibri" panose="020F0502020204030204" pitchFamily="34" charset="0"/>
                <a:cs typeface="Times New Roman" panose="02020603050405020304" pitchFamily="18" charset="0"/>
              </a:rPr>
              <a:t>areas of violent crime</a:t>
            </a:r>
          </a:p>
        </p:txBody>
      </p:sp>
      <p:sp>
        <p:nvSpPr>
          <p:cNvPr id="3" name="Rectangle 2"/>
          <p:cNvSpPr/>
          <p:nvPr/>
        </p:nvSpPr>
        <p:spPr>
          <a:xfrm>
            <a:off x="1019175" y="2971800"/>
            <a:ext cx="6638925" cy="1754326"/>
          </a:xfrm>
          <a:prstGeom prst="rect">
            <a:avLst/>
          </a:prstGeom>
        </p:spPr>
        <p:txBody>
          <a:bodyPr wrap="square">
            <a:spAutoFit/>
          </a:bodyPr>
          <a:lstStyle/>
          <a:p>
            <a:pPr>
              <a:lnSpc>
                <a:spcPct val="150000"/>
              </a:lnSpc>
            </a:pPr>
            <a:r>
              <a:rPr lang="en-US" dirty="0">
                <a:ea typeface="Calibri" panose="020F0502020204030204" pitchFamily="34" charset="0"/>
                <a:cs typeface="Times New Roman" panose="02020603050405020304" pitchFamily="18" charset="0"/>
              </a:rPr>
              <a:t>we’ll actually see this had a great deal to do with street gangs;  these were always feature of big city life in US – back to Irish and Italians in C19th; </a:t>
            </a:r>
          </a:p>
          <a:p>
            <a:pPr>
              <a:lnSpc>
                <a:spcPct val="150000"/>
              </a:lnSpc>
            </a:pPr>
            <a:r>
              <a:rPr lang="en-US" dirty="0">
                <a:ea typeface="Calibri" panose="020F0502020204030204" pitchFamily="34" charset="0"/>
                <a:cs typeface="Times New Roman" panose="02020603050405020304" pitchFamily="18" charset="0"/>
              </a:rPr>
              <a:t>but they really develop from mid 1970s through to early 1990s </a:t>
            </a:r>
          </a:p>
        </p:txBody>
      </p:sp>
      <p:sp>
        <p:nvSpPr>
          <p:cNvPr id="5" name="Rectangle 4"/>
          <p:cNvSpPr/>
          <p:nvPr/>
        </p:nvSpPr>
        <p:spPr>
          <a:xfrm>
            <a:off x="1047750" y="4829176"/>
            <a:ext cx="4581525" cy="507831"/>
          </a:xfrm>
          <a:prstGeom prst="rect">
            <a:avLst/>
          </a:prstGeom>
        </p:spPr>
        <p:txBody>
          <a:bodyPr wrap="square">
            <a:spAutoFit/>
          </a:bodyPr>
          <a:lstStyle/>
          <a:p>
            <a:pPr>
              <a:lnSpc>
                <a:spcPct val="150000"/>
              </a:lnSpc>
            </a:pPr>
            <a:r>
              <a:rPr lang="en-US" dirty="0">
                <a:ea typeface="Calibri" panose="020F0502020204030204" pitchFamily="34" charset="0"/>
                <a:cs typeface="Times New Roman" panose="02020603050405020304" pitchFamily="18" charset="0"/>
              </a:rPr>
              <a:t>and </a:t>
            </a:r>
            <a:r>
              <a:rPr lang="en-US" u="sng" dirty="0">
                <a:ea typeface="Calibri" panose="020F0502020204030204" pitchFamily="34" charset="0"/>
                <a:cs typeface="Times New Roman" panose="02020603050405020304" pitchFamily="18" charset="0"/>
              </a:rPr>
              <a:t>key</a:t>
            </a:r>
            <a:r>
              <a:rPr lang="en-US" dirty="0">
                <a:ea typeface="Calibri" panose="020F0502020204030204" pitchFamily="34" charset="0"/>
                <a:cs typeface="Times New Roman" panose="02020603050405020304" pitchFamily="18" charset="0"/>
              </a:rPr>
              <a:t> question for us is </a:t>
            </a:r>
            <a:r>
              <a:rPr lang="en-US" u="sng" dirty="0">
                <a:ea typeface="Calibri" panose="020F0502020204030204" pitchFamily="34" charset="0"/>
                <a:cs typeface="Times New Roman" panose="02020603050405020304" pitchFamily="18" charset="0"/>
              </a:rPr>
              <a:t>why</a:t>
            </a:r>
            <a:r>
              <a:rPr lang="en-US" dirty="0">
                <a:ea typeface="Calibri" panose="020F0502020204030204" pitchFamily="34" charset="0"/>
                <a:cs typeface="Times New Roman" panose="02020603050405020304" pitchFamily="18" charset="0"/>
              </a:rPr>
              <a:t>?</a:t>
            </a:r>
          </a:p>
        </p:txBody>
      </p:sp>
    </p:spTree>
    <p:extLst>
      <p:ext uri="{BB962C8B-B14F-4D97-AF65-F5344CB8AC3E}">
        <p14:creationId xmlns:p14="http://schemas.microsoft.com/office/powerpoint/2010/main" val="6292749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639665" y="1759959"/>
            <a:ext cx="4185588" cy="3728979"/>
          </a:xfrm>
          <a:prstGeom prst="rect">
            <a:avLst/>
          </a:prstGeom>
        </p:spPr>
      </p:pic>
      <p:sp>
        <p:nvSpPr>
          <p:cNvPr id="3" name="Rectangle 2"/>
          <p:cNvSpPr/>
          <p:nvPr/>
        </p:nvSpPr>
        <p:spPr>
          <a:xfrm>
            <a:off x="2087923" y="981155"/>
            <a:ext cx="2930883" cy="507831"/>
          </a:xfrm>
          <a:prstGeom prst="rect">
            <a:avLst/>
          </a:prstGeom>
        </p:spPr>
        <p:txBody>
          <a:bodyPr wrap="square">
            <a:spAutoFit/>
          </a:bodyPr>
          <a:lstStyle/>
          <a:p>
            <a:r>
              <a:rPr lang="en-US" sz="1350" dirty="0">
                <a:hlinkClick r:id="rId3"/>
              </a:rPr>
              <a:t>http://chicagogangs.org/</a:t>
            </a:r>
            <a:endParaRPr lang="en-US" sz="1350" dirty="0"/>
          </a:p>
          <a:p>
            <a:r>
              <a:rPr lang="en-US" sz="1350" dirty="0" err="1"/>
              <a:t>index.php?pr</a:t>
            </a:r>
            <a:r>
              <a:rPr lang="en-US" sz="1350" dirty="0"/>
              <a:t>=GANG_MAP_SOUTH</a:t>
            </a:r>
          </a:p>
        </p:txBody>
      </p:sp>
      <p:pic>
        <p:nvPicPr>
          <p:cNvPr id="4" name="Picture 3"/>
          <p:cNvPicPr>
            <a:picLocks noChangeAspect="1"/>
          </p:cNvPicPr>
          <p:nvPr/>
        </p:nvPicPr>
        <p:blipFill rotWithShape="1">
          <a:blip r:embed="rId4"/>
          <a:srcRect l="30720" t="19023" r="31744" b="5333"/>
          <a:stretch/>
        </p:blipFill>
        <p:spPr>
          <a:xfrm>
            <a:off x="5278703" y="1564090"/>
            <a:ext cx="3480834" cy="3945887"/>
          </a:xfrm>
          <a:prstGeom prst="rect">
            <a:avLst/>
          </a:prstGeom>
        </p:spPr>
      </p:pic>
    </p:spTree>
    <p:extLst>
      <p:ext uri="{BB962C8B-B14F-4D97-AF65-F5344CB8AC3E}">
        <p14:creationId xmlns:p14="http://schemas.microsoft.com/office/powerpoint/2010/main" val="29292982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GB" smtClean="0"/>
              <a:t>LSE 400 American Exceptionalism in Crime, Punishment and Inequality, 6 February 2015</a:t>
            </a:r>
            <a:endParaRPr lang="en-GB"/>
          </a:p>
        </p:txBody>
      </p:sp>
      <p:sp>
        <p:nvSpPr>
          <p:cNvPr id="3" name="Slide Number Placeholder 2"/>
          <p:cNvSpPr>
            <a:spLocks noGrp="1"/>
          </p:cNvSpPr>
          <p:nvPr>
            <p:ph type="sldNum" sz="quarter" idx="12"/>
          </p:nvPr>
        </p:nvSpPr>
        <p:spPr/>
        <p:txBody>
          <a:bodyPr/>
          <a:lstStyle/>
          <a:p>
            <a:fld id="{5755F12D-1FAB-4EE1-92D9-847553BA2725}" type="slidenum">
              <a:rPr lang="en-GB" smtClean="0"/>
              <a:t>49</a:t>
            </a:fld>
            <a:endParaRPr lang="en-GB"/>
          </a:p>
        </p:txBody>
      </p:sp>
    </p:spTree>
    <p:extLst>
      <p:ext uri="{BB962C8B-B14F-4D97-AF65-F5344CB8AC3E}">
        <p14:creationId xmlns:p14="http://schemas.microsoft.com/office/powerpoint/2010/main" val="142042770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4525" y="1079500"/>
            <a:ext cx="7850188" cy="4897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Footer Placeholder 1"/>
          <p:cNvSpPr>
            <a:spLocks noGrp="1"/>
          </p:cNvSpPr>
          <p:nvPr>
            <p:ph type="ftr" sz="quarter" idx="11"/>
          </p:nvPr>
        </p:nvSpPr>
        <p:spPr/>
        <p:txBody>
          <a:bodyPr/>
          <a:lstStyle/>
          <a:p>
            <a:r>
              <a:rPr lang="en-GB" smtClean="0"/>
              <a:t>LSE 400 American Exceptionalism in Crime, Punishment and Inequality, 6 February 2015</a:t>
            </a:r>
            <a:endParaRPr lang="en-GB"/>
          </a:p>
        </p:txBody>
      </p:sp>
      <p:sp>
        <p:nvSpPr>
          <p:cNvPr id="3" name="Slide Number Placeholder 2"/>
          <p:cNvSpPr>
            <a:spLocks noGrp="1"/>
          </p:cNvSpPr>
          <p:nvPr>
            <p:ph type="sldNum" sz="quarter" idx="12"/>
          </p:nvPr>
        </p:nvSpPr>
        <p:spPr/>
        <p:txBody>
          <a:bodyPr/>
          <a:lstStyle/>
          <a:p>
            <a:fld id="{5755F12D-1FAB-4EE1-92D9-847553BA2725}" type="slidenum">
              <a:rPr lang="en-GB" smtClean="0"/>
              <a:t>5</a:t>
            </a:fld>
            <a:endParaRPr lang="en-GB"/>
          </a:p>
        </p:txBody>
      </p:sp>
    </p:spTree>
    <p:extLst>
      <p:ext uri="{BB962C8B-B14F-4D97-AF65-F5344CB8AC3E}">
        <p14:creationId xmlns:p14="http://schemas.microsoft.com/office/powerpoint/2010/main" val="2119541621"/>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35844" y="2007726"/>
            <a:ext cx="3136991" cy="3071638"/>
          </a:xfrm>
          <a:prstGeom prst="rect">
            <a:avLst/>
          </a:prstGeom>
        </p:spPr>
      </p:pic>
      <p:pic>
        <p:nvPicPr>
          <p:cNvPr id="3" name="Picture 2"/>
          <p:cNvPicPr>
            <a:picLocks noChangeAspect="1"/>
          </p:cNvPicPr>
          <p:nvPr/>
        </p:nvPicPr>
        <p:blipFill rotWithShape="1">
          <a:blip r:embed="rId3"/>
          <a:srcRect l="24085"/>
          <a:stretch/>
        </p:blipFill>
        <p:spPr>
          <a:xfrm>
            <a:off x="3400425" y="1970353"/>
            <a:ext cx="2435240" cy="3092625"/>
          </a:xfrm>
          <a:prstGeom prst="rect">
            <a:avLst/>
          </a:prstGeom>
        </p:spPr>
      </p:pic>
      <p:pic>
        <p:nvPicPr>
          <p:cNvPr id="4" name="Picture 3"/>
          <p:cNvPicPr>
            <a:picLocks noChangeAspect="1"/>
          </p:cNvPicPr>
          <p:nvPr/>
        </p:nvPicPr>
        <p:blipFill rotWithShape="1">
          <a:blip r:embed="rId4"/>
          <a:srcRect l="30720" t="19023" r="31744" b="5333"/>
          <a:stretch/>
        </p:blipFill>
        <p:spPr>
          <a:xfrm>
            <a:off x="5954977" y="1964781"/>
            <a:ext cx="2722298" cy="3086007"/>
          </a:xfrm>
          <a:prstGeom prst="rect">
            <a:avLst/>
          </a:prstGeom>
        </p:spPr>
      </p:pic>
      <p:sp>
        <p:nvSpPr>
          <p:cNvPr id="5" name="Rectangle 4"/>
          <p:cNvSpPr/>
          <p:nvPr/>
        </p:nvSpPr>
        <p:spPr>
          <a:xfrm>
            <a:off x="2096366" y="1022687"/>
            <a:ext cx="6616410" cy="369332"/>
          </a:xfrm>
          <a:prstGeom prst="rect">
            <a:avLst/>
          </a:prstGeom>
        </p:spPr>
        <p:txBody>
          <a:bodyPr wrap="square">
            <a:spAutoFit/>
          </a:bodyPr>
          <a:lstStyle/>
          <a:p>
            <a:r>
              <a:rPr lang="en-US" b="1" dirty="0">
                <a:solidFill>
                  <a:schemeClr val="accent3">
                    <a:lumMod val="50000"/>
                  </a:schemeClr>
                </a:solidFill>
              </a:rPr>
              <a:t>Huge increase in US violent crime mid 1970s to mid 1990s</a:t>
            </a:r>
            <a:endParaRPr lang="en-US" b="1" dirty="0"/>
          </a:p>
        </p:txBody>
      </p:sp>
    </p:spTree>
    <p:extLst>
      <p:ext uri="{BB962C8B-B14F-4D97-AF65-F5344CB8AC3E}">
        <p14:creationId xmlns:p14="http://schemas.microsoft.com/office/powerpoint/2010/main" val="9383571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2">
            <a:extLst>
              <a:ext uri="{28A0092B-C50C-407E-A947-70E740481C1C}">
                <a14:useLocalDpi xmlns:a14="http://schemas.microsoft.com/office/drawing/2010/main" val="0"/>
              </a:ext>
            </a:extLst>
          </a:blip>
          <a:srcRect r="14065"/>
          <a:stretch/>
        </p:blipFill>
        <p:spPr>
          <a:xfrm>
            <a:off x="169292" y="1932176"/>
            <a:ext cx="2339270" cy="2993649"/>
          </a:xfrm>
          <a:prstGeom prst="rect">
            <a:avLst/>
          </a:prstGeom>
        </p:spPr>
      </p:pic>
      <p:pic>
        <p:nvPicPr>
          <p:cNvPr id="5" name="Picture 4"/>
          <p:cNvPicPr>
            <a:picLocks noChangeAspect="1"/>
          </p:cNvPicPr>
          <p:nvPr/>
        </p:nvPicPr>
        <p:blipFill rotWithShape="1">
          <a:blip r:embed="rId3"/>
          <a:srcRect l="12921" t="11244"/>
          <a:stretch/>
        </p:blipFill>
        <p:spPr>
          <a:xfrm>
            <a:off x="2508562" y="1932176"/>
            <a:ext cx="2052542" cy="2993648"/>
          </a:xfrm>
          <a:prstGeom prst="rect">
            <a:avLst/>
          </a:prstGeom>
        </p:spPr>
      </p:pic>
      <p:pic>
        <p:nvPicPr>
          <p:cNvPr id="6" name="Picture 5"/>
          <p:cNvPicPr>
            <a:picLocks noChangeAspect="1"/>
          </p:cNvPicPr>
          <p:nvPr/>
        </p:nvPicPr>
        <p:blipFill rotWithShape="1">
          <a:blip r:embed="rId4"/>
          <a:srcRect l="51781" t="32292" r="5924" b="3981"/>
          <a:stretch/>
        </p:blipFill>
        <p:spPr>
          <a:xfrm>
            <a:off x="4579258" y="1932177"/>
            <a:ext cx="2248787" cy="2993648"/>
          </a:xfrm>
          <a:prstGeom prst="rect">
            <a:avLst/>
          </a:prstGeom>
        </p:spPr>
      </p:pic>
      <p:pic>
        <p:nvPicPr>
          <p:cNvPr id="7" name="Picture 6"/>
          <p:cNvPicPr>
            <a:picLocks noChangeAspect="1"/>
          </p:cNvPicPr>
          <p:nvPr/>
        </p:nvPicPr>
        <p:blipFill rotWithShape="1">
          <a:blip r:embed="rId5"/>
          <a:srcRect l="42505" t="39114" r="33417" b="5333"/>
          <a:stretch/>
        </p:blipFill>
        <p:spPr>
          <a:xfrm>
            <a:off x="6830250" y="1932176"/>
            <a:ext cx="2222657" cy="2993649"/>
          </a:xfrm>
          <a:prstGeom prst="rect">
            <a:avLst/>
          </a:prstGeom>
        </p:spPr>
      </p:pic>
    </p:spTree>
    <p:extLst>
      <p:ext uri="{BB962C8B-B14F-4D97-AF65-F5344CB8AC3E}">
        <p14:creationId xmlns:p14="http://schemas.microsoft.com/office/powerpoint/2010/main" val="23471699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096366" y="860762"/>
            <a:ext cx="6616410" cy="646331"/>
          </a:xfrm>
          <a:prstGeom prst="rect">
            <a:avLst/>
          </a:prstGeom>
        </p:spPr>
        <p:txBody>
          <a:bodyPr wrap="square">
            <a:spAutoFit/>
          </a:bodyPr>
          <a:lstStyle/>
          <a:p>
            <a:r>
              <a:rPr lang="en-US" b="1" dirty="0">
                <a:solidFill>
                  <a:schemeClr val="accent3">
                    <a:lumMod val="50000"/>
                  </a:schemeClr>
                </a:solidFill>
              </a:rPr>
              <a:t>Huge increase in US violent crime mid 1970s to mid 1990s: why did gangs develop in this period?</a:t>
            </a:r>
            <a:endParaRPr lang="en-US" b="1" dirty="0"/>
          </a:p>
        </p:txBody>
      </p:sp>
      <p:sp>
        <p:nvSpPr>
          <p:cNvPr id="3" name="Rectangle 2"/>
          <p:cNvSpPr/>
          <p:nvPr/>
        </p:nvSpPr>
        <p:spPr>
          <a:xfrm>
            <a:off x="1000125" y="2486025"/>
            <a:ext cx="7067550" cy="1754326"/>
          </a:xfrm>
          <a:prstGeom prst="rect">
            <a:avLst/>
          </a:prstGeom>
        </p:spPr>
        <p:txBody>
          <a:bodyPr wrap="square">
            <a:spAutoFit/>
          </a:bodyPr>
          <a:lstStyle/>
          <a:p>
            <a:pPr>
              <a:lnSpc>
                <a:spcPct val="150000"/>
              </a:lnSpc>
            </a:pPr>
            <a:r>
              <a:rPr lang="en-US" dirty="0">
                <a:ea typeface="Calibri" panose="020F0502020204030204" pitchFamily="34" charset="0"/>
                <a:cs typeface="Times New Roman" panose="02020603050405020304" pitchFamily="18" charset="0"/>
              </a:rPr>
              <a:t>(1) As we’ve argued:  A lot of disadvantaged young men, largely ethnic, with minimal labor market attachments, in these deeply poor neighborhoods, in effect for whom crime is sensible choice; (prison for 6 months or a year – normal length (??Check) – almost rite of passage)</a:t>
            </a:r>
          </a:p>
        </p:txBody>
      </p:sp>
      <p:sp>
        <p:nvSpPr>
          <p:cNvPr id="4" name="Rectangle 3"/>
          <p:cNvSpPr/>
          <p:nvPr/>
        </p:nvSpPr>
        <p:spPr>
          <a:xfrm>
            <a:off x="1047750" y="1790701"/>
            <a:ext cx="4581525" cy="507831"/>
          </a:xfrm>
          <a:prstGeom prst="rect">
            <a:avLst/>
          </a:prstGeom>
        </p:spPr>
        <p:txBody>
          <a:bodyPr wrap="square">
            <a:spAutoFit/>
          </a:bodyPr>
          <a:lstStyle/>
          <a:p>
            <a:pPr>
              <a:lnSpc>
                <a:spcPct val="150000"/>
              </a:lnSpc>
            </a:pPr>
            <a:r>
              <a:rPr lang="en-US" dirty="0">
                <a:ea typeface="Calibri" panose="020F0502020204030204" pitchFamily="34" charset="0"/>
                <a:cs typeface="Times New Roman" panose="02020603050405020304" pitchFamily="18" charset="0"/>
              </a:rPr>
              <a:t>3 factors led to big surge in gangs</a:t>
            </a:r>
          </a:p>
        </p:txBody>
      </p:sp>
    </p:spTree>
    <p:extLst>
      <p:ext uri="{BB962C8B-B14F-4D97-AF65-F5344CB8AC3E}">
        <p14:creationId xmlns:p14="http://schemas.microsoft.com/office/powerpoint/2010/main" val="20439669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096366" y="860762"/>
            <a:ext cx="6616410" cy="646331"/>
          </a:xfrm>
          <a:prstGeom prst="rect">
            <a:avLst/>
          </a:prstGeom>
        </p:spPr>
        <p:txBody>
          <a:bodyPr wrap="square">
            <a:spAutoFit/>
          </a:bodyPr>
          <a:lstStyle/>
          <a:p>
            <a:r>
              <a:rPr lang="en-US" b="1" dirty="0">
                <a:solidFill>
                  <a:schemeClr val="accent3">
                    <a:lumMod val="50000"/>
                  </a:schemeClr>
                </a:solidFill>
              </a:rPr>
              <a:t>Huge increase in US violent crime mid 1970s to mid 1990s: why did gangs develop in this period?</a:t>
            </a:r>
            <a:endParaRPr lang="en-US" b="1" dirty="0"/>
          </a:p>
        </p:txBody>
      </p:sp>
      <p:sp>
        <p:nvSpPr>
          <p:cNvPr id="3" name="Rectangle 2"/>
          <p:cNvSpPr/>
          <p:nvPr/>
        </p:nvSpPr>
        <p:spPr>
          <a:xfrm>
            <a:off x="1000125" y="2486025"/>
            <a:ext cx="7067550" cy="1338828"/>
          </a:xfrm>
          <a:prstGeom prst="rect">
            <a:avLst/>
          </a:prstGeom>
        </p:spPr>
        <p:txBody>
          <a:bodyPr wrap="square">
            <a:spAutoFit/>
          </a:bodyPr>
          <a:lstStyle/>
          <a:p>
            <a:pPr>
              <a:lnSpc>
                <a:spcPct val="150000"/>
              </a:lnSpc>
            </a:pPr>
            <a:r>
              <a:rPr lang="en-US" dirty="0">
                <a:ea typeface="Calibri" panose="020F0502020204030204" pitchFamily="34" charset="0"/>
                <a:cs typeface="Times New Roman" panose="02020603050405020304" pitchFamily="18" charset="0"/>
              </a:rPr>
              <a:t>(2) As these neighborhoods became worse thru 1970s and 1980s – unemployment rising, businesses </a:t>
            </a:r>
            <a:r>
              <a:rPr lang="en-US" dirty="0" err="1">
                <a:ea typeface="Calibri" panose="020F0502020204030204" pitchFamily="34" charset="0"/>
                <a:cs typeface="Times New Roman" panose="02020603050405020304" pitchFamily="18" charset="0"/>
              </a:rPr>
              <a:t>incl</a:t>
            </a:r>
            <a:r>
              <a:rPr lang="en-US" dirty="0">
                <a:ea typeface="Calibri" panose="020F0502020204030204" pitchFamily="34" charset="0"/>
                <a:cs typeface="Times New Roman" panose="02020603050405020304" pitchFamily="18" charset="0"/>
              </a:rPr>
              <a:t> retail moving out – middle classes also moved out</a:t>
            </a:r>
          </a:p>
        </p:txBody>
      </p:sp>
      <p:sp>
        <p:nvSpPr>
          <p:cNvPr id="4" name="Rectangle 3"/>
          <p:cNvSpPr/>
          <p:nvPr/>
        </p:nvSpPr>
        <p:spPr>
          <a:xfrm>
            <a:off x="1047750" y="1790701"/>
            <a:ext cx="4581525" cy="507831"/>
          </a:xfrm>
          <a:prstGeom prst="rect">
            <a:avLst/>
          </a:prstGeom>
        </p:spPr>
        <p:txBody>
          <a:bodyPr wrap="square">
            <a:spAutoFit/>
          </a:bodyPr>
          <a:lstStyle/>
          <a:p>
            <a:pPr>
              <a:lnSpc>
                <a:spcPct val="150000"/>
              </a:lnSpc>
            </a:pPr>
            <a:r>
              <a:rPr lang="en-US" dirty="0">
                <a:ea typeface="Calibri" panose="020F0502020204030204" pitchFamily="34" charset="0"/>
                <a:cs typeface="Times New Roman" panose="02020603050405020304" pitchFamily="18" charset="0"/>
              </a:rPr>
              <a:t>3 factors led to big surge in gangs</a:t>
            </a:r>
          </a:p>
        </p:txBody>
      </p:sp>
      <p:sp>
        <p:nvSpPr>
          <p:cNvPr id="5" name="Rectangle 4"/>
          <p:cNvSpPr/>
          <p:nvPr/>
        </p:nvSpPr>
        <p:spPr>
          <a:xfrm>
            <a:off x="1000125" y="3895725"/>
            <a:ext cx="7067550" cy="1338828"/>
          </a:xfrm>
          <a:prstGeom prst="rect">
            <a:avLst/>
          </a:prstGeom>
        </p:spPr>
        <p:txBody>
          <a:bodyPr wrap="square">
            <a:spAutoFit/>
          </a:bodyPr>
          <a:lstStyle/>
          <a:p>
            <a:pPr>
              <a:lnSpc>
                <a:spcPct val="150000"/>
              </a:lnSpc>
            </a:pPr>
            <a:r>
              <a:rPr lang="en-US" dirty="0">
                <a:ea typeface="Calibri" panose="020F0502020204030204" pitchFamily="34" charset="0"/>
                <a:cs typeface="Times New Roman" panose="02020603050405020304" pitchFamily="18" charset="0"/>
              </a:rPr>
              <a:t>A key element for any community to work – some form of social organization – became much weaker. These became increasingly what sociologists call areas of ‘social disorganization’</a:t>
            </a:r>
          </a:p>
        </p:txBody>
      </p:sp>
    </p:spTree>
    <p:extLst>
      <p:ext uri="{BB962C8B-B14F-4D97-AF65-F5344CB8AC3E}">
        <p14:creationId xmlns:p14="http://schemas.microsoft.com/office/powerpoint/2010/main" val="23194786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096366" y="860762"/>
            <a:ext cx="6616410" cy="646331"/>
          </a:xfrm>
          <a:prstGeom prst="rect">
            <a:avLst/>
          </a:prstGeom>
        </p:spPr>
        <p:txBody>
          <a:bodyPr wrap="square">
            <a:spAutoFit/>
          </a:bodyPr>
          <a:lstStyle/>
          <a:p>
            <a:r>
              <a:rPr lang="en-US" b="1" dirty="0">
                <a:solidFill>
                  <a:schemeClr val="accent3">
                    <a:lumMod val="50000"/>
                  </a:schemeClr>
                </a:solidFill>
              </a:rPr>
              <a:t>Huge increase in US violent crime mid 1970s to mid 1990s: why did gangs develop in this period?</a:t>
            </a:r>
            <a:endParaRPr lang="en-US" b="1" dirty="0"/>
          </a:p>
        </p:txBody>
      </p:sp>
      <p:sp>
        <p:nvSpPr>
          <p:cNvPr id="3" name="Rectangle 2"/>
          <p:cNvSpPr/>
          <p:nvPr/>
        </p:nvSpPr>
        <p:spPr>
          <a:xfrm>
            <a:off x="1000125" y="2219325"/>
            <a:ext cx="7067550" cy="1338828"/>
          </a:xfrm>
          <a:prstGeom prst="rect">
            <a:avLst/>
          </a:prstGeom>
        </p:spPr>
        <p:txBody>
          <a:bodyPr wrap="square">
            <a:spAutoFit/>
          </a:bodyPr>
          <a:lstStyle/>
          <a:p>
            <a:pPr>
              <a:lnSpc>
                <a:spcPct val="150000"/>
              </a:lnSpc>
            </a:pPr>
            <a:r>
              <a:rPr lang="en-US" dirty="0">
                <a:ea typeface="Calibri" panose="020F0502020204030204" pitchFamily="34" charset="0"/>
                <a:cs typeface="Times New Roman" panose="02020603050405020304" pitchFamily="18" charset="0"/>
              </a:rPr>
              <a:t>(3) These poor areas were always areas with very limited police presence on foot – and now police presence was largely in well-armed and defended police cars</a:t>
            </a:r>
          </a:p>
        </p:txBody>
      </p:sp>
      <p:sp>
        <p:nvSpPr>
          <p:cNvPr id="4" name="Rectangle 3"/>
          <p:cNvSpPr/>
          <p:nvPr/>
        </p:nvSpPr>
        <p:spPr>
          <a:xfrm>
            <a:off x="1047750" y="1609726"/>
            <a:ext cx="4581525" cy="507831"/>
          </a:xfrm>
          <a:prstGeom prst="rect">
            <a:avLst/>
          </a:prstGeom>
        </p:spPr>
        <p:txBody>
          <a:bodyPr wrap="square">
            <a:spAutoFit/>
          </a:bodyPr>
          <a:lstStyle/>
          <a:p>
            <a:pPr>
              <a:lnSpc>
                <a:spcPct val="150000"/>
              </a:lnSpc>
            </a:pPr>
            <a:r>
              <a:rPr lang="en-US" dirty="0">
                <a:ea typeface="Calibri" panose="020F0502020204030204" pitchFamily="34" charset="0"/>
                <a:cs typeface="Times New Roman" panose="02020603050405020304" pitchFamily="18" charset="0"/>
              </a:rPr>
              <a:t>3 factors led to big surge in gangs</a:t>
            </a:r>
          </a:p>
        </p:txBody>
      </p:sp>
      <p:sp>
        <p:nvSpPr>
          <p:cNvPr id="6" name="Rectangle 5"/>
          <p:cNvSpPr/>
          <p:nvPr/>
        </p:nvSpPr>
        <p:spPr>
          <a:xfrm>
            <a:off x="990600" y="3600450"/>
            <a:ext cx="7067550" cy="1754326"/>
          </a:xfrm>
          <a:prstGeom prst="rect">
            <a:avLst/>
          </a:prstGeom>
        </p:spPr>
        <p:txBody>
          <a:bodyPr wrap="square">
            <a:spAutoFit/>
          </a:bodyPr>
          <a:lstStyle/>
          <a:p>
            <a:pPr>
              <a:lnSpc>
                <a:spcPct val="150000"/>
              </a:lnSpc>
            </a:pPr>
            <a:r>
              <a:rPr lang="en-US" dirty="0">
                <a:ea typeface="Calibri" panose="020F0502020204030204" pitchFamily="34" charset="0"/>
                <a:cs typeface="Times New Roman" panose="02020603050405020304" pitchFamily="18" charset="0"/>
              </a:rPr>
              <a:t>So gangs caused by total lack of protection for individuals in bad areas, and social disorganization.  Young men carried weapons of </a:t>
            </a:r>
            <a:r>
              <a:rPr lang="en-US" dirty="0" err="1">
                <a:ea typeface="Calibri" panose="020F0502020204030204" pitchFamily="34" charset="0"/>
                <a:cs typeface="Times New Roman" panose="02020603050405020304" pitchFamily="18" charset="0"/>
              </a:rPr>
              <a:t>self-defence</a:t>
            </a:r>
            <a:r>
              <a:rPr lang="en-US" dirty="0">
                <a:ea typeface="Calibri" panose="020F0502020204030204" pitchFamily="34" charset="0"/>
                <a:cs typeface="Times New Roman" panose="02020603050405020304" pitchFamily="18" charset="0"/>
              </a:rPr>
              <a:t>.  Violence easily broke out. Joining gangs meant relative safety; enabled drug-dealing, as well as money from protection. </a:t>
            </a:r>
          </a:p>
        </p:txBody>
      </p:sp>
    </p:spTree>
    <p:extLst>
      <p:ext uri="{BB962C8B-B14F-4D97-AF65-F5344CB8AC3E}">
        <p14:creationId xmlns:p14="http://schemas.microsoft.com/office/powerpoint/2010/main" val="28861600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000125" y="2486025"/>
            <a:ext cx="7067550" cy="923330"/>
          </a:xfrm>
          <a:prstGeom prst="rect">
            <a:avLst/>
          </a:prstGeom>
        </p:spPr>
        <p:txBody>
          <a:bodyPr wrap="square">
            <a:spAutoFit/>
          </a:bodyPr>
          <a:lstStyle/>
          <a:p>
            <a:pPr>
              <a:lnSpc>
                <a:spcPct val="150000"/>
              </a:lnSpc>
            </a:pPr>
            <a:r>
              <a:rPr lang="en-US" dirty="0">
                <a:ea typeface="Calibri" panose="020F0502020204030204" pitchFamily="34" charset="0"/>
                <a:cs typeface="Times New Roman" panose="02020603050405020304" pitchFamily="18" charset="0"/>
              </a:rPr>
              <a:t>Much of the gang violence came from establishing gang turf between neighborhoods.  Also, enforcing payments </a:t>
            </a:r>
            <a:r>
              <a:rPr lang="en-US" dirty="0" err="1">
                <a:ea typeface="Calibri" panose="020F0502020204030204" pitchFamily="34" charset="0"/>
                <a:cs typeface="Times New Roman" panose="02020603050405020304" pitchFamily="18" charset="0"/>
              </a:rPr>
              <a:t>eg</a:t>
            </a:r>
            <a:r>
              <a:rPr lang="en-US" dirty="0">
                <a:ea typeface="Calibri" panose="020F0502020204030204" pitchFamily="34" charset="0"/>
                <a:cs typeface="Times New Roman" panose="02020603050405020304" pitchFamily="18" charset="0"/>
              </a:rPr>
              <a:t> from drug dealers.  </a:t>
            </a:r>
          </a:p>
        </p:txBody>
      </p:sp>
    </p:spTree>
    <p:extLst>
      <p:ext uri="{BB962C8B-B14F-4D97-AF65-F5344CB8AC3E}">
        <p14:creationId xmlns:p14="http://schemas.microsoft.com/office/powerpoint/2010/main" val="11211839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19075" y="1695451"/>
            <a:ext cx="8858250" cy="507831"/>
          </a:xfrm>
          <a:prstGeom prst="rect">
            <a:avLst/>
          </a:prstGeom>
        </p:spPr>
        <p:txBody>
          <a:bodyPr wrap="square">
            <a:spAutoFit/>
          </a:bodyPr>
          <a:lstStyle/>
          <a:p>
            <a:pPr>
              <a:lnSpc>
                <a:spcPct val="150000"/>
              </a:lnSpc>
            </a:pPr>
            <a:r>
              <a:rPr lang="en-US">
                <a:ea typeface="Calibri" panose="020F0502020204030204" pitchFamily="34" charset="0"/>
                <a:cs typeface="Times New Roman" panose="02020603050405020304" pitchFamily="18" charset="0"/>
              </a:rPr>
              <a:t>Three US </a:t>
            </a:r>
            <a:r>
              <a:rPr lang="en-US" u="sng" dirty="0">
                <a:ea typeface="Calibri" panose="020F0502020204030204" pitchFamily="34" charset="0"/>
                <a:cs typeface="Times New Roman" panose="02020603050405020304" pitchFamily="18" charset="0"/>
              </a:rPr>
              <a:t>policies</a:t>
            </a:r>
            <a:r>
              <a:rPr lang="en-US" dirty="0">
                <a:ea typeface="Calibri" panose="020F0502020204030204" pitchFamily="34" charset="0"/>
                <a:cs typeface="Times New Roman" panose="02020603050405020304" pitchFamily="18" charset="0"/>
              </a:rPr>
              <a:t> which really ‘caused’ huge rise in violence in US compared to UK </a:t>
            </a:r>
          </a:p>
        </p:txBody>
      </p:sp>
      <p:sp>
        <p:nvSpPr>
          <p:cNvPr id="4" name="Rectangle 3"/>
          <p:cNvSpPr/>
          <p:nvPr/>
        </p:nvSpPr>
        <p:spPr>
          <a:xfrm>
            <a:off x="1162050" y="2371726"/>
            <a:ext cx="6981825" cy="507831"/>
          </a:xfrm>
          <a:prstGeom prst="rect">
            <a:avLst/>
          </a:prstGeom>
        </p:spPr>
        <p:txBody>
          <a:bodyPr wrap="square">
            <a:spAutoFit/>
          </a:bodyPr>
          <a:lstStyle/>
          <a:p>
            <a:pPr>
              <a:lnSpc>
                <a:spcPct val="150000"/>
              </a:lnSpc>
            </a:pPr>
            <a:r>
              <a:rPr lang="en-US" b="1" dirty="0">
                <a:ea typeface="Calibri" panose="020F0502020204030204" pitchFamily="34" charset="0"/>
                <a:cs typeface="Times New Roman" panose="02020603050405020304" pitchFamily="18" charset="0"/>
              </a:rPr>
              <a:t>(1). </a:t>
            </a:r>
            <a:r>
              <a:rPr lang="en-US" u="sng" dirty="0">
                <a:ea typeface="Calibri" panose="020F0502020204030204" pitchFamily="34" charset="0"/>
                <a:cs typeface="Times New Roman" panose="02020603050405020304" pitchFamily="18" charset="0"/>
              </a:rPr>
              <a:t>Zoning</a:t>
            </a:r>
            <a:r>
              <a:rPr lang="en-US" dirty="0">
                <a:ea typeface="Calibri" panose="020F0502020204030204" pitchFamily="34" charset="0"/>
                <a:cs typeface="Times New Roman" panose="02020603050405020304" pitchFamily="18" charset="0"/>
              </a:rPr>
              <a:t>: Using Zoning Laws creating residential segregation</a:t>
            </a:r>
            <a:endParaRPr lang="en-US" b="1" dirty="0">
              <a:ea typeface="Calibri" panose="020F0502020204030204" pitchFamily="34" charset="0"/>
              <a:cs typeface="Times New Roman" panose="02020603050405020304" pitchFamily="18" charset="0"/>
            </a:endParaRPr>
          </a:p>
        </p:txBody>
      </p:sp>
      <p:sp>
        <p:nvSpPr>
          <p:cNvPr id="5" name="Rectangle 4"/>
          <p:cNvSpPr/>
          <p:nvPr/>
        </p:nvSpPr>
        <p:spPr>
          <a:xfrm>
            <a:off x="1143000" y="3009900"/>
            <a:ext cx="7515225" cy="923330"/>
          </a:xfrm>
          <a:prstGeom prst="rect">
            <a:avLst/>
          </a:prstGeom>
        </p:spPr>
        <p:txBody>
          <a:bodyPr wrap="square">
            <a:spAutoFit/>
          </a:bodyPr>
          <a:lstStyle/>
          <a:p>
            <a:pPr>
              <a:lnSpc>
                <a:spcPct val="150000"/>
              </a:lnSpc>
            </a:pPr>
            <a:r>
              <a:rPr lang="en-US" b="1" dirty="0">
                <a:ea typeface="Calibri" panose="020F0502020204030204" pitchFamily="34" charset="0"/>
                <a:cs typeface="Times New Roman" panose="02020603050405020304" pitchFamily="18" charset="0"/>
              </a:rPr>
              <a:t>(2). </a:t>
            </a:r>
            <a:r>
              <a:rPr lang="en-US" u="sng" dirty="0">
                <a:ea typeface="Calibri" panose="020F0502020204030204" pitchFamily="34" charset="0"/>
                <a:cs typeface="Times New Roman" panose="02020603050405020304" pitchFamily="18" charset="0"/>
              </a:rPr>
              <a:t>Education</a:t>
            </a:r>
            <a:r>
              <a:rPr lang="en-US" b="1" dirty="0">
                <a:ea typeface="Calibri" panose="020F0502020204030204" pitchFamily="34" charset="0"/>
                <a:cs typeface="Times New Roman" panose="02020603050405020304" pitchFamily="18" charset="0"/>
              </a:rPr>
              <a:t>: </a:t>
            </a:r>
            <a:r>
              <a:rPr lang="en-US" dirty="0">
                <a:ea typeface="Calibri" panose="020F0502020204030204" pitchFamily="34" charset="0"/>
                <a:cs typeface="Times New Roman" panose="02020603050405020304" pitchFamily="18" charset="0"/>
              </a:rPr>
              <a:t>Significantly lower funding for (de facto racially segregated schools in these poor areas, reinforcing low educational performance</a:t>
            </a:r>
            <a:endParaRPr lang="en-US" b="1" dirty="0">
              <a:ea typeface="Calibri" panose="020F0502020204030204" pitchFamily="34" charset="0"/>
              <a:cs typeface="Times New Roman" panose="02020603050405020304" pitchFamily="18" charset="0"/>
            </a:endParaRPr>
          </a:p>
        </p:txBody>
      </p:sp>
      <p:sp>
        <p:nvSpPr>
          <p:cNvPr id="6" name="Rectangle 5"/>
          <p:cNvSpPr/>
          <p:nvPr/>
        </p:nvSpPr>
        <p:spPr>
          <a:xfrm>
            <a:off x="1162050" y="4276726"/>
            <a:ext cx="7515225" cy="923330"/>
          </a:xfrm>
          <a:prstGeom prst="rect">
            <a:avLst/>
          </a:prstGeom>
        </p:spPr>
        <p:txBody>
          <a:bodyPr wrap="square">
            <a:spAutoFit/>
          </a:bodyPr>
          <a:lstStyle/>
          <a:p>
            <a:pPr>
              <a:lnSpc>
                <a:spcPct val="150000"/>
              </a:lnSpc>
            </a:pPr>
            <a:r>
              <a:rPr lang="en-US" b="1" dirty="0">
                <a:ea typeface="Calibri" panose="020F0502020204030204" pitchFamily="34" charset="0"/>
                <a:cs typeface="Times New Roman" panose="02020603050405020304" pitchFamily="18" charset="0"/>
              </a:rPr>
              <a:t>(3). </a:t>
            </a:r>
            <a:r>
              <a:rPr lang="en-US" u="sng" dirty="0">
                <a:ea typeface="Calibri" panose="020F0502020204030204" pitchFamily="34" charset="0"/>
                <a:cs typeface="Times New Roman" panose="02020603050405020304" pitchFamily="18" charset="0"/>
              </a:rPr>
              <a:t>Policing</a:t>
            </a:r>
            <a:r>
              <a:rPr lang="en-US" dirty="0">
                <a:ea typeface="Calibri" panose="020F0502020204030204" pitchFamily="34" charset="0"/>
                <a:cs typeface="Times New Roman" panose="02020603050405020304" pitchFamily="18" charset="0"/>
              </a:rPr>
              <a:t>:</a:t>
            </a:r>
            <a:r>
              <a:rPr lang="en-US" b="1" dirty="0">
                <a:ea typeface="Calibri" panose="020F0502020204030204" pitchFamily="34" charset="0"/>
                <a:cs typeface="Times New Roman" panose="02020603050405020304" pitchFamily="18" charset="0"/>
              </a:rPr>
              <a:t> </a:t>
            </a:r>
            <a:r>
              <a:rPr lang="en-US" dirty="0">
                <a:ea typeface="Calibri" panose="020F0502020204030204" pitchFamily="34" charset="0"/>
                <a:cs typeface="Times New Roman" panose="02020603050405020304" pitchFamily="18" charset="0"/>
              </a:rPr>
              <a:t>Significant under-policing of poor areas, with beat policing almost absent</a:t>
            </a:r>
            <a:endParaRPr lang="en-US" b="1"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7156902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19075" y="1695451"/>
            <a:ext cx="8858250" cy="507831"/>
          </a:xfrm>
          <a:prstGeom prst="rect">
            <a:avLst/>
          </a:prstGeom>
        </p:spPr>
        <p:txBody>
          <a:bodyPr wrap="square">
            <a:spAutoFit/>
          </a:bodyPr>
          <a:lstStyle/>
          <a:p>
            <a:pPr>
              <a:lnSpc>
                <a:spcPct val="150000"/>
              </a:lnSpc>
            </a:pPr>
            <a:r>
              <a:rPr lang="en-US">
                <a:ea typeface="Calibri" panose="020F0502020204030204" pitchFamily="34" charset="0"/>
                <a:cs typeface="Times New Roman" panose="02020603050405020304" pitchFamily="18" charset="0"/>
              </a:rPr>
              <a:t>Big difference between US and UK policy-making in these areas:</a:t>
            </a:r>
          </a:p>
        </p:txBody>
      </p:sp>
      <p:sp>
        <p:nvSpPr>
          <p:cNvPr id="5" name="Rectangle 4"/>
          <p:cNvSpPr/>
          <p:nvPr/>
        </p:nvSpPr>
        <p:spPr>
          <a:xfrm>
            <a:off x="608985" y="2642485"/>
            <a:ext cx="7515225" cy="923330"/>
          </a:xfrm>
          <a:prstGeom prst="rect">
            <a:avLst/>
          </a:prstGeom>
        </p:spPr>
        <p:txBody>
          <a:bodyPr wrap="square">
            <a:spAutoFit/>
          </a:bodyPr>
          <a:lstStyle/>
          <a:p>
            <a:pPr>
              <a:lnSpc>
                <a:spcPct val="150000"/>
              </a:lnSpc>
            </a:pPr>
            <a:r>
              <a:rPr lang="en-US">
                <a:ea typeface="Calibri" panose="020F0502020204030204" pitchFamily="34" charset="0"/>
                <a:cs typeface="Times New Roman" panose="02020603050405020304" pitchFamily="18" charset="0"/>
              </a:rPr>
              <a:t>In UK (and Canada, NZ and Australia) policies in these 3 areas made at </a:t>
            </a:r>
            <a:r>
              <a:rPr lang="en-US" u="sng">
                <a:ea typeface="Calibri" panose="020F0502020204030204" pitchFamily="34" charset="0"/>
                <a:cs typeface="Times New Roman" panose="02020603050405020304" pitchFamily="18" charset="0"/>
              </a:rPr>
              <a:t>national</a:t>
            </a:r>
            <a:r>
              <a:rPr lang="en-US">
                <a:ea typeface="Calibri" panose="020F0502020204030204" pitchFamily="34" charset="0"/>
                <a:cs typeface="Times New Roman" panose="02020603050405020304" pitchFamily="18" charset="0"/>
              </a:rPr>
              <a:t> (or state/provincial) level</a:t>
            </a:r>
            <a:endParaRPr lang="en-US" b="1" dirty="0">
              <a:ea typeface="Calibri" panose="020F0502020204030204" pitchFamily="34" charset="0"/>
              <a:cs typeface="Times New Roman" panose="02020603050405020304" pitchFamily="18" charset="0"/>
            </a:endParaRPr>
          </a:p>
        </p:txBody>
      </p:sp>
      <p:sp>
        <p:nvSpPr>
          <p:cNvPr id="7" name="Rectangle 6"/>
          <p:cNvSpPr/>
          <p:nvPr/>
        </p:nvSpPr>
        <p:spPr>
          <a:xfrm>
            <a:off x="608985" y="3936655"/>
            <a:ext cx="7515225" cy="923330"/>
          </a:xfrm>
          <a:prstGeom prst="rect">
            <a:avLst/>
          </a:prstGeom>
        </p:spPr>
        <p:txBody>
          <a:bodyPr wrap="square">
            <a:spAutoFit/>
          </a:bodyPr>
          <a:lstStyle/>
          <a:p>
            <a:pPr>
              <a:lnSpc>
                <a:spcPct val="150000"/>
              </a:lnSpc>
            </a:pPr>
            <a:r>
              <a:rPr lang="en-US">
                <a:ea typeface="Calibri" panose="020F0502020204030204" pitchFamily="34" charset="0"/>
                <a:cs typeface="Times New Roman" panose="02020603050405020304" pitchFamily="18" charset="0"/>
              </a:rPr>
              <a:t>But in US policies in these 3 areas made at local or city level: </a:t>
            </a:r>
          </a:p>
          <a:p>
            <a:pPr>
              <a:lnSpc>
                <a:spcPct val="150000"/>
              </a:lnSpc>
            </a:pPr>
            <a:r>
              <a:rPr lang="en-US">
                <a:ea typeface="Calibri" panose="020F0502020204030204" pitchFamily="34" charset="0"/>
                <a:cs typeface="Times New Roman" panose="02020603050405020304" pitchFamily="18" charset="0"/>
              </a:rPr>
              <a:t>by democratically elected mayors and city councils, or school boards</a:t>
            </a:r>
          </a:p>
        </p:txBody>
      </p:sp>
    </p:spTree>
    <p:extLst>
      <p:ext uri="{BB962C8B-B14F-4D97-AF65-F5344CB8AC3E}">
        <p14:creationId xmlns:p14="http://schemas.microsoft.com/office/powerpoint/2010/main" val="31622174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7"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08344" y="1695450"/>
            <a:ext cx="8868981" cy="923330"/>
          </a:xfrm>
          <a:prstGeom prst="rect">
            <a:avLst/>
          </a:prstGeom>
        </p:spPr>
        <p:txBody>
          <a:bodyPr wrap="square">
            <a:spAutoFit/>
          </a:bodyPr>
          <a:lstStyle/>
          <a:p>
            <a:pPr>
              <a:lnSpc>
                <a:spcPct val="150000"/>
              </a:lnSpc>
            </a:pPr>
            <a:r>
              <a:rPr lang="en-US" dirty="0">
                <a:ea typeface="Calibri" panose="020F0502020204030204" pitchFamily="34" charset="0"/>
                <a:cs typeface="Times New Roman" panose="02020603050405020304" pitchFamily="18" charset="0"/>
              </a:rPr>
              <a:t>Similar difference between US and UK policy-making in two other areas: state prosecution (District Attorneys or DAs) and district judges</a:t>
            </a:r>
          </a:p>
        </p:txBody>
      </p:sp>
      <p:sp>
        <p:nvSpPr>
          <p:cNvPr id="5" name="Rectangle 4"/>
          <p:cNvSpPr/>
          <p:nvPr/>
        </p:nvSpPr>
        <p:spPr>
          <a:xfrm>
            <a:off x="608985" y="3070189"/>
            <a:ext cx="7515225" cy="923330"/>
          </a:xfrm>
          <a:prstGeom prst="rect">
            <a:avLst/>
          </a:prstGeom>
        </p:spPr>
        <p:txBody>
          <a:bodyPr wrap="square">
            <a:spAutoFit/>
          </a:bodyPr>
          <a:lstStyle/>
          <a:p>
            <a:pPr>
              <a:lnSpc>
                <a:spcPct val="150000"/>
              </a:lnSpc>
            </a:pPr>
            <a:r>
              <a:rPr lang="en-US">
                <a:ea typeface="Calibri" panose="020F0502020204030204" pitchFamily="34" charset="0"/>
                <a:cs typeface="Times New Roman" panose="02020603050405020304" pitchFamily="18" charset="0"/>
              </a:rPr>
              <a:t>In UK (and Canada, NZ and Australia) appointments of public prosecutors and judges is made at </a:t>
            </a:r>
            <a:r>
              <a:rPr lang="en-US" u="sng">
                <a:ea typeface="Calibri" panose="020F0502020204030204" pitchFamily="34" charset="0"/>
                <a:cs typeface="Times New Roman" panose="02020603050405020304" pitchFamily="18" charset="0"/>
              </a:rPr>
              <a:t>national</a:t>
            </a:r>
            <a:r>
              <a:rPr lang="en-US">
                <a:ea typeface="Calibri" panose="020F0502020204030204" pitchFamily="34" charset="0"/>
                <a:cs typeface="Times New Roman" panose="02020603050405020304" pitchFamily="18" charset="0"/>
              </a:rPr>
              <a:t> (or state/provincial) level</a:t>
            </a:r>
            <a:endParaRPr lang="en-US" b="1" dirty="0">
              <a:ea typeface="Calibri" panose="020F0502020204030204" pitchFamily="34" charset="0"/>
              <a:cs typeface="Times New Roman" panose="02020603050405020304" pitchFamily="18" charset="0"/>
            </a:endParaRPr>
          </a:p>
        </p:txBody>
      </p:sp>
      <p:sp>
        <p:nvSpPr>
          <p:cNvPr id="7" name="Rectangle 6"/>
          <p:cNvSpPr/>
          <p:nvPr/>
        </p:nvSpPr>
        <p:spPr>
          <a:xfrm>
            <a:off x="608985" y="4253745"/>
            <a:ext cx="7515225" cy="923330"/>
          </a:xfrm>
          <a:prstGeom prst="rect">
            <a:avLst/>
          </a:prstGeom>
        </p:spPr>
        <p:txBody>
          <a:bodyPr wrap="square">
            <a:spAutoFit/>
          </a:bodyPr>
          <a:lstStyle/>
          <a:p>
            <a:pPr>
              <a:lnSpc>
                <a:spcPct val="150000"/>
              </a:lnSpc>
            </a:pPr>
            <a:r>
              <a:rPr lang="en-US">
                <a:ea typeface="Calibri" panose="020F0502020204030204" pitchFamily="34" charset="0"/>
                <a:cs typeface="Times New Roman" panose="02020603050405020304" pitchFamily="18" charset="0"/>
              </a:rPr>
              <a:t>But in US DAs and district judges (who judge all criminal cases in first instance) are directly elected at county or city level in special elections</a:t>
            </a:r>
          </a:p>
        </p:txBody>
      </p:sp>
    </p:spTree>
    <p:extLst>
      <p:ext uri="{BB962C8B-B14F-4D97-AF65-F5344CB8AC3E}">
        <p14:creationId xmlns:p14="http://schemas.microsoft.com/office/powerpoint/2010/main" val="6052750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7"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p:cNvGraphicFramePr>
            <a:graphicFrameLocks noGrp="1"/>
          </p:cNvGraphicFramePr>
          <p:nvPr>
            <p:extLst/>
          </p:nvPr>
        </p:nvGraphicFramePr>
        <p:xfrm>
          <a:off x="457200" y="1562003"/>
          <a:ext cx="7816646" cy="3794059"/>
        </p:xfrm>
        <a:graphic>
          <a:graphicData uri="http://schemas.openxmlformats.org/drawingml/2006/table">
            <a:tbl>
              <a:tblPr firstRow="1" bandRow="1">
                <a:tableStyleId>{5C22544A-7EE6-4342-B048-85BDC9FD1C3A}</a:tableStyleId>
              </a:tblPr>
              <a:tblGrid>
                <a:gridCol w="827002"/>
                <a:gridCol w="1305380"/>
                <a:gridCol w="1510175"/>
                <a:gridCol w="1283494"/>
                <a:gridCol w="1396052"/>
                <a:gridCol w="1494543"/>
              </a:tblGrid>
              <a:tr h="267458">
                <a:tc>
                  <a:txBody>
                    <a:bodyPr/>
                    <a:lstStyle/>
                    <a:p>
                      <a:pPr>
                        <a:lnSpc>
                          <a:spcPct val="115000"/>
                        </a:lnSpc>
                      </a:pPr>
                      <a:endParaRPr lang="en-GB" sz="900" b="1" dirty="0">
                        <a:solidFill>
                          <a:schemeClr val="accent2"/>
                        </a:solidFill>
                        <a:effectLst/>
                        <a:latin typeface="Calibri"/>
                      </a:endParaRPr>
                    </a:p>
                  </a:txBody>
                  <a:tcPr marL="61717" marR="61717" marT="30859" marB="30859">
                    <a:solidFill>
                      <a:schemeClr val="bg1"/>
                    </a:solidFill>
                  </a:tcPr>
                </a:tc>
                <a:tc>
                  <a:txBody>
                    <a:bodyPr/>
                    <a:lstStyle/>
                    <a:p>
                      <a:pPr>
                        <a:lnSpc>
                          <a:spcPct val="150000"/>
                        </a:lnSpc>
                        <a:spcBef>
                          <a:spcPts val="600"/>
                        </a:spcBef>
                        <a:spcAft>
                          <a:spcPts val="600"/>
                        </a:spcAft>
                      </a:pPr>
                      <a:r>
                        <a:rPr lang="en-GB" sz="900" b="1" kern="1200" smtClean="0">
                          <a:solidFill>
                            <a:schemeClr val="accent2"/>
                          </a:solidFill>
                          <a:effectLst/>
                        </a:rPr>
                        <a:t>POLICE</a:t>
                      </a:r>
                      <a:endParaRPr lang="en-GB" sz="900" b="1">
                        <a:solidFill>
                          <a:schemeClr val="accent2"/>
                        </a:solidFill>
                        <a:effectLst/>
                        <a:latin typeface="Calibri"/>
                        <a:ea typeface="Calibri"/>
                        <a:cs typeface="Times New Roman"/>
                      </a:endParaRPr>
                    </a:p>
                  </a:txBody>
                  <a:tcPr marL="61717" marR="61717" marT="30859" marB="30859">
                    <a:solidFill>
                      <a:schemeClr val="bg1"/>
                    </a:solidFill>
                  </a:tcPr>
                </a:tc>
                <a:tc>
                  <a:txBody>
                    <a:bodyPr/>
                    <a:lstStyle/>
                    <a:p>
                      <a:pPr>
                        <a:lnSpc>
                          <a:spcPct val="150000"/>
                        </a:lnSpc>
                        <a:spcBef>
                          <a:spcPts val="600"/>
                        </a:spcBef>
                        <a:spcAft>
                          <a:spcPts val="600"/>
                        </a:spcAft>
                      </a:pPr>
                      <a:r>
                        <a:rPr lang="en-GB" sz="900" b="1" kern="1200" smtClean="0">
                          <a:solidFill>
                            <a:schemeClr val="accent2"/>
                          </a:solidFill>
                          <a:effectLst/>
                        </a:rPr>
                        <a:t>STATE</a:t>
                      </a:r>
                      <a:r>
                        <a:rPr lang="en-GB" sz="900" b="1" kern="1200" baseline="0" smtClean="0">
                          <a:solidFill>
                            <a:schemeClr val="accent2"/>
                          </a:solidFill>
                          <a:effectLst/>
                        </a:rPr>
                        <a:t> </a:t>
                      </a:r>
                      <a:r>
                        <a:rPr lang="en-GB" sz="900" b="1" kern="1200" smtClean="0">
                          <a:solidFill>
                            <a:schemeClr val="accent2"/>
                          </a:solidFill>
                          <a:effectLst/>
                        </a:rPr>
                        <a:t>PROSECUTORS</a:t>
                      </a:r>
                      <a:endParaRPr lang="en-GB" sz="900" b="1">
                        <a:solidFill>
                          <a:schemeClr val="accent2"/>
                        </a:solidFill>
                        <a:effectLst/>
                        <a:latin typeface="Calibri"/>
                        <a:ea typeface="Calibri"/>
                        <a:cs typeface="Times New Roman"/>
                      </a:endParaRPr>
                    </a:p>
                  </a:txBody>
                  <a:tcPr marL="61717" marR="61717" marT="30859" marB="30859">
                    <a:solidFill>
                      <a:schemeClr val="bg1"/>
                    </a:solidFill>
                  </a:tcPr>
                </a:tc>
                <a:tc>
                  <a:txBody>
                    <a:bodyPr/>
                    <a:lstStyle/>
                    <a:p>
                      <a:pPr>
                        <a:lnSpc>
                          <a:spcPct val="150000"/>
                        </a:lnSpc>
                        <a:spcBef>
                          <a:spcPts val="600"/>
                        </a:spcBef>
                        <a:spcAft>
                          <a:spcPts val="600"/>
                        </a:spcAft>
                      </a:pPr>
                      <a:r>
                        <a:rPr lang="en-GB" sz="900" b="1" kern="1200" smtClean="0">
                          <a:solidFill>
                            <a:schemeClr val="accent2"/>
                          </a:solidFill>
                          <a:effectLst/>
                        </a:rPr>
                        <a:t>DISTRICT JUDGES</a:t>
                      </a:r>
                      <a:endParaRPr lang="en-GB" sz="900" b="1">
                        <a:solidFill>
                          <a:schemeClr val="accent2"/>
                        </a:solidFill>
                        <a:effectLst/>
                        <a:latin typeface="Calibri"/>
                        <a:ea typeface="Calibri"/>
                        <a:cs typeface="Times New Roman"/>
                      </a:endParaRPr>
                    </a:p>
                  </a:txBody>
                  <a:tcPr marL="61717" marR="61717" marT="30859" marB="30859">
                    <a:solidFill>
                      <a:schemeClr val="bg1"/>
                    </a:solidFill>
                  </a:tcPr>
                </a:tc>
                <a:tc>
                  <a:txBody>
                    <a:bodyPr/>
                    <a:lstStyle/>
                    <a:p>
                      <a:pPr>
                        <a:lnSpc>
                          <a:spcPct val="150000"/>
                        </a:lnSpc>
                        <a:spcBef>
                          <a:spcPts val="600"/>
                        </a:spcBef>
                        <a:spcAft>
                          <a:spcPts val="600"/>
                        </a:spcAft>
                      </a:pPr>
                      <a:r>
                        <a:rPr lang="en-GB" sz="900" b="1" kern="1200" smtClean="0">
                          <a:solidFill>
                            <a:schemeClr val="accent2"/>
                          </a:solidFill>
                          <a:effectLst/>
                        </a:rPr>
                        <a:t>ZONING</a:t>
                      </a:r>
                      <a:endParaRPr lang="en-GB" sz="900" b="1">
                        <a:solidFill>
                          <a:schemeClr val="accent2"/>
                        </a:solidFill>
                        <a:effectLst/>
                        <a:latin typeface="Calibri"/>
                        <a:ea typeface="Calibri"/>
                        <a:cs typeface="Times New Roman"/>
                      </a:endParaRPr>
                    </a:p>
                  </a:txBody>
                  <a:tcPr marL="61717" marR="61717" marT="30859" marB="30859">
                    <a:solidFill>
                      <a:schemeClr val="bg1"/>
                    </a:solidFill>
                  </a:tcPr>
                </a:tc>
                <a:tc>
                  <a:txBody>
                    <a:bodyPr/>
                    <a:lstStyle/>
                    <a:p>
                      <a:pPr>
                        <a:lnSpc>
                          <a:spcPct val="150000"/>
                        </a:lnSpc>
                        <a:spcBef>
                          <a:spcPts val="600"/>
                        </a:spcBef>
                        <a:spcAft>
                          <a:spcPts val="600"/>
                        </a:spcAft>
                      </a:pPr>
                      <a:r>
                        <a:rPr lang="en-GB" sz="900" b="1" kern="1200" smtClean="0">
                          <a:solidFill>
                            <a:schemeClr val="accent2"/>
                          </a:solidFill>
                          <a:effectLst/>
                        </a:rPr>
                        <a:t>SCHOOLS</a:t>
                      </a:r>
                      <a:endParaRPr lang="en-GB" sz="900" b="1">
                        <a:solidFill>
                          <a:schemeClr val="accent2"/>
                        </a:solidFill>
                        <a:effectLst/>
                        <a:latin typeface="Calibri"/>
                        <a:ea typeface="Calibri"/>
                        <a:cs typeface="Times New Roman"/>
                      </a:endParaRPr>
                    </a:p>
                  </a:txBody>
                  <a:tcPr marL="61717" marR="61717" marT="30859" marB="30859">
                    <a:solidFill>
                      <a:schemeClr val="bg1"/>
                    </a:solidFill>
                  </a:tcPr>
                </a:tc>
              </a:tr>
              <a:tr h="762228">
                <a:tc>
                  <a:txBody>
                    <a:bodyPr/>
                    <a:lstStyle/>
                    <a:p>
                      <a:pPr>
                        <a:lnSpc>
                          <a:spcPct val="150000"/>
                        </a:lnSpc>
                        <a:spcBef>
                          <a:spcPts val="600"/>
                        </a:spcBef>
                        <a:spcAft>
                          <a:spcPts val="600"/>
                        </a:spcAft>
                      </a:pPr>
                      <a:r>
                        <a:rPr lang="en-GB" sz="900" b="1" u="sng" kern="1200" dirty="0">
                          <a:effectLst/>
                        </a:rPr>
                        <a:t>US</a:t>
                      </a:r>
                      <a:endParaRPr lang="en-GB" sz="900" b="1" u="sng" dirty="0">
                        <a:effectLst/>
                        <a:latin typeface="Calibri"/>
                        <a:ea typeface="Calibri"/>
                        <a:cs typeface="Times New Roman"/>
                      </a:endParaRPr>
                    </a:p>
                  </a:txBody>
                  <a:tcPr marL="61717" marR="61717" marT="30859" marB="30859">
                    <a:solidFill>
                      <a:schemeClr val="accent2">
                        <a:lumMod val="40000"/>
                        <a:lumOff val="60000"/>
                      </a:schemeClr>
                    </a:solidFill>
                  </a:tcPr>
                </a:tc>
                <a:tc>
                  <a:txBody>
                    <a:bodyPr/>
                    <a:lstStyle/>
                    <a:p>
                      <a:pPr>
                        <a:lnSpc>
                          <a:spcPct val="150000"/>
                        </a:lnSpc>
                        <a:spcBef>
                          <a:spcPts val="600"/>
                        </a:spcBef>
                        <a:spcAft>
                          <a:spcPts val="600"/>
                        </a:spcAft>
                      </a:pPr>
                      <a:r>
                        <a:rPr lang="en-GB" sz="900" b="1" kern="1200" dirty="0">
                          <a:effectLst/>
                        </a:rPr>
                        <a:t>City/municipal app by mayor (sometimes elected)</a:t>
                      </a:r>
                      <a:endParaRPr lang="en-GB" sz="900" b="1" dirty="0">
                        <a:effectLst/>
                        <a:latin typeface="Calibri"/>
                        <a:ea typeface="Calibri"/>
                        <a:cs typeface="Times New Roman"/>
                      </a:endParaRPr>
                    </a:p>
                  </a:txBody>
                  <a:tcPr marL="61717" marR="61717" marT="30859" marB="30859">
                    <a:solidFill>
                      <a:schemeClr val="accent2">
                        <a:lumMod val="40000"/>
                        <a:lumOff val="60000"/>
                      </a:schemeClr>
                    </a:solidFill>
                  </a:tcPr>
                </a:tc>
                <a:tc>
                  <a:txBody>
                    <a:bodyPr/>
                    <a:lstStyle/>
                    <a:p>
                      <a:pPr>
                        <a:lnSpc>
                          <a:spcPct val="150000"/>
                        </a:lnSpc>
                        <a:spcBef>
                          <a:spcPts val="600"/>
                        </a:spcBef>
                        <a:spcAft>
                          <a:spcPts val="600"/>
                        </a:spcAft>
                      </a:pPr>
                      <a:r>
                        <a:rPr lang="en-GB" sz="900" b="1" kern="1200" dirty="0">
                          <a:effectLst/>
                        </a:rPr>
                        <a:t>DA elected county or multi- county district </a:t>
                      </a:r>
                      <a:endParaRPr lang="en-GB" sz="900" b="1" dirty="0">
                        <a:effectLst/>
                        <a:latin typeface="Calibri"/>
                        <a:ea typeface="Calibri"/>
                        <a:cs typeface="Times New Roman"/>
                      </a:endParaRPr>
                    </a:p>
                  </a:txBody>
                  <a:tcPr marL="61717" marR="61717" marT="30859" marB="30859">
                    <a:solidFill>
                      <a:schemeClr val="accent2">
                        <a:lumMod val="40000"/>
                        <a:lumOff val="60000"/>
                      </a:schemeClr>
                    </a:solidFill>
                  </a:tcPr>
                </a:tc>
                <a:tc>
                  <a:txBody>
                    <a:bodyPr/>
                    <a:lstStyle/>
                    <a:p>
                      <a:pPr>
                        <a:lnSpc>
                          <a:spcPct val="150000"/>
                        </a:lnSpc>
                        <a:spcBef>
                          <a:spcPts val="600"/>
                        </a:spcBef>
                        <a:spcAft>
                          <a:spcPts val="600"/>
                        </a:spcAft>
                      </a:pPr>
                      <a:r>
                        <a:rPr lang="en-GB" sz="900" b="1" kern="1200" dirty="0">
                          <a:effectLst/>
                        </a:rPr>
                        <a:t> Most states elected on county or multi-county district</a:t>
                      </a:r>
                      <a:endParaRPr lang="en-GB" sz="900" b="1" dirty="0">
                        <a:effectLst/>
                        <a:latin typeface="Calibri"/>
                        <a:ea typeface="Calibri"/>
                        <a:cs typeface="Times New Roman"/>
                      </a:endParaRPr>
                    </a:p>
                  </a:txBody>
                  <a:tcPr marL="61717" marR="61717" marT="30859" marB="30859">
                    <a:solidFill>
                      <a:schemeClr val="accent2">
                        <a:lumMod val="40000"/>
                        <a:lumOff val="60000"/>
                      </a:schemeClr>
                    </a:solidFill>
                  </a:tcPr>
                </a:tc>
                <a:tc>
                  <a:txBody>
                    <a:bodyPr/>
                    <a:lstStyle/>
                    <a:p>
                      <a:pPr>
                        <a:lnSpc>
                          <a:spcPct val="150000"/>
                        </a:lnSpc>
                        <a:spcBef>
                          <a:spcPts val="600"/>
                        </a:spcBef>
                        <a:spcAft>
                          <a:spcPts val="600"/>
                        </a:spcAft>
                      </a:pPr>
                      <a:r>
                        <a:rPr lang="en-GB" sz="900" b="1" kern="1200" dirty="0">
                          <a:effectLst/>
                        </a:rPr>
                        <a:t>Zoning Boards appointed by locally elected Council/Mayor</a:t>
                      </a:r>
                      <a:endParaRPr lang="en-GB" sz="900" b="1" dirty="0">
                        <a:effectLst/>
                        <a:latin typeface="Calibri"/>
                        <a:ea typeface="Calibri"/>
                        <a:cs typeface="Times New Roman"/>
                      </a:endParaRPr>
                    </a:p>
                  </a:txBody>
                  <a:tcPr marL="61717" marR="61717" marT="30859" marB="30859">
                    <a:solidFill>
                      <a:schemeClr val="accent2">
                        <a:lumMod val="40000"/>
                        <a:lumOff val="60000"/>
                      </a:schemeClr>
                    </a:solidFill>
                  </a:tcPr>
                </a:tc>
                <a:tc>
                  <a:txBody>
                    <a:bodyPr/>
                    <a:lstStyle/>
                    <a:p>
                      <a:pPr>
                        <a:lnSpc>
                          <a:spcPct val="150000"/>
                        </a:lnSpc>
                        <a:spcBef>
                          <a:spcPts val="600"/>
                        </a:spcBef>
                        <a:spcAft>
                          <a:spcPts val="600"/>
                        </a:spcAft>
                      </a:pPr>
                      <a:r>
                        <a:rPr lang="en-GB" sz="900" b="1" kern="1200" dirty="0">
                          <a:effectLst/>
                        </a:rPr>
                        <a:t>Property tax by elected School Board at School District </a:t>
                      </a:r>
                      <a:endParaRPr lang="en-GB" sz="900" b="1" dirty="0">
                        <a:effectLst/>
                        <a:latin typeface="Calibri"/>
                        <a:ea typeface="Calibri"/>
                        <a:cs typeface="Times New Roman"/>
                      </a:endParaRPr>
                    </a:p>
                  </a:txBody>
                  <a:tcPr marL="61717" marR="61717" marT="30859" marB="30859">
                    <a:solidFill>
                      <a:schemeClr val="accent2">
                        <a:lumMod val="40000"/>
                        <a:lumOff val="60000"/>
                      </a:schemeClr>
                    </a:solidFill>
                  </a:tcPr>
                </a:tc>
              </a:tr>
              <a:tr h="1125857">
                <a:tc>
                  <a:txBody>
                    <a:bodyPr/>
                    <a:lstStyle/>
                    <a:p>
                      <a:pPr>
                        <a:lnSpc>
                          <a:spcPct val="150000"/>
                        </a:lnSpc>
                        <a:spcBef>
                          <a:spcPts val="600"/>
                        </a:spcBef>
                        <a:spcAft>
                          <a:spcPts val="600"/>
                        </a:spcAft>
                      </a:pPr>
                      <a:r>
                        <a:rPr lang="en-GB" sz="900" b="1" u="sng" kern="1200" dirty="0">
                          <a:effectLst/>
                        </a:rPr>
                        <a:t>Canada</a:t>
                      </a:r>
                      <a:endParaRPr lang="en-GB" sz="900" b="1" u="sng" dirty="0">
                        <a:effectLst/>
                        <a:latin typeface="Calibri"/>
                        <a:ea typeface="Calibri"/>
                        <a:cs typeface="Times New Roman"/>
                      </a:endParaRPr>
                    </a:p>
                  </a:txBody>
                  <a:tcPr marL="61717" marR="61717" marT="30859" marB="30859"/>
                </a:tc>
                <a:tc>
                  <a:txBody>
                    <a:bodyPr/>
                    <a:lstStyle/>
                    <a:p>
                      <a:pPr>
                        <a:lnSpc>
                          <a:spcPct val="150000"/>
                        </a:lnSpc>
                        <a:spcBef>
                          <a:spcPts val="600"/>
                        </a:spcBef>
                        <a:spcAft>
                          <a:spcPts val="600"/>
                        </a:spcAft>
                      </a:pPr>
                      <a:r>
                        <a:rPr lang="en-GB" sz="900" b="1" kern="1200" dirty="0">
                          <a:effectLst/>
                        </a:rPr>
                        <a:t>Office of Provincial AG; operating procedures, appointments, training</a:t>
                      </a:r>
                      <a:endParaRPr lang="en-GB" sz="900" b="1" dirty="0">
                        <a:effectLst/>
                        <a:latin typeface="Calibri"/>
                        <a:ea typeface="Calibri"/>
                        <a:cs typeface="Times New Roman"/>
                      </a:endParaRPr>
                    </a:p>
                  </a:txBody>
                  <a:tcPr marL="61717" marR="61717" marT="30859" marB="30859"/>
                </a:tc>
                <a:tc>
                  <a:txBody>
                    <a:bodyPr/>
                    <a:lstStyle/>
                    <a:p>
                      <a:pPr>
                        <a:lnSpc>
                          <a:spcPct val="150000"/>
                        </a:lnSpc>
                        <a:spcBef>
                          <a:spcPts val="600"/>
                        </a:spcBef>
                        <a:spcAft>
                          <a:spcPts val="600"/>
                        </a:spcAft>
                      </a:pPr>
                      <a:r>
                        <a:rPr lang="en-GB" sz="900" b="1" kern="1200" dirty="0">
                          <a:effectLst/>
                        </a:rPr>
                        <a:t>Provincial AG</a:t>
                      </a:r>
                      <a:endParaRPr lang="en-GB" sz="900" b="1" dirty="0">
                        <a:effectLst/>
                        <a:latin typeface="Calibri"/>
                        <a:ea typeface="Calibri"/>
                        <a:cs typeface="Times New Roman"/>
                      </a:endParaRPr>
                    </a:p>
                  </a:txBody>
                  <a:tcPr marL="61717" marR="61717" marT="30859" marB="30859"/>
                </a:tc>
                <a:tc>
                  <a:txBody>
                    <a:bodyPr/>
                    <a:lstStyle/>
                    <a:p>
                      <a:pPr>
                        <a:lnSpc>
                          <a:spcPct val="150000"/>
                        </a:lnSpc>
                        <a:spcBef>
                          <a:spcPts val="600"/>
                        </a:spcBef>
                        <a:spcAft>
                          <a:spcPts val="600"/>
                        </a:spcAft>
                      </a:pPr>
                      <a:r>
                        <a:rPr lang="en-GB" sz="900" b="1" kern="1200">
                          <a:effectLst/>
                        </a:rPr>
                        <a:t>Provincial government</a:t>
                      </a:r>
                      <a:endParaRPr lang="en-GB" sz="900" b="1">
                        <a:effectLst/>
                        <a:latin typeface="Calibri"/>
                        <a:ea typeface="Calibri"/>
                        <a:cs typeface="Times New Roman"/>
                      </a:endParaRPr>
                    </a:p>
                  </a:txBody>
                  <a:tcPr marL="61717" marR="61717" marT="30859" marB="30859"/>
                </a:tc>
                <a:tc>
                  <a:txBody>
                    <a:bodyPr/>
                    <a:lstStyle/>
                    <a:p>
                      <a:pPr>
                        <a:lnSpc>
                          <a:spcPct val="150000"/>
                        </a:lnSpc>
                        <a:spcBef>
                          <a:spcPts val="600"/>
                        </a:spcBef>
                        <a:spcAft>
                          <a:spcPts val="600"/>
                        </a:spcAft>
                      </a:pPr>
                      <a:r>
                        <a:rPr lang="en-GB" sz="900" b="1" kern="1200">
                          <a:effectLst/>
                        </a:rPr>
                        <a:t>Provincial, Federal defined policies</a:t>
                      </a:r>
                      <a:endParaRPr lang="en-GB" sz="900" b="1">
                        <a:effectLst/>
                        <a:latin typeface="Calibri"/>
                        <a:ea typeface="Calibri"/>
                        <a:cs typeface="Times New Roman"/>
                      </a:endParaRPr>
                    </a:p>
                  </a:txBody>
                  <a:tcPr marL="61717" marR="61717" marT="30859" marB="30859"/>
                </a:tc>
                <a:tc>
                  <a:txBody>
                    <a:bodyPr/>
                    <a:lstStyle/>
                    <a:p>
                      <a:pPr>
                        <a:lnSpc>
                          <a:spcPct val="150000"/>
                        </a:lnSpc>
                        <a:spcBef>
                          <a:spcPts val="600"/>
                        </a:spcBef>
                        <a:spcAft>
                          <a:spcPts val="600"/>
                        </a:spcAft>
                      </a:pPr>
                      <a:r>
                        <a:rPr lang="en-GB" sz="900" b="1" kern="1200">
                          <a:effectLst/>
                        </a:rPr>
                        <a:t>Provincial policies</a:t>
                      </a:r>
                      <a:endParaRPr lang="en-GB" sz="900" b="1">
                        <a:effectLst/>
                        <a:latin typeface="Calibri"/>
                        <a:ea typeface="Calibri"/>
                        <a:cs typeface="Times New Roman"/>
                      </a:endParaRPr>
                    </a:p>
                  </a:txBody>
                  <a:tcPr marL="61717" marR="61717" marT="30859" marB="30859"/>
                </a:tc>
              </a:tr>
              <a:tr h="631087">
                <a:tc>
                  <a:txBody>
                    <a:bodyPr/>
                    <a:lstStyle/>
                    <a:p>
                      <a:pPr>
                        <a:lnSpc>
                          <a:spcPct val="150000"/>
                        </a:lnSpc>
                        <a:spcBef>
                          <a:spcPts val="600"/>
                        </a:spcBef>
                        <a:spcAft>
                          <a:spcPts val="600"/>
                        </a:spcAft>
                      </a:pPr>
                      <a:r>
                        <a:rPr lang="en-GB" sz="900" b="1" u="sng" kern="1200" dirty="0">
                          <a:effectLst/>
                        </a:rPr>
                        <a:t>England and Wales</a:t>
                      </a:r>
                      <a:endParaRPr lang="en-GB" sz="900" b="1" u="sng" dirty="0">
                        <a:effectLst/>
                        <a:latin typeface="Calibri"/>
                        <a:ea typeface="Calibri"/>
                        <a:cs typeface="Times New Roman"/>
                      </a:endParaRPr>
                    </a:p>
                  </a:txBody>
                  <a:tcPr marL="61717" marR="61717" marT="30859" marB="30859"/>
                </a:tc>
                <a:tc>
                  <a:txBody>
                    <a:bodyPr/>
                    <a:lstStyle/>
                    <a:p>
                      <a:pPr>
                        <a:lnSpc>
                          <a:spcPct val="150000"/>
                        </a:lnSpc>
                        <a:spcBef>
                          <a:spcPts val="600"/>
                        </a:spcBef>
                        <a:spcAft>
                          <a:spcPts val="600"/>
                        </a:spcAft>
                      </a:pPr>
                      <a:r>
                        <a:rPr lang="en-GB" sz="900" b="1" kern="1200" dirty="0">
                          <a:effectLst/>
                        </a:rPr>
                        <a:t>Home Office appoints Chief Constables</a:t>
                      </a:r>
                      <a:endParaRPr lang="en-GB" sz="900" b="1" dirty="0">
                        <a:effectLst/>
                        <a:latin typeface="Calibri"/>
                        <a:ea typeface="Calibri"/>
                        <a:cs typeface="Times New Roman"/>
                      </a:endParaRPr>
                    </a:p>
                  </a:txBody>
                  <a:tcPr marL="61717" marR="61717" marT="30859" marB="30859"/>
                </a:tc>
                <a:tc>
                  <a:txBody>
                    <a:bodyPr/>
                    <a:lstStyle/>
                    <a:p>
                      <a:pPr>
                        <a:lnSpc>
                          <a:spcPct val="150000"/>
                        </a:lnSpc>
                        <a:spcBef>
                          <a:spcPts val="600"/>
                        </a:spcBef>
                        <a:spcAft>
                          <a:spcPts val="600"/>
                        </a:spcAft>
                      </a:pPr>
                      <a:r>
                        <a:rPr lang="en-GB" sz="900" b="1" kern="1200" dirty="0">
                          <a:effectLst/>
                        </a:rPr>
                        <a:t>Attorney General (government agency) </a:t>
                      </a:r>
                      <a:endParaRPr lang="en-GB" sz="900" b="1" dirty="0">
                        <a:effectLst/>
                        <a:latin typeface="Calibri"/>
                        <a:ea typeface="Calibri"/>
                        <a:cs typeface="Times New Roman"/>
                      </a:endParaRPr>
                    </a:p>
                  </a:txBody>
                  <a:tcPr marL="61717" marR="61717" marT="30859" marB="30859"/>
                </a:tc>
                <a:tc>
                  <a:txBody>
                    <a:bodyPr/>
                    <a:lstStyle/>
                    <a:p>
                      <a:pPr>
                        <a:lnSpc>
                          <a:spcPct val="150000"/>
                        </a:lnSpc>
                        <a:spcBef>
                          <a:spcPts val="600"/>
                        </a:spcBef>
                        <a:spcAft>
                          <a:spcPts val="600"/>
                        </a:spcAft>
                      </a:pPr>
                      <a:r>
                        <a:rPr lang="en-GB" sz="900" b="1" kern="1200" dirty="0">
                          <a:effectLst/>
                        </a:rPr>
                        <a:t>Lord Chancellor (Ministry of Justice)</a:t>
                      </a:r>
                      <a:endParaRPr lang="en-GB" sz="900" b="1" dirty="0">
                        <a:effectLst/>
                        <a:latin typeface="Calibri"/>
                        <a:ea typeface="Calibri"/>
                        <a:cs typeface="Times New Roman"/>
                      </a:endParaRPr>
                    </a:p>
                  </a:txBody>
                  <a:tcPr marL="61717" marR="61717" marT="30859" marB="30859"/>
                </a:tc>
                <a:tc>
                  <a:txBody>
                    <a:bodyPr/>
                    <a:lstStyle/>
                    <a:p>
                      <a:pPr>
                        <a:lnSpc>
                          <a:spcPct val="150000"/>
                        </a:lnSpc>
                        <a:spcBef>
                          <a:spcPts val="600"/>
                        </a:spcBef>
                        <a:spcAft>
                          <a:spcPts val="600"/>
                        </a:spcAft>
                      </a:pPr>
                      <a:r>
                        <a:rPr lang="en-GB" sz="900" b="1" kern="1200">
                          <a:effectLst/>
                        </a:rPr>
                        <a:t>Min Housing rules, right of appeal to Minister</a:t>
                      </a:r>
                      <a:endParaRPr lang="en-GB" sz="900" b="1">
                        <a:effectLst/>
                        <a:latin typeface="Calibri"/>
                        <a:ea typeface="Calibri"/>
                        <a:cs typeface="Times New Roman"/>
                      </a:endParaRPr>
                    </a:p>
                  </a:txBody>
                  <a:tcPr marL="61717" marR="61717" marT="30859" marB="30859"/>
                </a:tc>
                <a:tc>
                  <a:txBody>
                    <a:bodyPr/>
                    <a:lstStyle/>
                    <a:p>
                      <a:pPr>
                        <a:lnSpc>
                          <a:spcPct val="150000"/>
                        </a:lnSpc>
                        <a:spcBef>
                          <a:spcPts val="600"/>
                        </a:spcBef>
                        <a:spcAft>
                          <a:spcPts val="600"/>
                        </a:spcAft>
                      </a:pPr>
                      <a:r>
                        <a:rPr lang="en-GB" sz="900" b="1" kern="1200">
                          <a:effectLst/>
                        </a:rPr>
                        <a:t>National govt policies</a:t>
                      </a:r>
                      <a:endParaRPr lang="en-GB" sz="900" b="1">
                        <a:effectLst/>
                        <a:latin typeface="Calibri"/>
                        <a:ea typeface="Calibri"/>
                        <a:cs typeface="Times New Roman"/>
                      </a:endParaRPr>
                    </a:p>
                  </a:txBody>
                  <a:tcPr marL="61717" marR="61717" marT="30859" marB="30859"/>
                </a:tc>
              </a:tr>
              <a:tr h="1007429">
                <a:tc>
                  <a:txBody>
                    <a:bodyPr/>
                    <a:lstStyle/>
                    <a:p>
                      <a:pPr>
                        <a:lnSpc>
                          <a:spcPct val="150000"/>
                        </a:lnSpc>
                        <a:spcBef>
                          <a:spcPts val="600"/>
                        </a:spcBef>
                        <a:spcAft>
                          <a:spcPts val="600"/>
                        </a:spcAft>
                      </a:pPr>
                      <a:r>
                        <a:rPr lang="en-GB" sz="900" b="1" u="sng" kern="1200">
                          <a:effectLst/>
                        </a:rPr>
                        <a:t>NZ</a:t>
                      </a:r>
                      <a:endParaRPr lang="en-GB" sz="900" b="1" u="sng">
                        <a:effectLst/>
                        <a:latin typeface="Calibri"/>
                        <a:ea typeface="Calibri"/>
                        <a:cs typeface="Times New Roman"/>
                      </a:endParaRPr>
                    </a:p>
                  </a:txBody>
                  <a:tcPr marL="61717" marR="61717" marT="30859" marB="30859"/>
                </a:tc>
                <a:tc>
                  <a:txBody>
                    <a:bodyPr/>
                    <a:lstStyle/>
                    <a:p>
                      <a:pPr>
                        <a:lnSpc>
                          <a:spcPct val="150000"/>
                        </a:lnSpc>
                        <a:spcBef>
                          <a:spcPts val="600"/>
                        </a:spcBef>
                        <a:spcAft>
                          <a:spcPts val="600"/>
                        </a:spcAft>
                      </a:pPr>
                      <a:r>
                        <a:rPr lang="en-GB" sz="900" b="1" kern="1200" dirty="0">
                          <a:effectLst/>
                        </a:rPr>
                        <a:t>Government appoints (under Min of Police, prosecution independence)</a:t>
                      </a:r>
                      <a:endParaRPr lang="en-GB" sz="900" b="1" dirty="0">
                        <a:effectLst/>
                        <a:latin typeface="Calibri"/>
                        <a:ea typeface="Calibri"/>
                        <a:cs typeface="Times New Roman"/>
                      </a:endParaRPr>
                    </a:p>
                  </a:txBody>
                  <a:tcPr marL="61717" marR="61717" marT="30859" marB="30859"/>
                </a:tc>
                <a:tc>
                  <a:txBody>
                    <a:bodyPr/>
                    <a:lstStyle/>
                    <a:p>
                      <a:pPr>
                        <a:lnSpc>
                          <a:spcPct val="150000"/>
                        </a:lnSpc>
                        <a:spcBef>
                          <a:spcPts val="600"/>
                        </a:spcBef>
                        <a:spcAft>
                          <a:spcPts val="600"/>
                        </a:spcAft>
                      </a:pPr>
                      <a:r>
                        <a:rPr lang="en-GB" sz="900" b="1" kern="1200" dirty="0">
                          <a:effectLst/>
                        </a:rPr>
                        <a:t>Attorney General appoints (remain private lawyers) national guidelines</a:t>
                      </a:r>
                      <a:endParaRPr lang="en-GB" sz="900" b="1" dirty="0">
                        <a:effectLst/>
                        <a:latin typeface="Calibri"/>
                        <a:ea typeface="Calibri"/>
                        <a:cs typeface="Times New Roman"/>
                      </a:endParaRPr>
                    </a:p>
                  </a:txBody>
                  <a:tcPr marL="61717" marR="61717" marT="30859" marB="30859"/>
                </a:tc>
                <a:tc>
                  <a:txBody>
                    <a:bodyPr/>
                    <a:lstStyle/>
                    <a:p>
                      <a:pPr>
                        <a:lnSpc>
                          <a:spcPct val="150000"/>
                        </a:lnSpc>
                        <a:spcBef>
                          <a:spcPts val="600"/>
                        </a:spcBef>
                        <a:spcAft>
                          <a:spcPts val="600"/>
                        </a:spcAft>
                      </a:pPr>
                      <a:r>
                        <a:rPr lang="en-GB" sz="900" b="1" kern="1200" dirty="0">
                          <a:effectLst/>
                        </a:rPr>
                        <a:t>Attorney General</a:t>
                      </a:r>
                      <a:endParaRPr lang="en-GB" sz="900" b="1" dirty="0">
                        <a:effectLst/>
                        <a:latin typeface="Calibri"/>
                        <a:ea typeface="Calibri"/>
                        <a:cs typeface="Times New Roman"/>
                      </a:endParaRPr>
                    </a:p>
                  </a:txBody>
                  <a:tcPr marL="61717" marR="61717" marT="30859" marB="30859"/>
                </a:tc>
                <a:tc>
                  <a:txBody>
                    <a:bodyPr/>
                    <a:lstStyle/>
                    <a:p>
                      <a:pPr>
                        <a:lnSpc>
                          <a:spcPct val="150000"/>
                        </a:lnSpc>
                        <a:spcBef>
                          <a:spcPts val="600"/>
                        </a:spcBef>
                        <a:spcAft>
                          <a:spcPts val="600"/>
                        </a:spcAft>
                      </a:pPr>
                      <a:r>
                        <a:rPr lang="en-GB" sz="900" b="1" kern="1200" dirty="0">
                          <a:effectLst/>
                        </a:rPr>
                        <a:t>National guidelines</a:t>
                      </a:r>
                      <a:endParaRPr lang="en-GB" sz="900" b="1" dirty="0">
                        <a:effectLst/>
                        <a:latin typeface="Calibri"/>
                        <a:ea typeface="Calibri"/>
                        <a:cs typeface="Times New Roman"/>
                      </a:endParaRPr>
                    </a:p>
                  </a:txBody>
                  <a:tcPr marL="61717" marR="61717" marT="30859" marB="30859"/>
                </a:tc>
                <a:tc>
                  <a:txBody>
                    <a:bodyPr/>
                    <a:lstStyle/>
                    <a:p>
                      <a:pPr>
                        <a:lnSpc>
                          <a:spcPct val="150000"/>
                        </a:lnSpc>
                        <a:spcBef>
                          <a:spcPts val="600"/>
                        </a:spcBef>
                        <a:spcAft>
                          <a:spcPts val="600"/>
                        </a:spcAft>
                      </a:pPr>
                      <a:r>
                        <a:rPr lang="en-GB" sz="900" b="1" kern="1200" dirty="0">
                          <a:effectLst/>
                        </a:rPr>
                        <a:t>National system (Ministry of Education)</a:t>
                      </a:r>
                      <a:endParaRPr lang="en-GB" sz="900" b="1" dirty="0">
                        <a:effectLst/>
                        <a:latin typeface="Calibri"/>
                        <a:ea typeface="Calibri"/>
                        <a:cs typeface="Times New Roman"/>
                      </a:endParaRPr>
                    </a:p>
                  </a:txBody>
                  <a:tcPr marL="61717" marR="61717" marT="30859" marB="30859"/>
                </a:tc>
              </a:tr>
            </a:tbl>
          </a:graphicData>
        </a:graphic>
      </p:graphicFrame>
    </p:spTree>
    <p:extLst>
      <p:ext uri="{BB962C8B-B14F-4D97-AF65-F5344CB8AC3E}">
        <p14:creationId xmlns:p14="http://schemas.microsoft.com/office/powerpoint/2010/main" val="32934396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27584" y="404813"/>
            <a:ext cx="8208466" cy="1143000"/>
          </a:xfrm>
        </p:spPr>
        <p:txBody>
          <a:bodyPr>
            <a:normAutofit fontScale="90000"/>
          </a:bodyPr>
          <a:lstStyle/>
          <a:p>
            <a:pPr>
              <a:defRPr/>
            </a:pPr>
            <a:r>
              <a:rPr lang="en-GB" sz="2800" b="1" dirty="0">
                <a:ea typeface="Calibri"/>
                <a:cs typeface="Times New Roman"/>
              </a:rPr>
              <a:t>The Ratio of Serious Violent Crime and of Homicides, United States, England and Wales, Canada and New Zealand, based on offences per 100,000 of the population</a:t>
            </a:r>
            <a:r>
              <a:rPr lang="en-GB" sz="2800" dirty="0">
                <a:ea typeface="Calibri"/>
                <a:cs typeface="Times New Roman"/>
              </a:rPr>
              <a:t>.</a:t>
            </a:r>
            <a:endParaRPr lang="en-GB" sz="2800" dirty="0"/>
          </a:p>
        </p:txBody>
      </p:sp>
      <p:pic>
        <p:nvPicPr>
          <p:cNvPr id="4" name="Content Placeholder 3"/>
          <p:cNvPicPr>
            <a:picLocks noGrp="1"/>
          </p:cNvPicPr>
          <p:nvPr>
            <p:ph idx="1"/>
          </p:nvPr>
        </p:nvPicPr>
        <p:blipFill>
          <a:blip r:embed="rId3"/>
          <a:srcRect/>
          <a:stretch>
            <a:fillRect/>
          </a:stretch>
        </p:blipFill>
        <p:spPr>
          <a:xfrm>
            <a:off x="1806575" y="2133600"/>
            <a:ext cx="5556250" cy="3729038"/>
          </a:xfrm>
          <a:ln>
            <a:miter lim="800000"/>
            <a:headEnd/>
            <a:tailEnd/>
          </a:ln>
        </p:spPr>
      </p:pic>
      <p:sp>
        <p:nvSpPr>
          <p:cNvPr id="3" name="Footer Placeholder 2"/>
          <p:cNvSpPr>
            <a:spLocks noGrp="1"/>
          </p:cNvSpPr>
          <p:nvPr>
            <p:ph type="ftr" sz="quarter" idx="11"/>
          </p:nvPr>
        </p:nvSpPr>
        <p:spPr/>
        <p:txBody>
          <a:bodyPr/>
          <a:lstStyle/>
          <a:p>
            <a:r>
              <a:rPr lang="en-GB" smtClean="0"/>
              <a:t>LSE 400 American Exceptionalism in Crime, Punishment and Inequality, 6 February 2015</a:t>
            </a:r>
            <a:endParaRPr lang="en-GB"/>
          </a:p>
        </p:txBody>
      </p:sp>
      <p:sp>
        <p:nvSpPr>
          <p:cNvPr id="5" name="Slide Number Placeholder 4"/>
          <p:cNvSpPr>
            <a:spLocks noGrp="1"/>
          </p:cNvSpPr>
          <p:nvPr>
            <p:ph type="sldNum" sz="quarter" idx="12"/>
          </p:nvPr>
        </p:nvSpPr>
        <p:spPr/>
        <p:txBody>
          <a:bodyPr/>
          <a:lstStyle/>
          <a:p>
            <a:fld id="{5755F12D-1FAB-4EE1-92D9-847553BA2725}" type="slidenum">
              <a:rPr lang="en-GB" smtClean="0"/>
              <a:t>6</a:t>
            </a:fld>
            <a:endParaRPr lang="en-GB"/>
          </a:p>
        </p:txBody>
      </p:sp>
    </p:spTree>
    <p:extLst>
      <p:ext uri="{BB962C8B-B14F-4D97-AF65-F5344CB8AC3E}">
        <p14:creationId xmlns:p14="http://schemas.microsoft.com/office/powerpoint/2010/main" val="3121588022"/>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08344" y="1617319"/>
            <a:ext cx="8868981" cy="923330"/>
          </a:xfrm>
          <a:prstGeom prst="rect">
            <a:avLst/>
          </a:prstGeom>
        </p:spPr>
        <p:txBody>
          <a:bodyPr wrap="square">
            <a:spAutoFit/>
          </a:bodyPr>
          <a:lstStyle/>
          <a:p>
            <a:pPr>
              <a:lnSpc>
                <a:spcPct val="150000"/>
              </a:lnSpc>
            </a:pPr>
            <a:r>
              <a:rPr lang="en-US">
                <a:ea typeface="Calibri" panose="020F0502020204030204" pitchFamily="34" charset="0"/>
                <a:cs typeface="Times New Roman" panose="02020603050405020304" pitchFamily="18" charset="0"/>
              </a:rPr>
              <a:t>So why does this matter whether rules/policies/appointments made at national level or city/local level?</a:t>
            </a:r>
          </a:p>
        </p:txBody>
      </p:sp>
      <p:sp>
        <p:nvSpPr>
          <p:cNvPr id="3" name="Rectangle 2"/>
          <p:cNvSpPr/>
          <p:nvPr/>
        </p:nvSpPr>
        <p:spPr>
          <a:xfrm>
            <a:off x="208344" y="2572226"/>
            <a:ext cx="8868981" cy="2169825"/>
          </a:xfrm>
          <a:prstGeom prst="rect">
            <a:avLst/>
          </a:prstGeom>
        </p:spPr>
        <p:txBody>
          <a:bodyPr wrap="square">
            <a:spAutoFit/>
          </a:bodyPr>
          <a:lstStyle/>
          <a:p>
            <a:pPr>
              <a:lnSpc>
                <a:spcPct val="150000"/>
              </a:lnSpc>
            </a:pPr>
            <a:r>
              <a:rPr lang="en-US">
                <a:ea typeface="Calibri" panose="020F0502020204030204" pitchFamily="34" charset="0"/>
                <a:cs typeface="Times New Roman" panose="02020603050405020304" pitchFamily="18" charset="0"/>
              </a:rPr>
              <a:t>Fundamental difference between US political system and that of every other advanced country: </a:t>
            </a:r>
          </a:p>
          <a:p>
            <a:pPr>
              <a:lnSpc>
                <a:spcPct val="150000"/>
              </a:lnSpc>
            </a:pPr>
            <a:r>
              <a:rPr lang="en-US">
                <a:ea typeface="Calibri" panose="020F0502020204030204" pitchFamily="34" charset="0"/>
                <a:cs typeface="Times New Roman" panose="02020603050405020304" pitchFamily="18" charset="0"/>
              </a:rPr>
              <a:t>Huge range of decisions left to local voters without any national (federal/state) framework (why its different from Switzerland)</a:t>
            </a:r>
          </a:p>
          <a:p>
            <a:pPr>
              <a:lnSpc>
                <a:spcPct val="150000"/>
              </a:lnSpc>
            </a:pPr>
            <a:r>
              <a:rPr lang="en-US">
                <a:ea typeface="Calibri" panose="020F0502020204030204" pitchFamily="34" charset="0"/>
                <a:cs typeface="Times New Roman" panose="02020603050405020304" pitchFamily="18" charset="0"/>
              </a:rPr>
              <a:t>This goes right back in history </a:t>
            </a:r>
          </a:p>
        </p:txBody>
      </p:sp>
    </p:spTree>
    <p:extLst>
      <p:ext uri="{BB962C8B-B14F-4D97-AF65-F5344CB8AC3E}">
        <p14:creationId xmlns:p14="http://schemas.microsoft.com/office/powerpoint/2010/main" val="10996575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08344" y="1521831"/>
            <a:ext cx="8868981" cy="1338828"/>
          </a:xfrm>
          <a:prstGeom prst="rect">
            <a:avLst/>
          </a:prstGeom>
        </p:spPr>
        <p:txBody>
          <a:bodyPr wrap="square">
            <a:spAutoFit/>
          </a:bodyPr>
          <a:lstStyle/>
          <a:p>
            <a:pPr>
              <a:lnSpc>
                <a:spcPct val="150000"/>
              </a:lnSpc>
            </a:pPr>
            <a:r>
              <a:rPr lang="en-US">
                <a:ea typeface="Calibri" panose="020F0502020204030204" pitchFamily="34" charset="0"/>
                <a:cs typeface="Times New Roman" panose="02020603050405020304" pitchFamily="18" charset="0"/>
              </a:rPr>
              <a:t>This matters most to home owners:</a:t>
            </a:r>
          </a:p>
          <a:p>
            <a:pPr>
              <a:lnSpc>
                <a:spcPct val="150000"/>
              </a:lnSpc>
            </a:pPr>
            <a:r>
              <a:rPr lang="en-US">
                <a:ea typeface="Calibri" panose="020F0502020204030204" pitchFamily="34" charset="0"/>
                <a:cs typeface="Times New Roman" panose="02020603050405020304" pitchFamily="18" charset="0"/>
              </a:rPr>
              <a:t>- their home usually their main capital asset;</a:t>
            </a:r>
          </a:p>
          <a:p>
            <a:pPr>
              <a:lnSpc>
                <a:spcPct val="150000"/>
              </a:lnSpc>
            </a:pPr>
            <a:r>
              <a:rPr lang="en-US">
                <a:ea typeface="Calibri" panose="020F0502020204030204" pitchFamily="34" charset="0"/>
                <a:cs typeface="Times New Roman" panose="02020603050405020304" pitchFamily="18" charset="0"/>
              </a:rPr>
              <a:t>- and its value depends on local environment:</a:t>
            </a:r>
          </a:p>
        </p:txBody>
      </p:sp>
      <p:sp>
        <p:nvSpPr>
          <p:cNvPr id="4" name="Rectangle 3"/>
          <p:cNvSpPr/>
          <p:nvPr/>
        </p:nvSpPr>
        <p:spPr>
          <a:xfrm>
            <a:off x="798655" y="3995923"/>
            <a:ext cx="8134107" cy="923330"/>
          </a:xfrm>
          <a:prstGeom prst="rect">
            <a:avLst/>
          </a:prstGeom>
        </p:spPr>
        <p:txBody>
          <a:bodyPr wrap="square">
            <a:spAutoFit/>
          </a:bodyPr>
          <a:lstStyle/>
          <a:p>
            <a:pPr marL="0" lvl="1">
              <a:lnSpc>
                <a:spcPct val="150000"/>
              </a:lnSpc>
            </a:pPr>
            <a:r>
              <a:rPr lang="en-US">
                <a:ea typeface="Calibri" panose="020F0502020204030204" pitchFamily="34" charset="0"/>
                <a:cs typeface="Times New Roman" panose="02020603050405020304" pitchFamily="18" charset="0"/>
              </a:rPr>
              <a:t>(iii) on local safety (especially from violence): so effective policing for us, but not for poor areas where effective policing expensive and poor beat up poor</a:t>
            </a:r>
          </a:p>
        </p:txBody>
      </p:sp>
      <p:sp>
        <p:nvSpPr>
          <p:cNvPr id="5" name="Rectangle 4"/>
          <p:cNvSpPr/>
          <p:nvPr/>
        </p:nvSpPr>
        <p:spPr>
          <a:xfrm>
            <a:off x="808780" y="4848103"/>
            <a:ext cx="8268545" cy="923330"/>
          </a:xfrm>
          <a:prstGeom prst="rect">
            <a:avLst/>
          </a:prstGeom>
        </p:spPr>
        <p:txBody>
          <a:bodyPr wrap="square">
            <a:spAutoFit/>
          </a:bodyPr>
          <a:lstStyle/>
          <a:p>
            <a:pPr marL="0" lvl="1">
              <a:lnSpc>
                <a:spcPct val="150000"/>
              </a:lnSpc>
            </a:pPr>
            <a:r>
              <a:rPr lang="en-US">
                <a:ea typeface="Calibri" panose="020F0502020204030204" pitchFamily="34" charset="0"/>
                <a:cs typeface="Times New Roman" panose="02020603050405020304" pitchFamily="18" charset="0"/>
              </a:rPr>
              <a:t>(iv) on good schools (for our children): so don’t spend our property taxes on schools in poor areas </a:t>
            </a:r>
          </a:p>
        </p:txBody>
      </p:sp>
      <p:sp>
        <p:nvSpPr>
          <p:cNvPr id="6" name="Rectangle 5"/>
          <p:cNvSpPr/>
          <p:nvPr/>
        </p:nvSpPr>
        <p:spPr>
          <a:xfrm>
            <a:off x="800105" y="3216065"/>
            <a:ext cx="8868981" cy="923330"/>
          </a:xfrm>
          <a:prstGeom prst="rect">
            <a:avLst/>
          </a:prstGeom>
        </p:spPr>
        <p:txBody>
          <a:bodyPr wrap="square">
            <a:spAutoFit/>
          </a:bodyPr>
          <a:lstStyle/>
          <a:p>
            <a:pPr marL="0" lvl="1">
              <a:lnSpc>
                <a:spcPct val="150000"/>
              </a:lnSpc>
            </a:pPr>
            <a:r>
              <a:rPr lang="en-US">
                <a:ea typeface="Calibri" panose="020F0502020204030204" pitchFamily="34" charset="0"/>
                <a:cs typeface="Times New Roman" panose="02020603050405020304" pitchFamily="18" charset="0"/>
              </a:rPr>
              <a:t>(ii) on ‘nice’ neighbors (read ‘neighbors like us’)</a:t>
            </a:r>
          </a:p>
          <a:p>
            <a:pPr marL="0" lvl="1">
              <a:lnSpc>
                <a:spcPct val="150000"/>
              </a:lnSpc>
            </a:pPr>
            <a:r>
              <a:rPr lang="en-US">
                <a:ea typeface="Calibri" panose="020F0502020204030204" pitchFamily="34" charset="0"/>
                <a:cs typeface="Times New Roman" panose="02020603050405020304" pitchFamily="18" charset="0"/>
              </a:rPr>
              <a:t>so zoning rules to keep ethnic poor away from us (this is costless) </a:t>
            </a:r>
          </a:p>
        </p:txBody>
      </p:sp>
      <p:sp>
        <p:nvSpPr>
          <p:cNvPr id="7" name="Rectangle 6"/>
          <p:cNvSpPr/>
          <p:nvPr/>
        </p:nvSpPr>
        <p:spPr>
          <a:xfrm>
            <a:off x="824696" y="2766106"/>
            <a:ext cx="7439628" cy="507831"/>
          </a:xfrm>
          <a:prstGeom prst="rect">
            <a:avLst/>
          </a:prstGeom>
        </p:spPr>
        <p:txBody>
          <a:bodyPr wrap="square">
            <a:spAutoFit/>
          </a:bodyPr>
          <a:lstStyle/>
          <a:p>
            <a:pPr marL="0" lvl="1">
              <a:lnSpc>
                <a:spcPct val="150000"/>
              </a:lnSpc>
            </a:pPr>
            <a:r>
              <a:rPr lang="en-US">
                <a:ea typeface="Calibri" panose="020F0502020204030204" pitchFamily="34" charset="0"/>
                <a:cs typeface="Times New Roman" panose="02020603050405020304" pitchFamily="18" charset="0"/>
              </a:rPr>
              <a:t>(i) on low property taxes: so do things as cheaply as possible for us     </a:t>
            </a:r>
          </a:p>
        </p:txBody>
      </p:sp>
    </p:spTree>
    <p:extLst>
      <p:ext uri="{BB962C8B-B14F-4D97-AF65-F5344CB8AC3E}">
        <p14:creationId xmlns:p14="http://schemas.microsoft.com/office/powerpoint/2010/main" val="606623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p:bldP spid="6" grpId="0"/>
      <p:bldP spid="7"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58144" y="2084882"/>
            <a:ext cx="6403692" cy="2585323"/>
          </a:xfrm>
          <a:prstGeom prst="rect">
            <a:avLst/>
          </a:prstGeom>
        </p:spPr>
        <p:txBody>
          <a:bodyPr wrap="square">
            <a:spAutoFit/>
          </a:bodyPr>
          <a:lstStyle/>
          <a:p>
            <a:pPr>
              <a:lnSpc>
                <a:spcPct val="150000"/>
              </a:lnSpc>
            </a:pPr>
            <a:r>
              <a:rPr lang="en-US">
                <a:ea typeface="Calibri" panose="020F0502020204030204" pitchFamily="34" charset="0"/>
                <a:cs typeface="Times New Roman" panose="02020603050405020304" pitchFamily="18" charset="0"/>
              </a:rPr>
              <a:t>Home owners are the dominant voters:</a:t>
            </a:r>
          </a:p>
          <a:p>
            <a:pPr>
              <a:lnSpc>
                <a:spcPct val="150000"/>
              </a:lnSpc>
            </a:pPr>
            <a:r>
              <a:rPr lang="en-US">
                <a:ea typeface="Calibri" panose="020F0502020204030204" pitchFamily="34" charset="0"/>
                <a:cs typeface="Times New Roman" panose="02020603050405020304" pitchFamily="18" charset="0"/>
              </a:rPr>
              <a:t>(1) frequently close to a majority of home owners (largely white)</a:t>
            </a:r>
          </a:p>
          <a:p>
            <a:pPr>
              <a:lnSpc>
                <a:spcPct val="150000"/>
              </a:lnSpc>
            </a:pPr>
            <a:r>
              <a:rPr lang="en-US">
                <a:ea typeface="Calibri" panose="020F0502020204030204" pitchFamily="34" charset="0"/>
                <a:cs typeface="Times New Roman" panose="02020603050405020304" pitchFamily="18" charset="0"/>
              </a:rPr>
              <a:t>(2) home owners well-organized in ‘neighborhood’ or ‘homeowner’ associations; and they ensure turnout to vote and participation in zoning board meetings etc</a:t>
            </a:r>
          </a:p>
          <a:p>
            <a:pPr>
              <a:lnSpc>
                <a:spcPct val="150000"/>
              </a:lnSpc>
            </a:pPr>
            <a:r>
              <a:rPr lang="en-US">
                <a:ea typeface="Calibri" panose="020F0502020204030204" pitchFamily="34" charset="0"/>
                <a:cs typeface="Times New Roman" panose="02020603050405020304" pitchFamily="18" charset="0"/>
              </a:rPr>
              <a:t>(3) the poor areas are socially disorganized and turn out low</a:t>
            </a:r>
          </a:p>
        </p:txBody>
      </p:sp>
    </p:spTree>
    <p:extLst>
      <p:ext uri="{BB962C8B-B14F-4D97-AF65-F5344CB8AC3E}">
        <p14:creationId xmlns:p14="http://schemas.microsoft.com/office/powerpoint/2010/main" val="2092336330"/>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58144" y="1607426"/>
            <a:ext cx="6403692" cy="507831"/>
          </a:xfrm>
          <a:prstGeom prst="rect">
            <a:avLst/>
          </a:prstGeom>
        </p:spPr>
        <p:txBody>
          <a:bodyPr wrap="square">
            <a:spAutoFit/>
          </a:bodyPr>
          <a:lstStyle/>
          <a:p>
            <a:pPr>
              <a:lnSpc>
                <a:spcPct val="150000"/>
              </a:lnSpc>
            </a:pPr>
            <a:r>
              <a:rPr lang="en-US">
                <a:ea typeface="Calibri" panose="020F0502020204030204" pitchFamily="34" charset="0"/>
                <a:cs typeface="Times New Roman" panose="02020603050405020304" pitchFamily="18" charset="0"/>
              </a:rPr>
              <a:t>Why are results different in national elections?</a:t>
            </a:r>
          </a:p>
        </p:txBody>
      </p:sp>
      <p:sp>
        <p:nvSpPr>
          <p:cNvPr id="3" name="Rectangle 2"/>
          <p:cNvSpPr/>
          <p:nvPr/>
        </p:nvSpPr>
        <p:spPr>
          <a:xfrm>
            <a:off x="802994" y="2112370"/>
            <a:ext cx="6403692" cy="1338828"/>
          </a:xfrm>
          <a:prstGeom prst="rect">
            <a:avLst/>
          </a:prstGeom>
        </p:spPr>
        <p:txBody>
          <a:bodyPr wrap="square">
            <a:spAutoFit/>
          </a:bodyPr>
          <a:lstStyle/>
          <a:p>
            <a:pPr>
              <a:lnSpc>
                <a:spcPct val="150000"/>
              </a:lnSpc>
            </a:pPr>
            <a:r>
              <a:rPr lang="en-US">
                <a:ea typeface="Calibri" panose="020F0502020204030204" pitchFamily="34" charset="0"/>
                <a:cs typeface="Times New Roman" panose="02020603050405020304" pitchFamily="18" charset="0"/>
              </a:rPr>
              <a:t>(1) Generally much bigger turnout at national elections, say 70% versus 30%.  So decisive voters in national elections lower income &amp; don’t want rigid zoning rules</a:t>
            </a:r>
          </a:p>
        </p:txBody>
      </p:sp>
      <p:sp>
        <p:nvSpPr>
          <p:cNvPr id="4" name="Rectangle 3"/>
          <p:cNvSpPr/>
          <p:nvPr/>
        </p:nvSpPr>
        <p:spPr>
          <a:xfrm>
            <a:off x="802994" y="3466610"/>
            <a:ext cx="6403692" cy="1754326"/>
          </a:xfrm>
          <a:prstGeom prst="rect">
            <a:avLst/>
          </a:prstGeom>
        </p:spPr>
        <p:txBody>
          <a:bodyPr wrap="square">
            <a:spAutoFit/>
          </a:bodyPr>
          <a:lstStyle/>
          <a:p>
            <a:pPr>
              <a:lnSpc>
                <a:spcPct val="150000"/>
              </a:lnSpc>
            </a:pPr>
            <a:r>
              <a:rPr lang="en-US">
                <a:ea typeface="Calibri" panose="020F0502020204030204" pitchFamily="34" charset="0"/>
                <a:cs typeface="Times New Roman" panose="02020603050405020304" pitchFamily="18" charset="0"/>
              </a:rPr>
              <a:t> (2) ‘Negative externalities’: Governments at national level want disadvantaged groups to have reasonable education, because illiteracy spills over to economic and social problems throughout country – as do bad pockets of crime in city centers.  </a:t>
            </a:r>
          </a:p>
        </p:txBody>
      </p:sp>
    </p:spTree>
    <p:extLst>
      <p:ext uri="{BB962C8B-B14F-4D97-AF65-F5344CB8AC3E}">
        <p14:creationId xmlns:p14="http://schemas.microsoft.com/office/powerpoint/2010/main" val="466930230"/>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GB" smtClean="0">
                <a:solidFill>
                  <a:prstClr val="black">
                    <a:tint val="75000"/>
                  </a:prstClr>
                </a:solidFill>
              </a:rPr>
              <a:t>LSE 400 American Exceptionalism in Crime, Punishment and Inequality, 6 February 2015</a:t>
            </a:r>
            <a:endParaRPr lang="en-GB">
              <a:solidFill>
                <a:prstClr val="black">
                  <a:tint val="75000"/>
                </a:prstClr>
              </a:solidFill>
            </a:endParaRPr>
          </a:p>
        </p:txBody>
      </p:sp>
      <p:sp>
        <p:nvSpPr>
          <p:cNvPr id="3" name="Slide Number Placeholder 2"/>
          <p:cNvSpPr>
            <a:spLocks noGrp="1"/>
          </p:cNvSpPr>
          <p:nvPr>
            <p:ph type="sldNum" sz="quarter" idx="12"/>
          </p:nvPr>
        </p:nvSpPr>
        <p:spPr/>
        <p:txBody>
          <a:bodyPr/>
          <a:lstStyle/>
          <a:p>
            <a:fld id="{5755F12D-1FAB-4EE1-92D9-847553BA2725}" type="slidenum">
              <a:rPr lang="en-GB" smtClean="0">
                <a:solidFill>
                  <a:prstClr val="black">
                    <a:tint val="75000"/>
                  </a:prstClr>
                </a:solidFill>
              </a:rPr>
              <a:pPr/>
              <a:t>64</a:t>
            </a:fld>
            <a:endParaRPr lang="en-GB">
              <a:solidFill>
                <a:prstClr val="black">
                  <a:tint val="75000"/>
                </a:prstClr>
              </a:solidFill>
            </a:endParaRPr>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4551" y="332656"/>
            <a:ext cx="8431905" cy="561662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908856061"/>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GB"/>
          </a:p>
        </p:txBody>
      </p:sp>
      <p:sp>
        <p:nvSpPr>
          <p:cNvPr id="3" name="Subtitle 2"/>
          <p:cNvSpPr>
            <a:spLocks noGrp="1"/>
          </p:cNvSpPr>
          <p:nvPr>
            <p:ph type="subTitle" idx="1"/>
          </p:nvPr>
        </p:nvSpPr>
        <p:spPr/>
        <p:txBody>
          <a:bodyPr/>
          <a:lstStyle/>
          <a:p>
            <a:endParaRPr lang="en-GB"/>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1" y="428"/>
            <a:ext cx="9142858" cy="6857143"/>
          </a:xfrm>
          <a:prstGeom prst="rect">
            <a:avLst/>
          </a:prstGeom>
        </p:spPr>
      </p:pic>
    </p:spTree>
    <p:extLst>
      <p:ext uri="{BB962C8B-B14F-4D97-AF65-F5344CB8AC3E}">
        <p14:creationId xmlns:p14="http://schemas.microsoft.com/office/powerpoint/2010/main" val="117201818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4338" name="Object 5"/>
          <p:cNvGraphicFramePr>
            <a:graphicFrameLocks noGrp="1" noChangeAspect="1"/>
          </p:cNvGraphicFramePr>
          <p:nvPr>
            <p:ph sz="half" idx="1"/>
          </p:nvPr>
        </p:nvGraphicFramePr>
        <p:xfrm>
          <a:off x="0" y="760413"/>
          <a:ext cx="8999538" cy="5480050"/>
        </p:xfrm>
        <a:graphic>
          <a:graphicData uri="http://schemas.openxmlformats.org/presentationml/2006/ole">
            <mc:AlternateContent xmlns:mc="http://schemas.openxmlformats.org/markup-compatibility/2006">
              <mc:Choice xmlns:v="urn:schemas-microsoft-com:vml" Requires="v">
                <p:oleObj spid="_x0000_s1038" name="Grafik" r:id="rId4" imgW="5334000" imgH="3248025" progId="Excel.Chart.8">
                  <p:embed/>
                </p:oleObj>
              </mc:Choice>
              <mc:Fallback>
                <p:oleObj name="Grafik" r:id="rId4" imgW="5334000" imgH="3248025" progId="Excel.Chart.8">
                  <p:embed/>
                  <p:pic>
                    <p:nvPicPr>
                      <p:cNvPr id="0" name=""/>
                      <p:cNvPicPr>
                        <a:picLocks noGrp="1"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760413"/>
                        <a:ext cx="8999538" cy="54800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oleObj>
              </mc:Fallback>
            </mc:AlternateContent>
          </a:graphicData>
        </a:graphic>
      </p:graphicFrame>
      <p:sp>
        <p:nvSpPr>
          <p:cNvPr id="52252" name="Rectangle 28"/>
          <p:cNvSpPr>
            <a:spLocks noChangeArrowheads="1"/>
          </p:cNvSpPr>
          <p:nvPr/>
        </p:nvSpPr>
        <p:spPr bwMode="auto">
          <a:xfrm>
            <a:off x="2122488" y="200025"/>
            <a:ext cx="5114925" cy="584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defRPr/>
            </a:pPr>
            <a:r>
              <a:rPr lang="en-US" altLang="en-US" sz="3200" b="1" dirty="0">
                <a:solidFill>
                  <a:srgbClr val="777777"/>
                </a:solidFill>
                <a:latin typeface="+mj-lt"/>
                <a:ea typeface="+mj-ea"/>
                <a:cs typeface="+mj-cs"/>
              </a:rPr>
              <a:t>Prison Population Rates</a:t>
            </a:r>
            <a:endParaRPr lang="tr-TR" altLang="en-US" sz="3200" b="1" dirty="0">
              <a:solidFill>
                <a:srgbClr val="777777"/>
              </a:solidFill>
              <a:latin typeface="+mj-lt"/>
              <a:ea typeface="+mj-ea"/>
              <a:cs typeface="+mj-cs"/>
            </a:endParaRPr>
          </a:p>
        </p:txBody>
      </p:sp>
      <p:sp>
        <p:nvSpPr>
          <p:cNvPr id="15365" name="Text Box 38"/>
          <p:cNvSpPr txBox="1">
            <a:spLocks noChangeArrowheads="1"/>
          </p:cNvSpPr>
          <p:nvPr/>
        </p:nvSpPr>
        <p:spPr bwMode="auto">
          <a:xfrm>
            <a:off x="179388" y="6186488"/>
            <a:ext cx="4392612" cy="2460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lr>
                <a:srgbClr val="FF0000"/>
              </a:buClr>
              <a:buSzPct val="120000"/>
              <a:buFont typeface="Wingdings" pitchFamily="2" charset="2"/>
              <a:buChar char="§"/>
              <a:defRPr sz="2800">
                <a:solidFill>
                  <a:schemeClr val="tx1"/>
                </a:solidFill>
                <a:latin typeface="Arial" charset="0"/>
                <a:cs typeface="Arial" charset="0"/>
              </a:defRPr>
            </a:lvl1pPr>
            <a:lvl2pPr marL="742950" indent="-285750" eaLnBrk="0" hangingPunct="0">
              <a:spcBef>
                <a:spcPct val="20000"/>
              </a:spcBef>
              <a:buChar char="–"/>
              <a:defRPr sz="2400">
                <a:solidFill>
                  <a:schemeClr val="tx1"/>
                </a:solidFill>
                <a:latin typeface="Arial" charset="0"/>
                <a:cs typeface="Arial" charset="0"/>
              </a:defRPr>
            </a:lvl2pPr>
            <a:lvl3pPr marL="1143000" indent="-228600" eaLnBrk="0" hangingPunct="0">
              <a:spcBef>
                <a:spcPct val="20000"/>
              </a:spcBef>
              <a:buChar char="•"/>
              <a:defRPr sz="2000">
                <a:solidFill>
                  <a:schemeClr val="tx1"/>
                </a:solidFill>
                <a:latin typeface="Arial" charset="0"/>
                <a:cs typeface="Arial" charset="0"/>
              </a:defRPr>
            </a:lvl3pPr>
            <a:lvl4pPr marL="1600200" indent="-228600" eaLnBrk="0" hangingPunct="0">
              <a:spcBef>
                <a:spcPct val="20000"/>
              </a:spcBef>
              <a:buChar char="–"/>
              <a:defRPr sz="2000">
                <a:solidFill>
                  <a:schemeClr val="tx1"/>
                </a:solidFill>
                <a:latin typeface="Arial" charset="0"/>
                <a:cs typeface="Arial" charset="0"/>
              </a:defRPr>
            </a:lvl4pPr>
            <a:lvl5pPr marL="2057400" indent="-228600" eaLnBrk="0" hangingPunct="0">
              <a:spcBef>
                <a:spcPct val="20000"/>
              </a:spcBef>
              <a:buChar char="»"/>
              <a:defRPr sz="800">
                <a:solidFill>
                  <a:schemeClr val="tx1"/>
                </a:solidFill>
                <a:latin typeface="Arial" charset="0"/>
                <a:cs typeface="Arial" charset="0"/>
              </a:defRPr>
            </a:lvl5pPr>
            <a:lvl6pPr marL="2514600" indent="-228600" eaLnBrk="0" fontAlgn="base" hangingPunct="0">
              <a:spcBef>
                <a:spcPct val="20000"/>
              </a:spcBef>
              <a:spcAft>
                <a:spcPct val="0"/>
              </a:spcAft>
              <a:buChar char="»"/>
              <a:defRPr sz="800">
                <a:solidFill>
                  <a:schemeClr val="tx1"/>
                </a:solidFill>
                <a:latin typeface="Arial" charset="0"/>
                <a:cs typeface="Arial" charset="0"/>
              </a:defRPr>
            </a:lvl6pPr>
            <a:lvl7pPr marL="2971800" indent="-228600" eaLnBrk="0" fontAlgn="base" hangingPunct="0">
              <a:spcBef>
                <a:spcPct val="20000"/>
              </a:spcBef>
              <a:spcAft>
                <a:spcPct val="0"/>
              </a:spcAft>
              <a:buChar char="»"/>
              <a:defRPr sz="800">
                <a:solidFill>
                  <a:schemeClr val="tx1"/>
                </a:solidFill>
                <a:latin typeface="Arial" charset="0"/>
                <a:cs typeface="Arial" charset="0"/>
              </a:defRPr>
            </a:lvl7pPr>
            <a:lvl8pPr marL="3429000" indent="-228600" eaLnBrk="0" fontAlgn="base" hangingPunct="0">
              <a:spcBef>
                <a:spcPct val="20000"/>
              </a:spcBef>
              <a:spcAft>
                <a:spcPct val="0"/>
              </a:spcAft>
              <a:buChar char="»"/>
              <a:defRPr sz="800">
                <a:solidFill>
                  <a:schemeClr val="tx1"/>
                </a:solidFill>
                <a:latin typeface="Arial" charset="0"/>
                <a:cs typeface="Arial" charset="0"/>
              </a:defRPr>
            </a:lvl8pPr>
            <a:lvl9pPr marL="3886200" indent="-228600" eaLnBrk="0" fontAlgn="base" hangingPunct="0">
              <a:spcBef>
                <a:spcPct val="20000"/>
              </a:spcBef>
              <a:spcAft>
                <a:spcPct val="0"/>
              </a:spcAft>
              <a:buChar char="»"/>
              <a:defRPr sz="800">
                <a:solidFill>
                  <a:schemeClr val="tx1"/>
                </a:solidFill>
                <a:latin typeface="Arial" charset="0"/>
                <a:cs typeface="Arial" charset="0"/>
              </a:defRPr>
            </a:lvl9pPr>
          </a:lstStyle>
          <a:p>
            <a:pPr eaLnBrk="1" hangingPunct="1">
              <a:spcBef>
                <a:spcPct val="50000"/>
              </a:spcBef>
              <a:buClrTx/>
              <a:buSzTx/>
              <a:buFontTx/>
              <a:buNone/>
              <a:defRPr/>
            </a:pPr>
            <a:r>
              <a:rPr lang="en-US" altLang="en-US" sz="1000" dirty="0" smtClean="0">
                <a:latin typeface="+mn-lt"/>
              </a:rPr>
              <a:t>Source: OECD, 2007; International Centre for Prison Studies,  2007</a:t>
            </a:r>
            <a:endParaRPr lang="tr-TR" altLang="en-US" sz="1000" dirty="0" smtClean="0">
              <a:latin typeface="+mn-lt"/>
            </a:endParaRPr>
          </a:p>
        </p:txBody>
      </p:sp>
      <p:sp>
        <p:nvSpPr>
          <p:cNvPr id="2" name="Footer Placeholder 1"/>
          <p:cNvSpPr>
            <a:spLocks noGrp="1"/>
          </p:cNvSpPr>
          <p:nvPr>
            <p:ph type="ftr" sz="quarter" idx="11"/>
          </p:nvPr>
        </p:nvSpPr>
        <p:spPr/>
        <p:txBody>
          <a:bodyPr/>
          <a:lstStyle/>
          <a:p>
            <a:r>
              <a:rPr lang="en-GB" smtClean="0"/>
              <a:t>LSE 400 American Exceptionalism in Crime, Punishment and Inequality, 6 February 2015</a:t>
            </a:r>
            <a:endParaRPr lang="en-GB"/>
          </a:p>
        </p:txBody>
      </p:sp>
      <p:sp>
        <p:nvSpPr>
          <p:cNvPr id="3" name="Slide Number Placeholder 2"/>
          <p:cNvSpPr>
            <a:spLocks noGrp="1"/>
          </p:cNvSpPr>
          <p:nvPr>
            <p:ph type="sldNum" sz="quarter" idx="12"/>
          </p:nvPr>
        </p:nvSpPr>
        <p:spPr/>
        <p:txBody>
          <a:bodyPr/>
          <a:lstStyle/>
          <a:p>
            <a:fld id="{5755F12D-1FAB-4EE1-92D9-847553BA2725}" type="slidenum">
              <a:rPr lang="en-GB" smtClean="0"/>
              <a:t>7</a:t>
            </a:fld>
            <a:endParaRPr lang="en-GB"/>
          </a:p>
        </p:txBody>
      </p:sp>
    </p:spTree>
    <p:extLst>
      <p:ext uri="{BB962C8B-B14F-4D97-AF65-F5344CB8AC3E}">
        <p14:creationId xmlns:p14="http://schemas.microsoft.com/office/powerpoint/2010/main" val="380562986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ext Box 2"/>
          <p:cNvSpPr txBox="1">
            <a:spLocks noChangeArrowheads="1"/>
          </p:cNvSpPr>
          <p:nvPr/>
        </p:nvSpPr>
        <p:spPr bwMode="auto">
          <a:xfrm>
            <a:off x="250825" y="6237288"/>
            <a:ext cx="3673475" cy="5540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lr>
                <a:srgbClr val="FF0000"/>
              </a:buClr>
              <a:buSzPct val="120000"/>
              <a:buFont typeface="Wingdings" pitchFamily="2" charset="2"/>
              <a:buChar char="§"/>
              <a:defRPr sz="2800">
                <a:solidFill>
                  <a:schemeClr val="tx1"/>
                </a:solidFill>
                <a:latin typeface="Arial" charset="0"/>
                <a:cs typeface="Arial" charset="0"/>
              </a:defRPr>
            </a:lvl1pPr>
            <a:lvl2pPr marL="742950" indent="-285750" eaLnBrk="0" hangingPunct="0">
              <a:spcBef>
                <a:spcPct val="20000"/>
              </a:spcBef>
              <a:buChar char="–"/>
              <a:defRPr sz="2400">
                <a:solidFill>
                  <a:schemeClr val="tx1"/>
                </a:solidFill>
                <a:latin typeface="Arial" charset="0"/>
                <a:cs typeface="Arial" charset="0"/>
              </a:defRPr>
            </a:lvl2pPr>
            <a:lvl3pPr marL="1143000" indent="-228600" eaLnBrk="0" hangingPunct="0">
              <a:spcBef>
                <a:spcPct val="20000"/>
              </a:spcBef>
              <a:buChar char="•"/>
              <a:defRPr sz="2000">
                <a:solidFill>
                  <a:schemeClr val="tx1"/>
                </a:solidFill>
                <a:latin typeface="Arial" charset="0"/>
                <a:cs typeface="Arial" charset="0"/>
              </a:defRPr>
            </a:lvl3pPr>
            <a:lvl4pPr marL="1600200" indent="-228600" eaLnBrk="0" hangingPunct="0">
              <a:spcBef>
                <a:spcPct val="20000"/>
              </a:spcBef>
              <a:buChar char="–"/>
              <a:defRPr sz="2000">
                <a:solidFill>
                  <a:schemeClr val="tx1"/>
                </a:solidFill>
                <a:latin typeface="Arial" charset="0"/>
                <a:cs typeface="Arial" charset="0"/>
              </a:defRPr>
            </a:lvl4pPr>
            <a:lvl5pPr marL="2057400" indent="-228600" eaLnBrk="0" hangingPunct="0">
              <a:spcBef>
                <a:spcPct val="20000"/>
              </a:spcBef>
              <a:buChar char="»"/>
              <a:defRPr sz="800">
                <a:solidFill>
                  <a:schemeClr val="tx1"/>
                </a:solidFill>
                <a:latin typeface="Arial" charset="0"/>
                <a:cs typeface="Arial" charset="0"/>
              </a:defRPr>
            </a:lvl5pPr>
            <a:lvl6pPr marL="2514600" indent="-228600" eaLnBrk="0" fontAlgn="base" hangingPunct="0">
              <a:spcBef>
                <a:spcPct val="20000"/>
              </a:spcBef>
              <a:spcAft>
                <a:spcPct val="0"/>
              </a:spcAft>
              <a:buChar char="»"/>
              <a:defRPr sz="800">
                <a:solidFill>
                  <a:schemeClr val="tx1"/>
                </a:solidFill>
                <a:latin typeface="Arial" charset="0"/>
                <a:cs typeface="Arial" charset="0"/>
              </a:defRPr>
            </a:lvl6pPr>
            <a:lvl7pPr marL="2971800" indent="-228600" eaLnBrk="0" fontAlgn="base" hangingPunct="0">
              <a:spcBef>
                <a:spcPct val="20000"/>
              </a:spcBef>
              <a:spcAft>
                <a:spcPct val="0"/>
              </a:spcAft>
              <a:buChar char="»"/>
              <a:defRPr sz="800">
                <a:solidFill>
                  <a:schemeClr val="tx1"/>
                </a:solidFill>
                <a:latin typeface="Arial" charset="0"/>
                <a:cs typeface="Arial" charset="0"/>
              </a:defRPr>
            </a:lvl7pPr>
            <a:lvl8pPr marL="3429000" indent="-228600" eaLnBrk="0" fontAlgn="base" hangingPunct="0">
              <a:spcBef>
                <a:spcPct val="20000"/>
              </a:spcBef>
              <a:spcAft>
                <a:spcPct val="0"/>
              </a:spcAft>
              <a:buChar char="»"/>
              <a:defRPr sz="800">
                <a:solidFill>
                  <a:schemeClr val="tx1"/>
                </a:solidFill>
                <a:latin typeface="Arial" charset="0"/>
                <a:cs typeface="Arial" charset="0"/>
              </a:defRPr>
            </a:lvl8pPr>
            <a:lvl9pPr marL="3886200" indent="-228600" eaLnBrk="0" fontAlgn="base" hangingPunct="0">
              <a:spcBef>
                <a:spcPct val="20000"/>
              </a:spcBef>
              <a:spcAft>
                <a:spcPct val="0"/>
              </a:spcAft>
              <a:buChar char="»"/>
              <a:defRPr sz="800">
                <a:solidFill>
                  <a:schemeClr val="tx1"/>
                </a:solidFill>
                <a:latin typeface="Arial" charset="0"/>
                <a:cs typeface="Arial" charset="0"/>
              </a:defRPr>
            </a:lvl9pPr>
          </a:lstStyle>
          <a:p>
            <a:pPr eaLnBrk="1" hangingPunct="1">
              <a:spcBef>
                <a:spcPct val="50000"/>
              </a:spcBef>
              <a:buClrTx/>
              <a:buSzTx/>
              <a:buFontTx/>
              <a:buNone/>
              <a:defRPr/>
            </a:pPr>
            <a:r>
              <a:rPr lang="en-US" altLang="en-US" sz="1000" dirty="0" smtClean="0">
                <a:latin typeface="+mn-lt"/>
              </a:rPr>
              <a:t>Source: International Centre for Prison Studies (2010); European Sourcebook of Crime and Criminal Justice  (2010); John Pratt, British Journal of Criminology (2008)</a:t>
            </a:r>
            <a:endParaRPr lang="tr-TR" altLang="en-US" sz="1000" dirty="0" smtClean="0">
              <a:latin typeface="+mn-lt"/>
            </a:endParaRPr>
          </a:p>
        </p:txBody>
      </p:sp>
      <p:graphicFrame>
        <p:nvGraphicFramePr>
          <p:cNvPr id="15363" name="Object 3"/>
          <p:cNvGraphicFramePr>
            <a:graphicFrameLocks noGrp="1" noChangeAspect="1"/>
          </p:cNvGraphicFramePr>
          <p:nvPr>
            <p:ph/>
          </p:nvPr>
        </p:nvGraphicFramePr>
        <p:xfrm>
          <a:off x="611188" y="188913"/>
          <a:ext cx="7993062" cy="5976937"/>
        </p:xfrm>
        <a:graphic>
          <a:graphicData uri="http://schemas.openxmlformats.org/presentationml/2006/ole">
            <mc:AlternateContent xmlns:mc="http://schemas.openxmlformats.org/markup-compatibility/2006">
              <mc:Choice xmlns:v="urn:schemas-microsoft-com:vml" Requires="v">
                <p:oleObj spid="_x0000_s2062" name="Chart" r:id="rId4" imgW="6333988" imgH="5038710" progId="Excel.Chart.8">
                  <p:embed/>
                </p:oleObj>
              </mc:Choice>
              <mc:Fallback>
                <p:oleObj name="Chart" r:id="rId4" imgW="6333988" imgH="5038710" progId="Excel.Chart.8">
                  <p:embed/>
                  <p:pic>
                    <p:nvPicPr>
                      <p:cNvPr id="0" name=""/>
                      <p:cNvPicPr>
                        <a:picLocks noGrp="1"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11188" y="188913"/>
                        <a:ext cx="7993062" cy="59769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oleObj>
              </mc:Fallback>
            </mc:AlternateContent>
          </a:graphicData>
        </a:graphic>
      </p:graphicFrame>
      <p:sp>
        <p:nvSpPr>
          <p:cNvPr id="2" name="Footer Placeholder 1"/>
          <p:cNvSpPr>
            <a:spLocks noGrp="1"/>
          </p:cNvSpPr>
          <p:nvPr>
            <p:ph type="ftr" sz="quarter" idx="11"/>
          </p:nvPr>
        </p:nvSpPr>
        <p:spPr/>
        <p:txBody>
          <a:bodyPr/>
          <a:lstStyle/>
          <a:p>
            <a:pPr>
              <a:defRPr/>
            </a:pPr>
            <a:r>
              <a:rPr lang="en-GB" altLang="en-US" smtClean="0"/>
              <a:t>LSE 400 American Exceptionalism in Crime, Punishment and Inequality, 6 February 2015</a:t>
            </a:r>
            <a:endParaRPr lang="tr-TR" altLang="en-US"/>
          </a:p>
        </p:txBody>
      </p:sp>
      <p:sp>
        <p:nvSpPr>
          <p:cNvPr id="3" name="Slide Number Placeholder 2"/>
          <p:cNvSpPr>
            <a:spLocks noGrp="1"/>
          </p:cNvSpPr>
          <p:nvPr>
            <p:ph type="sldNum" sz="quarter" idx="12"/>
          </p:nvPr>
        </p:nvSpPr>
        <p:spPr/>
        <p:txBody>
          <a:bodyPr/>
          <a:lstStyle/>
          <a:p>
            <a:pPr>
              <a:defRPr/>
            </a:pPr>
            <a:fld id="{A0131D29-745D-4CB6-BA00-9380ECB52606}" type="slidenum">
              <a:rPr lang="tr-TR" altLang="en-US" smtClean="0"/>
              <a:pPr>
                <a:defRPr/>
              </a:pPr>
              <a:t>8</a:t>
            </a:fld>
            <a:endParaRPr lang="tr-TR" altLang="en-US"/>
          </a:p>
        </p:txBody>
      </p:sp>
    </p:spTree>
    <p:extLst>
      <p:ext uri="{BB962C8B-B14F-4D97-AF65-F5344CB8AC3E}">
        <p14:creationId xmlns:p14="http://schemas.microsoft.com/office/powerpoint/2010/main" val="326094436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ext Box 3"/>
          <p:cNvSpPr txBox="1">
            <a:spLocks noChangeArrowheads="1"/>
          </p:cNvSpPr>
          <p:nvPr/>
        </p:nvSpPr>
        <p:spPr bwMode="auto">
          <a:xfrm>
            <a:off x="468313" y="6451600"/>
            <a:ext cx="3602037" cy="406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lr>
                <a:srgbClr val="FF0000"/>
              </a:buClr>
              <a:buSzPct val="120000"/>
              <a:buFont typeface="Wingdings" pitchFamily="2" charset="2"/>
              <a:buChar char="§"/>
              <a:defRPr sz="2800">
                <a:solidFill>
                  <a:schemeClr val="tx1"/>
                </a:solidFill>
                <a:latin typeface="Arial" charset="0"/>
                <a:cs typeface="Arial" charset="0"/>
              </a:defRPr>
            </a:lvl1pPr>
            <a:lvl2pPr marL="742950" indent="-285750" eaLnBrk="0" hangingPunct="0">
              <a:spcBef>
                <a:spcPct val="20000"/>
              </a:spcBef>
              <a:buChar char="–"/>
              <a:defRPr sz="2400">
                <a:solidFill>
                  <a:schemeClr val="tx1"/>
                </a:solidFill>
                <a:latin typeface="Arial" charset="0"/>
                <a:cs typeface="Arial" charset="0"/>
              </a:defRPr>
            </a:lvl2pPr>
            <a:lvl3pPr marL="1143000" indent="-228600" eaLnBrk="0" hangingPunct="0">
              <a:spcBef>
                <a:spcPct val="20000"/>
              </a:spcBef>
              <a:buChar char="•"/>
              <a:defRPr sz="2000">
                <a:solidFill>
                  <a:schemeClr val="tx1"/>
                </a:solidFill>
                <a:latin typeface="Arial" charset="0"/>
                <a:cs typeface="Arial" charset="0"/>
              </a:defRPr>
            </a:lvl3pPr>
            <a:lvl4pPr marL="1600200" indent="-228600" eaLnBrk="0" hangingPunct="0">
              <a:spcBef>
                <a:spcPct val="20000"/>
              </a:spcBef>
              <a:buChar char="–"/>
              <a:defRPr sz="2000">
                <a:solidFill>
                  <a:schemeClr val="tx1"/>
                </a:solidFill>
                <a:latin typeface="Arial" charset="0"/>
                <a:cs typeface="Arial" charset="0"/>
              </a:defRPr>
            </a:lvl4pPr>
            <a:lvl5pPr marL="2057400" indent="-228600" eaLnBrk="0" hangingPunct="0">
              <a:spcBef>
                <a:spcPct val="20000"/>
              </a:spcBef>
              <a:buChar char="»"/>
              <a:defRPr sz="800">
                <a:solidFill>
                  <a:schemeClr val="tx1"/>
                </a:solidFill>
                <a:latin typeface="Arial" charset="0"/>
                <a:cs typeface="Arial" charset="0"/>
              </a:defRPr>
            </a:lvl5pPr>
            <a:lvl6pPr marL="2514600" indent="-228600" eaLnBrk="0" fontAlgn="base" hangingPunct="0">
              <a:spcBef>
                <a:spcPct val="20000"/>
              </a:spcBef>
              <a:spcAft>
                <a:spcPct val="0"/>
              </a:spcAft>
              <a:buChar char="»"/>
              <a:defRPr sz="800">
                <a:solidFill>
                  <a:schemeClr val="tx1"/>
                </a:solidFill>
                <a:latin typeface="Arial" charset="0"/>
                <a:cs typeface="Arial" charset="0"/>
              </a:defRPr>
            </a:lvl6pPr>
            <a:lvl7pPr marL="2971800" indent="-228600" eaLnBrk="0" fontAlgn="base" hangingPunct="0">
              <a:spcBef>
                <a:spcPct val="20000"/>
              </a:spcBef>
              <a:spcAft>
                <a:spcPct val="0"/>
              </a:spcAft>
              <a:buChar char="»"/>
              <a:defRPr sz="800">
                <a:solidFill>
                  <a:schemeClr val="tx1"/>
                </a:solidFill>
                <a:latin typeface="Arial" charset="0"/>
                <a:cs typeface="Arial" charset="0"/>
              </a:defRPr>
            </a:lvl7pPr>
            <a:lvl8pPr marL="3429000" indent="-228600" eaLnBrk="0" fontAlgn="base" hangingPunct="0">
              <a:spcBef>
                <a:spcPct val="20000"/>
              </a:spcBef>
              <a:spcAft>
                <a:spcPct val="0"/>
              </a:spcAft>
              <a:buChar char="»"/>
              <a:defRPr sz="800">
                <a:solidFill>
                  <a:schemeClr val="tx1"/>
                </a:solidFill>
                <a:latin typeface="Arial" charset="0"/>
                <a:cs typeface="Arial" charset="0"/>
              </a:defRPr>
            </a:lvl8pPr>
            <a:lvl9pPr marL="3886200" indent="-228600" eaLnBrk="0" fontAlgn="base" hangingPunct="0">
              <a:spcBef>
                <a:spcPct val="20000"/>
              </a:spcBef>
              <a:spcAft>
                <a:spcPct val="0"/>
              </a:spcAft>
              <a:buChar char="»"/>
              <a:defRPr sz="800">
                <a:solidFill>
                  <a:schemeClr val="tx1"/>
                </a:solidFill>
                <a:latin typeface="Arial" charset="0"/>
                <a:cs typeface="Arial" charset="0"/>
              </a:defRPr>
            </a:lvl9pPr>
          </a:lstStyle>
          <a:p>
            <a:pPr eaLnBrk="1" hangingPunct="1">
              <a:spcBef>
                <a:spcPct val="50000"/>
              </a:spcBef>
              <a:buClrTx/>
              <a:buSzTx/>
              <a:buFontTx/>
              <a:buNone/>
              <a:defRPr/>
            </a:pPr>
            <a:r>
              <a:rPr lang="en-US" altLang="en-US" sz="1000" dirty="0" smtClean="0">
                <a:latin typeface="+mn-lt"/>
              </a:rPr>
              <a:t>Source: International Centre for Prison Studies,  2010; </a:t>
            </a:r>
            <a:br>
              <a:rPr lang="en-US" altLang="en-US" sz="1000" dirty="0" smtClean="0">
                <a:latin typeface="+mn-lt"/>
              </a:rPr>
            </a:br>
            <a:r>
              <a:rPr lang="en-US" altLang="en-US" sz="1000" dirty="0" smtClean="0">
                <a:latin typeface="+mn-lt"/>
              </a:rPr>
              <a:t>John Pratt, British Journal of Criminology 2008 </a:t>
            </a:r>
            <a:endParaRPr lang="tr-TR" altLang="en-US" sz="1000" dirty="0" smtClean="0">
              <a:latin typeface="+mn-lt"/>
            </a:endParaRPr>
          </a:p>
        </p:txBody>
      </p:sp>
      <p:graphicFrame>
        <p:nvGraphicFramePr>
          <p:cNvPr id="16387" name="Object 13"/>
          <p:cNvGraphicFramePr>
            <a:graphicFrameLocks noChangeAspect="1"/>
          </p:cNvGraphicFramePr>
          <p:nvPr/>
        </p:nvGraphicFramePr>
        <p:xfrm>
          <a:off x="755650" y="144463"/>
          <a:ext cx="8064500" cy="6308725"/>
        </p:xfrm>
        <a:graphic>
          <a:graphicData uri="http://schemas.openxmlformats.org/presentationml/2006/ole">
            <mc:AlternateContent xmlns:mc="http://schemas.openxmlformats.org/markup-compatibility/2006">
              <mc:Choice xmlns:v="urn:schemas-microsoft-com:vml" Requires="v">
                <p:oleObj spid="_x0000_s3086" name="Chart" r:id="rId4" imgW="6515080" imgH="5515011" progId="Excel.Chart.8">
                  <p:embed/>
                </p:oleObj>
              </mc:Choice>
              <mc:Fallback>
                <p:oleObj name="Chart" r:id="rId4" imgW="6515080" imgH="5515011" progId="Excel.Chart.8">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55650" y="144463"/>
                        <a:ext cx="8064500" cy="6308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6388" name="Slide Number Placeholder 3"/>
          <p:cNvSpPr>
            <a:spLocks noGrp="1"/>
          </p:cNvSpPr>
          <p:nvPr>
            <p:ph type="sldNum" sz="quarter" idx="4294967295"/>
          </p:nvPr>
        </p:nvSpPr>
        <p:spPr bwMode="auto">
          <a:xfrm>
            <a:off x="6553200" y="63563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rgbClr val="FF0000"/>
              </a:buClr>
              <a:buSzPct val="120000"/>
              <a:buFont typeface="Wingdings" pitchFamily="2" charset="2"/>
              <a:buChar char="§"/>
              <a:defRPr sz="2800">
                <a:solidFill>
                  <a:schemeClr val="tx1"/>
                </a:solidFill>
                <a:latin typeface="Arial" charset="0"/>
                <a:cs typeface="Arial" charset="0"/>
              </a:defRPr>
            </a:lvl1pPr>
            <a:lvl2pPr marL="742950" indent="-285750" eaLnBrk="0" hangingPunct="0">
              <a:spcBef>
                <a:spcPct val="20000"/>
              </a:spcBef>
              <a:buChar char="–"/>
              <a:defRPr sz="2400">
                <a:solidFill>
                  <a:schemeClr val="tx1"/>
                </a:solidFill>
                <a:latin typeface="Arial" charset="0"/>
                <a:cs typeface="Arial" charset="0"/>
              </a:defRPr>
            </a:lvl2pPr>
            <a:lvl3pPr marL="1143000" indent="-228600" eaLnBrk="0" hangingPunct="0">
              <a:spcBef>
                <a:spcPct val="20000"/>
              </a:spcBef>
              <a:buChar char="•"/>
              <a:defRPr sz="2000">
                <a:solidFill>
                  <a:schemeClr val="tx1"/>
                </a:solidFill>
                <a:latin typeface="Arial" charset="0"/>
                <a:cs typeface="Arial" charset="0"/>
              </a:defRPr>
            </a:lvl3pPr>
            <a:lvl4pPr marL="1600200" indent="-228600" eaLnBrk="0" hangingPunct="0">
              <a:spcBef>
                <a:spcPct val="20000"/>
              </a:spcBef>
              <a:buChar char="–"/>
              <a:defRPr sz="2000">
                <a:solidFill>
                  <a:schemeClr val="tx1"/>
                </a:solidFill>
                <a:latin typeface="Arial" charset="0"/>
                <a:cs typeface="Arial" charset="0"/>
              </a:defRPr>
            </a:lvl4pPr>
            <a:lvl5pPr marL="2057400" indent="-228600" eaLnBrk="0" hangingPunct="0">
              <a:spcBef>
                <a:spcPct val="20000"/>
              </a:spcBef>
              <a:buChar char="»"/>
              <a:defRPr sz="800">
                <a:solidFill>
                  <a:schemeClr val="tx1"/>
                </a:solidFill>
                <a:latin typeface="Arial" charset="0"/>
                <a:cs typeface="Arial" charset="0"/>
              </a:defRPr>
            </a:lvl5pPr>
            <a:lvl6pPr marL="2514600" indent="-228600" eaLnBrk="0" fontAlgn="base" hangingPunct="0">
              <a:spcBef>
                <a:spcPct val="20000"/>
              </a:spcBef>
              <a:spcAft>
                <a:spcPct val="0"/>
              </a:spcAft>
              <a:buChar char="»"/>
              <a:defRPr sz="800">
                <a:solidFill>
                  <a:schemeClr val="tx1"/>
                </a:solidFill>
                <a:latin typeface="Arial" charset="0"/>
                <a:cs typeface="Arial" charset="0"/>
              </a:defRPr>
            </a:lvl6pPr>
            <a:lvl7pPr marL="2971800" indent="-228600" eaLnBrk="0" fontAlgn="base" hangingPunct="0">
              <a:spcBef>
                <a:spcPct val="20000"/>
              </a:spcBef>
              <a:spcAft>
                <a:spcPct val="0"/>
              </a:spcAft>
              <a:buChar char="»"/>
              <a:defRPr sz="800">
                <a:solidFill>
                  <a:schemeClr val="tx1"/>
                </a:solidFill>
                <a:latin typeface="Arial" charset="0"/>
                <a:cs typeface="Arial" charset="0"/>
              </a:defRPr>
            </a:lvl7pPr>
            <a:lvl8pPr marL="3429000" indent="-228600" eaLnBrk="0" fontAlgn="base" hangingPunct="0">
              <a:spcBef>
                <a:spcPct val="20000"/>
              </a:spcBef>
              <a:spcAft>
                <a:spcPct val="0"/>
              </a:spcAft>
              <a:buChar char="»"/>
              <a:defRPr sz="800">
                <a:solidFill>
                  <a:schemeClr val="tx1"/>
                </a:solidFill>
                <a:latin typeface="Arial" charset="0"/>
                <a:cs typeface="Arial" charset="0"/>
              </a:defRPr>
            </a:lvl8pPr>
            <a:lvl9pPr marL="3886200" indent="-228600" eaLnBrk="0" fontAlgn="base" hangingPunct="0">
              <a:spcBef>
                <a:spcPct val="20000"/>
              </a:spcBef>
              <a:spcAft>
                <a:spcPct val="0"/>
              </a:spcAft>
              <a:buChar char="»"/>
              <a:defRPr sz="800">
                <a:solidFill>
                  <a:schemeClr val="tx1"/>
                </a:solidFill>
                <a:latin typeface="Arial" charset="0"/>
                <a:cs typeface="Arial" charset="0"/>
              </a:defRPr>
            </a:lvl9pPr>
          </a:lstStyle>
          <a:p>
            <a:pPr eaLnBrk="1" hangingPunct="1">
              <a:spcBef>
                <a:spcPct val="0"/>
              </a:spcBef>
              <a:buClrTx/>
              <a:buSzTx/>
              <a:buFontTx/>
              <a:buNone/>
            </a:pPr>
            <a:fld id="{132FFEB5-F0F7-499F-A083-B3ED79393462}" type="slidenum">
              <a:rPr lang="en-US" altLang="en-US" sz="1800">
                <a:solidFill>
                  <a:srgbClr val="FFFFFF"/>
                </a:solidFill>
              </a:rPr>
              <a:pPr eaLnBrk="1" hangingPunct="1">
                <a:spcBef>
                  <a:spcPct val="0"/>
                </a:spcBef>
                <a:buClrTx/>
                <a:buSzTx/>
                <a:buFontTx/>
                <a:buNone/>
              </a:pPr>
              <a:t>9</a:t>
            </a:fld>
            <a:endParaRPr lang="en-US" altLang="en-US" sz="1800">
              <a:solidFill>
                <a:srgbClr val="FFFFFF"/>
              </a:solidFill>
            </a:endParaRPr>
          </a:p>
        </p:txBody>
      </p:sp>
      <p:sp>
        <p:nvSpPr>
          <p:cNvPr id="2" name="Footer Placeholder 1"/>
          <p:cNvSpPr>
            <a:spLocks noGrp="1"/>
          </p:cNvSpPr>
          <p:nvPr>
            <p:ph type="ftr" sz="quarter" idx="11"/>
          </p:nvPr>
        </p:nvSpPr>
        <p:spPr/>
        <p:txBody>
          <a:bodyPr/>
          <a:lstStyle/>
          <a:p>
            <a:r>
              <a:rPr lang="en-GB" smtClean="0"/>
              <a:t>LSE 400 American Exceptionalism in Crime, Punishment and Inequality, 6 February 2015</a:t>
            </a:r>
            <a:endParaRPr lang="en-GB"/>
          </a:p>
        </p:txBody>
      </p:sp>
    </p:spTree>
    <p:extLst>
      <p:ext uri="{BB962C8B-B14F-4D97-AF65-F5344CB8AC3E}">
        <p14:creationId xmlns:p14="http://schemas.microsoft.com/office/powerpoint/2010/main" val="2211670333"/>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SlideMaster1_Normal">
  <a:themeElements>
    <a:clrScheme name="SlideMaster1_Normal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SlideMaster1_Normal">
      <a:majorFont>
        <a:latin typeface="Arial Narrow"/>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SlideMaster1_Normal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SlideMaster1_Normal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SlideMaster1_Normal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SlideMaster1_Normal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SlideMaster1_Normal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SlideMaster1_Normal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SlideMaster1_Normal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SlideMaster1_Normal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SlideMaster1_Normal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SlideMaster1_Normal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SlideMaster1_Normal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SlideMaster1_Normal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70</TotalTime>
  <Words>4392</Words>
  <Application>Microsoft Office PowerPoint</Application>
  <PresentationFormat>On-screen Show (4:3)</PresentationFormat>
  <Paragraphs>478</Paragraphs>
  <Slides>65</Slides>
  <Notes>10</Notes>
  <HiddenSlides>0</HiddenSlides>
  <MMClips>0</MMClips>
  <ScaleCrop>false</ScaleCrop>
  <HeadingPairs>
    <vt:vector size="6" baseType="variant">
      <vt:variant>
        <vt:lpstr>Theme</vt:lpstr>
      </vt:variant>
      <vt:variant>
        <vt:i4>4</vt:i4>
      </vt:variant>
      <vt:variant>
        <vt:lpstr>Embedded OLE Servers</vt:lpstr>
      </vt:variant>
      <vt:variant>
        <vt:i4>3</vt:i4>
      </vt:variant>
      <vt:variant>
        <vt:lpstr>Slide Titles</vt:lpstr>
      </vt:variant>
      <vt:variant>
        <vt:i4>65</vt:i4>
      </vt:variant>
    </vt:vector>
  </HeadingPairs>
  <TitlesOfParts>
    <vt:vector size="72" baseType="lpstr">
      <vt:lpstr>Office Theme</vt:lpstr>
      <vt:lpstr>SlideMaster1_Normal</vt:lpstr>
      <vt:lpstr>1_Office Theme</vt:lpstr>
      <vt:lpstr>2_Office Theme</vt:lpstr>
      <vt:lpstr>Grafik</vt:lpstr>
      <vt:lpstr>Chart</vt:lpstr>
      <vt:lpstr>Equation</vt:lpstr>
      <vt:lpstr>PowerPoint Presentation</vt:lpstr>
      <vt:lpstr>LSE 400: Thinking Like a Social Scientist</vt:lpstr>
      <vt:lpstr>International variation in crime and punishment</vt:lpstr>
      <vt:lpstr>Questions for comparative analysis</vt:lpstr>
      <vt:lpstr>PowerPoint Presentation</vt:lpstr>
      <vt:lpstr>The Ratio of Serious Violent Crime and of Homicides, United States, England and Wales, Canada and New Zealand, based on offences per 100,000 of the population.</vt:lpstr>
      <vt:lpstr>PowerPoint Presentation</vt:lpstr>
      <vt:lpstr>PowerPoint Presentation</vt:lpstr>
      <vt:lpstr>PowerPoint Presentation</vt:lpstr>
      <vt:lpstr>An institutional explanation?</vt:lpstr>
      <vt:lpstr>PowerPoint Presentation</vt:lpstr>
      <vt:lpstr>PowerPoint Presentation</vt:lpstr>
      <vt:lpstr>Literacy and Education, (1994-8)</vt:lpstr>
      <vt:lpstr>PowerPoint Presentation</vt:lpstr>
      <vt:lpstr>Methodological question:  similarity vs difference in comparative analysis</vt:lpstr>
      <vt:lpstr>Gender and Crime: US</vt:lpstr>
      <vt:lpstr>Gender and Crime, UK</vt:lpstr>
      <vt:lpstr>Gender and Crime: UK</vt:lpstr>
      <vt:lpstr>Women as % of prison population on latest World Prison Brief data</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London School of Economics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LSE 400: Thinking Like a Social Scientist</dc:title>
  <dc:creator>Nicola Lacey</dc:creator>
  <cp:lastModifiedBy>Administrator</cp:lastModifiedBy>
  <cp:revision>11</cp:revision>
  <dcterms:created xsi:type="dcterms:W3CDTF">2015-02-02T13:40:16Z</dcterms:created>
  <dcterms:modified xsi:type="dcterms:W3CDTF">2015-02-06T10:45:35Z</dcterms:modified>
</cp:coreProperties>
</file>