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7"/>
  </p:notesMasterIdLst>
  <p:handoutMasterIdLst>
    <p:handoutMasterId r:id="rId28"/>
  </p:handoutMasterIdLst>
  <p:sldIdLst>
    <p:sldId id="256" r:id="rId2"/>
    <p:sldId id="257" r:id="rId3"/>
    <p:sldId id="258" r:id="rId4"/>
    <p:sldId id="259" r:id="rId5"/>
    <p:sldId id="260" r:id="rId6"/>
    <p:sldId id="277" r:id="rId7"/>
    <p:sldId id="262" r:id="rId8"/>
    <p:sldId id="263" r:id="rId9"/>
    <p:sldId id="264" r:id="rId10"/>
    <p:sldId id="279" r:id="rId11"/>
    <p:sldId id="276" r:id="rId12"/>
    <p:sldId id="280" r:id="rId13"/>
    <p:sldId id="281" r:id="rId14"/>
    <p:sldId id="275" r:id="rId15"/>
    <p:sldId id="267" r:id="rId16"/>
    <p:sldId id="274" r:id="rId17"/>
    <p:sldId id="265" r:id="rId18"/>
    <p:sldId id="266" r:id="rId19"/>
    <p:sldId id="268" r:id="rId20"/>
    <p:sldId id="269" r:id="rId21"/>
    <p:sldId id="270" r:id="rId22"/>
    <p:sldId id="271" r:id="rId23"/>
    <p:sldId id="272" r:id="rId24"/>
    <p:sldId id="273" r:id="rId25"/>
    <p:sldId id="278" r:id="rId26"/>
  </p:sldIdLst>
  <p:sldSz cx="9144000" cy="6858000" type="screen4x3"/>
  <p:notesSz cx="6669088" cy="9928225"/>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5" d="100"/>
          <a:sy n="105" d="100"/>
        </p:scale>
        <p:origin x="-144"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90665" cy="49688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GB"/>
          </a:p>
        </p:txBody>
      </p:sp>
      <p:sp>
        <p:nvSpPr>
          <p:cNvPr id="3" name="Date Placeholder 2"/>
          <p:cNvSpPr>
            <a:spLocks noGrp="1"/>
          </p:cNvSpPr>
          <p:nvPr>
            <p:ph type="dt" sz="quarter" idx="1"/>
          </p:nvPr>
        </p:nvSpPr>
        <p:spPr>
          <a:xfrm>
            <a:off x="3776866" y="0"/>
            <a:ext cx="2890665" cy="49688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endParaRPr lang="en-GB"/>
          </a:p>
        </p:txBody>
      </p:sp>
      <p:sp>
        <p:nvSpPr>
          <p:cNvPr id="4" name="Footer Placeholder 3"/>
          <p:cNvSpPr>
            <a:spLocks noGrp="1"/>
          </p:cNvSpPr>
          <p:nvPr>
            <p:ph type="ftr" sz="quarter" idx="2"/>
          </p:nvPr>
        </p:nvSpPr>
        <p:spPr>
          <a:xfrm>
            <a:off x="0" y="9429750"/>
            <a:ext cx="2890665" cy="496888"/>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GB"/>
          </a:p>
        </p:txBody>
      </p:sp>
      <p:sp>
        <p:nvSpPr>
          <p:cNvPr id="5" name="Slide Number Placeholder 4"/>
          <p:cNvSpPr>
            <a:spLocks noGrp="1"/>
          </p:cNvSpPr>
          <p:nvPr>
            <p:ph type="sldNum" sz="quarter" idx="3"/>
          </p:nvPr>
        </p:nvSpPr>
        <p:spPr>
          <a:xfrm>
            <a:off x="3776866" y="9429750"/>
            <a:ext cx="2890665" cy="496888"/>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8BC5B638-8DFC-4DDD-BE3C-0046D0DC2CEC}" type="slidenum">
              <a:rPr lang="en-GB"/>
              <a:pPr>
                <a:defRPr/>
              </a:pPr>
              <a:t>‹#›</a:t>
            </a:fld>
            <a:endParaRPr lang="en-GB"/>
          </a:p>
        </p:txBody>
      </p:sp>
    </p:spTree>
    <p:extLst>
      <p:ext uri="{BB962C8B-B14F-4D97-AF65-F5344CB8AC3E}">
        <p14:creationId xmlns:p14="http://schemas.microsoft.com/office/powerpoint/2010/main" val="1405868026"/>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90665"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776866" y="0"/>
            <a:ext cx="2890665" cy="496888"/>
          </a:xfrm>
          <a:prstGeom prst="rect">
            <a:avLst/>
          </a:prstGeom>
        </p:spPr>
        <p:txBody>
          <a:bodyPr vert="horz" lIns="91440" tIns="45720" rIns="91440" bIns="45720" rtlCol="0"/>
          <a:lstStyle>
            <a:lvl1pPr algn="r">
              <a:defRPr sz="1200"/>
            </a:lvl1pPr>
          </a:lstStyle>
          <a:p>
            <a:endParaRPr lang="en-GB"/>
          </a:p>
        </p:txBody>
      </p:sp>
      <p:sp>
        <p:nvSpPr>
          <p:cNvPr id="4" name="Slide Image Placeholder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66598" y="4716464"/>
            <a:ext cx="5335893" cy="446722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9750"/>
            <a:ext cx="2890665" cy="49688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776866" y="9429750"/>
            <a:ext cx="2890665" cy="496888"/>
          </a:xfrm>
          <a:prstGeom prst="rect">
            <a:avLst/>
          </a:prstGeom>
        </p:spPr>
        <p:txBody>
          <a:bodyPr vert="horz" lIns="91440" tIns="45720" rIns="91440" bIns="45720" rtlCol="0" anchor="b"/>
          <a:lstStyle>
            <a:lvl1pPr algn="r">
              <a:defRPr sz="1200"/>
            </a:lvl1pPr>
          </a:lstStyle>
          <a:p>
            <a:fld id="{C8F9DAE7-D04B-4239-9D52-4CDC55A4AA33}" type="slidenum">
              <a:rPr lang="en-GB" smtClean="0"/>
              <a:t>‹#›</a:t>
            </a:fld>
            <a:endParaRPr lang="en-GB"/>
          </a:p>
        </p:txBody>
      </p:sp>
    </p:spTree>
    <p:extLst>
      <p:ext uri="{BB962C8B-B14F-4D97-AF65-F5344CB8AC3E}">
        <p14:creationId xmlns:p14="http://schemas.microsoft.com/office/powerpoint/2010/main" val="697276219"/>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8F9DAE7-D04B-4239-9D52-4CDC55A4AA33}" type="slidenum">
              <a:rPr lang="en-GB" smtClean="0"/>
              <a:t>1</a:t>
            </a:fld>
            <a:endParaRPr lang="en-GB"/>
          </a:p>
        </p:txBody>
      </p:sp>
      <p:sp>
        <p:nvSpPr>
          <p:cNvPr id="5" name="Date Placeholder 4"/>
          <p:cNvSpPr>
            <a:spLocks noGrp="1"/>
          </p:cNvSpPr>
          <p:nvPr>
            <p:ph type="dt" idx="11"/>
          </p:nvPr>
        </p:nvSpPr>
        <p:spPr/>
        <p:txBody>
          <a:bodyPr/>
          <a:lstStyle/>
          <a:p>
            <a:endParaRPr lang="en-GB"/>
          </a:p>
        </p:txBody>
      </p:sp>
    </p:spTree>
    <p:extLst>
      <p:ext uri="{BB962C8B-B14F-4D97-AF65-F5344CB8AC3E}">
        <p14:creationId xmlns:p14="http://schemas.microsoft.com/office/powerpoint/2010/main" val="11363185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8F9DAE7-D04B-4239-9D52-4CDC55A4AA33}" type="slidenum">
              <a:rPr lang="en-GB" smtClean="0"/>
              <a:t>7</a:t>
            </a:fld>
            <a:endParaRPr lang="en-GB"/>
          </a:p>
        </p:txBody>
      </p:sp>
      <p:sp>
        <p:nvSpPr>
          <p:cNvPr id="5" name="Date Placeholder 4"/>
          <p:cNvSpPr>
            <a:spLocks noGrp="1"/>
          </p:cNvSpPr>
          <p:nvPr>
            <p:ph type="dt" idx="11"/>
          </p:nvPr>
        </p:nvSpPr>
        <p:spPr/>
        <p:txBody>
          <a:bodyPr/>
          <a:lstStyle/>
          <a:p>
            <a:endParaRPr lang="en-GB"/>
          </a:p>
        </p:txBody>
      </p:sp>
    </p:spTree>
    <p:extLst>
      <p:ext uri="{BB962C8B-B14F-4D97-AF65-F5344CB8AC3E}">
        <p14:creationId xmlns:p14="http://schemas.microsoft.com/office/powerpoint/2010/main" val="41127405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8F9DAE7-D04B-4239-9D52-4CDC55A4AA33}" type="slidenum">
              <a:rPr lang="en-GB" smtClean="0"/>
              <a:t>19</a:t>
            </a:fld>
            <a:endParaRPr lang="en-GB"/>
          </a:p>
        </p:txBody>
      </p:sp>
      <p:sp>
        <p:nvSpPr>
          <p:cNvPr id="5" name="Date Placeholder 4"/>
          <p:cNvSpPr>
            <a:spLocks noGrp="1"/>
          </p:cNvSpPr>
          <p:nvPr>
            <p:ph type="dt" idx="11"/>
          </p:nvPr>
        </p:nvSpPr>
        <p:spPr/>
        <p:txBody>
          <a:bodyPr/>
          <a:lstStyle/>
          <a:p>
            <a:endParaRPr lang="en-GB"/>
          </a:p>
        </p:txBody>
      </p:sp>
    </p:spTree>
    <p:extLst>
      <p:ext uri="{BB962C8B-B14F-4D97-AF65-F5344CB8AC3E}">
        <p14:creationId xmlns:p14="http://schemas.microsoft.com/office/powerpoint/2010/main" val="35164038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lIns="45720" tIns="0" rIns="45720" bIns="0" anchor="b">
            <a:scene3d>
              <a:camera prst="orthographicFront"/>
              <a:lightRig rig="soft" dir="t">
                <a:rot lat="0" lon="0" rev="17220000"/>
              </a:lightRig>
            </a:scene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en-US" smtClean="0"/>
              <a:t>Click to edit Master title style</a:t>
            </a:r>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13"/>
          <p:cNvSpPr>
            <a:spLocks noGrp="1"/>
          </p:cNvSpPr>
          <p:nvPr>
            <p:ph type="dt" sz="half" idx="10"/>
          </p:nvPr>
        </p:nvSpPr>
        <p:spPr/>
        <p:txBody>
          <a:bodyPr/>
          <a:lstStyle>
            <a:lvl1pPr>
              <a:defRPr/>
            </a:lvl1pPr>
          </a:lstStyle>
          <a:p>
            <a:pPr>
              <a:defRPr/>
            </a:pPr>
            <a:endParaRPr lang="en-GB"/>
          </a:p>
        </p:txBody>
      </p:sp>
      <p:sp>
        <p:nvSpPr>
          <p:cNvPr id="5" name="Footer Placeholder 2"/>
          <p:cNvSpPr>
            <a:spLocks noGrp="1"/>
          </p:cNvSpPr>
          <p:nvPr>
            <p:ph type="ftr" sz="quarter" idx="11"/>
          </p:nvPr>
        </p:nvSpPr>
        <p:spPr/>
        <p:txBody>
          <a:bodyPr/>
          <a:lstStyle>
            <a:lvl1pPr>
              <a:defRPr/>
            </a:lvl1pPr>
          </a:lstStyle>
          <a:p>
            <a:pPr>
              <a:defRPr/>
            </a:pPr>
            <a:endParaRPr lang="en-GB"/>
          </a:p>
        </p:txBody>
      </p:sp>
      <p:sp>
        <p:nvSpPr>
          <p:cNvPr id="6" name="Slide Number Placeholder 22"/>
          <p:cNvSpPr>
            <a:spLocks noGrp="1"/>
          </p:cNvSpPr>
          <p:nvPr>
            <p:ph type="sldNum" sz="quarter" idx="12"/>
          </p:nvPr>
        </p:nvSpPr>
        <p:spPr/>
        <p:txBody>
          <a:bodyPr/>
          <a:lstStyle>
            <a:lvl1pPr>
              <a:defRPr/>
            </a:lvl1pPr>
          </a:lstStyle>
          <a:p>
            <a:pPr>
              <a:defRPr/>
            </a:pPr>
            <a:fld id="{445548CD-F7EA-4AB5-9353-BE84D3029435}"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GB"/>
          </a:p>
        </p:txBody>
      </p:sp>
      <p:sp>
        <p:nvSpPr>
          <p:cNvPr id="5" name="Footer Placeholder 2"/>
          <p:cNvSpPr>
            <a:spLocks noGrp="1"/>
          </p:cNvSpPr>
          <p:nvPr>
            <p:ph type="ftr" sz="quarter" idx="11"/>
          </p:nvPr>
        </p:nvSpPr>
        <p:spPr/>
        <p:txBody>
          <a:bodyPr/>
          <a:lstStyle>
            <a:lvl1pPr>
              <a:defRPr/>
            </a:lvl1pPr>
          </a:lstStyle>
          <a:p>
            <a:pPr>
              <a:defRPr/>
            </a:pPr>
            <a:endParaRPr lang="en-GB"/>
          </a:p>
        </p:txBody>
      </p:sp>
      <p:sp>
        <p:nvSpPr>
          <p:cNvPr id="6" name="Slide Number Placeholder 22"/>
          <p:cNvSpPr>
            <a:spLocks noGrp="1"/>
          </p:cNvSpPr>
          <p:nvPr>
            <p:ph type="sldNum" sz="quarter" idx="12"/>
          </p:nvPr>
        </p:nvSpPr>
        <p:spPr/>
        <p:txBody>
          <a:bodyPr/>
          <a:lstStyle>
            <a:lvl1pPr>
              <a:defRPr/>
            </a:lvl1pPr>
          </a:lstStyle>
          <a:p>
            <a:pPr>
              <a:defRPr/>
            </a:pPr>
            <a:fld id="{D274B52C-31BC-4B61-8861-197187777587}"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GB"/>
          </a:p>
        </p:txBody>
      </p:sp>
      <p:sp>
        <p:nvSpPr>
          <p:cNvPr id="5" name="Footer Placeholder 2"/>
          <p:cNvSpPr>
            <a:spLocks noGrp="1"/>
          </p:cNvSpPr>
          <p:nvPr>
            <p:ph type="ftr" sz="quarter" idx="11"/>
          </p:nvPr>
        </p:nvSpPr>
        <p:spPr/>
        <p:txBody>
          <a:bodyPr/>
          <a:lstStyle>
            <a:lvl1pPr>
              <a:defRPr/>
            </a:lvl1pPr>
          </a:lstStyle>
          <a:p>
            <a:pPr>
              <a:defRPr/>
            </a:pPr>
            <a:endParaRPr lang="en-GB"/>
          </a:p>
        </p:txBody>
      </p:sp>
      <p:sp>
        <p:nvSpPr>
          <p:cNvPr id="6" name="Slide Number Placeholder 22"/>
          <p:cNvSpPr>
            <a:spLocks noGrp="1"/>
          </p:cNvSpPr>
          <p:nvPr>
            <p:ph type="sldNum" sz="quarter" idx="12"/>
          </p:nvPr>
        </p:nvSpPr>
        <p:spPr/>
        <p:txBody>
          <a:bodyPr/>
          <a:lstStyle>
            <a:lvl1pPr>
              <a:defRPr/>
            </a:lvl1pPr>
          </a:lstStyle>
          <a:p>
            <a:pPr>
              <a:defRPr/>
            </a:pPr>
            <a:fld id="{F1745185-A1D0-413D-ACC8-658595EDB735}"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GB"/>
          </a:p>
        </p:txBody>
      </p:sp>
      <p:sp>
        <p:nvSpPr>
          <p:cNvPr id="5" name="Footer Placeholder 2"/>
          <p:cNvSpPr>
            <a:spLocks noGrp="1"/>
          </p:cNvSpPr>
          <p:nvPr>
            <p:ph type="ftr" sz="quarter" idx="11"/>
          </p:nvPr>
        </p:nvSpPr>
        <p:spPr/>
        <p:txBody>
          <a:bodyPr/>
          <a:lstStyle>
            <a:lvl1pPr>
              <a:defRPr/>
            </a:lvl1pPr>
          </a:lstStyle>
          <a:p>
            <a:pPr>
              <a:defRPr/>
            </a:pPr>
            <a:endParaRPr lang="en-GB"/>
          </a:p>
        </p:txBody>
      </p:sp>
      <p:sp>
        <p:nvSpPr>
          <p:cNvPr id="6" name="Slide Number Placeholder 22"/>
          <p:cNvSpPr>
            <a:spLocks noGrp="1"/>
          </p:cNvSpPr>
          <p:nvPr>
            <p:ph type="sldNum" sz="quarter" idx="12"/>
          </p:nvPr>
        </p:nvSpPr>
        <p:spPr/>
        <p:txBody>
          <a:bodyPr/>
          <a:lstStyle>
            <a:lvl1pPr>
              <a:defRPr/>
            </a:lvl1pPr>
          </a:lstStyle>
          <a:p>
            <a:pPr>
              <a:defRPr/>
            </a:pPr>
            <a:fld id="{2BDDC16B-D941-4462-B325-4FFFDBDFE723}"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1600200" y="2507786"/>
            <a:ext cx="70866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ED24D46-61CA-4E8D-B7DF-CAEE46DF309F}" type="slidenum">
              <a:rPr lang="en-GB"/>
              <a:pPr>
                <a:defRPr/>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endParaRPr lang="en-GB"/>
          </a:p>
        </p:txBody>
      </p:sp>
      <p:sp>
        <p:nvSpPr>
          <p:cNvPr id="6" name="Footer Placeholder 2"/>
          <p:cNvSpPr>
            <a:spLocks noGrp="1"/>
          </p:cNvSpPr>
          <p:nvPr>
            <p:ph type="ftr" sz="quarter" idx="11"/>
          </p:nvPr>
        </p:nvSpPr>
        <p:spPr/>
        <p:txBody>
          <a:bodyPr/>
          <a:lstStyle>
            <a:lvl1pPr>
              <a:defRPr/>
            </a:lvl1pPr>
          </a:lstStyle>
          <a:p>
            <a:pPr>
              <a:defRPr/>
            </a:pPr>
            <a:endParaRPr lang="en-GB"/>
          </a:p>
        </p:txBody>
      </p:sp>
      <p:sp>
        <p:nvSpPr>
          <p:cNvPr id="7" name="Slide Number Placeholder 22"/>
          <p:cNvSpPr>
            <a:spLocks noGrp="1"/>
          </p:cNvSpPr>
          <p:nvPr>
            <p:ph type="sldNum" sz="quarter" idx="12"/>
          </p:nvPr>
        </p:nvSpPr>
        <p:spPr/>
        <p:txBody>
          <a:bodyPr/>
          <a:lstStyle>
            <a:lvl1pPr>
              <a:defRPr/>
            </a:lvl1pPr>
          </a:lstStyle>
          <a:p>
            <a:pPr>
              <a:defRPr/>
            </a:pPr>
            <a:fld id="{08A9F4D6-9A85-4E37-A194-1A3D1D9CC9AB}"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endParaRPr lang="en-GB"/>
          </a:p>
        </p:txBody>
      </p:sp>
      <p:sp>
        <p:nvSpPr>
          <p:cNvPr id="8" name="Footer Placeholder 2"/>
          <p:cNvSpPr>
            <a:spLocks noGrp="1"/>
          </p:cNvSpPr>
          <p:nvPr>
            <p:ph type="ftr" sz="quarter" idx="11"/>
          </p:nvPr>
        </p:nvSpPr>
        <p:spPr/>
        <p:txBody>
          <a:bodyPr/>
          <a:lstStyle>
            <a:lvl1pPr>
              <a:defRPr/>
            </a:lvl1pPr>
          </a:lstStyle>
          <a:p>
            <a:pPr>
              <a:defRPr/>
            </a:pPr>
            <a:endParaRPr lang="en-GB"/>
          </a:p>
        </p:txBody>
      </p:sp>
      <p:sp>
        <p:nvSpPr>
          <p:cNvPr id="9" name="Slide Number Placeholder 22"/>
          <p:cNvSpPr>
            <a:spLocks noGrp="1"/>
          </p:cNvSpPr>
          <p:nvPr>
            <p:ph type="sldNum" sz="quarter" idx="12"/>
          </p:nvPr>
        </p:nvSpPr>
        <p:spPr/>
        <p:txBody>
          <a:bodyPr/>
          <a:lstStyle>
            <a:lvl1pPr>
              <a:defRPr/>
            </a:lvl1pPr>
          </a:lstStyle>
          <a:p>
            <a:pPr>
              <a:defRPr/>
            </a:pPr>
            <a:fld id="{DF2F533B-F6CA-4D62-8D53-01ED5CE44D9B}"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endParaRPr lang="en-GB"/>
          </a:p>
        </p:txBody>
      </p:sp>
      <p:sp>
        <p:nvSpPr>
          <p:cNvPr id="4" name="Footer Placeholder 2"/>
          <p:cNvSpPr>
            <a:spLocks noGrp="1"/>
          </p:cNvSpPr>
          <p:nvPr>
            <p:ph type="ftr" sz="quarter" idx="11"/>
          </p:nvPr>
        </p:nvSpPr>
        <p:spPr/>
        <p:txBody>
          <a:bodyPr/>
          <a:lstStyle>
            <a:lvl1pPr>
              <a:defRPr/>
            </a:lvl1pPr>
          </a:lstStyle>
          <a:p>
            <a:pPr>
              <a:defRPr/>
            </a:pPr>
            <a:endParaRPr lang="en-GB"/>
          </a:p>
        </p:txBody>
      </p:sp>
      <p:sp>
        <p:nvSpPr>
          <p:cNvPr id="5" name="Slide Number Placeholder 22"/>
          <p:cNvSpPr>
            <a:spLocks noGrp="1"/>
          </p:cNvSpPr>
          <p:nvPr>
            <p:ph type="sldNum" sz="quarter" idx="12"/>
          </p:nvPr>
        </p:nvSpPr>
        <p:spPr/>
        <p:txBody>
          <a:bodyPr/>
          <a:lstStyle>
            <a:lvl1pPr>
              <a:defRPr/>
            </a:lvl1pPr>
          </a:lstStyle>
          <a:p>
            <a:pPr>
              <a:defRPr/>
            </a:pPr>
            <a:fld id="{2EF98F8E-06AB-47B9-BD21-C0EE88F3075C}"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endParaRPr lang="en-GB"/>
          </a:p>
        </p:txBody>
      </p:sp>
      <p:sp>
        <p:nvSpPr>
          <p:cNvPr id="3" name="Footer Placeholder 2"/>
          <p:cNvSpPr>
            <a:spLocks noGrp="1"/>
          </p:cNvSpPr>
          <p:nvPr>
            <p:ph type="ftr" sz="quarter" idx="11"/>
          </p:nvPr>
        </p:nvSpPr>
        <p:spPr/>
        <p:txBody>
          <a:bodyPr/>
          <a:lstStyle>
            <a:lvl1pPr>
              <a:defRPr/>
            </a:lvl1pPr>
          </a:lstStyle>
          <a:p>
            <a:pPr>
              <a:defRPr/>
            </a:pPr>
            <a:endParaRPr lang="en-GB"/>
          </a:p>
        </p:txBody>
      </p:sp>
      <p:sp>
        <p:nvSpPr>
          <p:cNvPr id="4" name="Slide Number Placeholder 22"/>
          <p:cNvSpPr>
            <a:spLocks noGrp="1"/>
          </p:cNvSpPr>
          <p:nvPr>
            <p:ph type="sldNum" sz="quarter" idx="12"/>
          </p:nvPr>
        </p:nvSpPr>
        <p:spPr/>
        <p:txBody>
          <a:bodyPr/>
          <a:lstStyle>
            <a:lvl1pPr>
              <a:defRPr/>
            </a:lvl1pPr>
          </a:lstStyle>
          <a:p>
            <a:pPr>
              <a:defRPr/>
            </a:pPr>
            <a:fld id="{F264BF33-8336-434B-B87A-FAABC0EB855E}"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endParaRPr lang="en-GB"/>
          </a:p>
        </p:txBody>
      </p:sp>
      <p:sp>
        <p:nvSpPr>
          <p:cNvPr id="6" name="Footer Placeholder 2"/>
          <p:cNvSpPr>
            <a:spLocks noGrp="1"/>
          </p:cNvSpPr>
          <p:nvPr>
            <p:ph type="ftr" sz="quarter" idx="11"/>
          </p:nvPr>
        </p:nvSpPr>
        <p:spPr/>
        <p:txBody>
          <a:bodyPr/>
          <a:lstStyle>
            <a:lvl1pPr>
              <a:defRPr/>
            </a:lvl1pPr>
          </a:lstStyle>
          <a:p>
            <a:pPr>
              <a:defRPr/>
            </a:pPr>
            <a:endParaRPr lang="en-GB"/>
          </a:p>
        </p:txBody>
      </p:sp>
      <p:sp>
        <p:nvSpPr>
          <p:cNvPr id="7" name="Slide Number Placeholder 22"/>
          <p:cNvSpPr>
            <a:spLocks noGrp="1"/>
          </p:cNvSpPr>
          <p:nvPr>
            <p:ph type="sldNum" sz="quarter" idx="12"/>
          </p:nvPr>
        </p:nvSpPr>
        <p:spPr/>
        <p:txBody>
          <a:bodyPr/>
          <a:lstStyle>
            <a:lvl1pPr>
              <a:defRPr/>
            </a:lvl1pPr>
          </a:lstStyle>
          <a:p>
            <a:pPr>
              <a:defRPr/>
            </a:pPr>
            <a:fld id="{5023F320-F3F8-41C8-9F6C-182066246080}"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828800" y="1166787"/>
            <a:ext cx="5486400" cy="530352"/>
          </a:xfrm>
        </p:spPr>
        <p:txBody>
          <a:bodyPr lIns="45720" rIns="45720"/>
          <a:lstStyle>
            <a:lvl1pPr marL="0" indent="0" algn="ctr">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13"/>
          <p:cNvSpPr>
            <a:spLocks noGrp="1"/>
          </p:cNvSpPr>
          <p:nvPr>
            <p:ph type="dt" sz="half" idx="10"/>
          </p:nvPr>
        </p:nvSpPr>
        <p:spPr/>
        <p:txBody>
          <a:bodyPr/>
          <a:lstStyle>
            <a:lvl1pPr>
              <a:defRPr/>
            </a:lvl1pPr>
          </a:lstStyle>
          <a:p>
            <a:pPr>
              <a:defRPr/>
            </a:pPr>
            <a:endParaRPr lang="en-GB"/>
          </a:p>
        </p:txBody>
      </p:sp>
      <p:sp>
        <p:nvSpPr>
          <p:cNvPr id="6" name="Footer Placeholder 2"/>
          <p:cNvSpPr>
            <a:spLocks noGrp="1"/>
          </p:cNvSpPr>
          <p:nvPr>
            <p:ph type="ftr" sz="quarter" idx="11"/>
          </p:nvPr>
        </p:nvSpPr>
        <p:spPr/>
        <p:txBody>
          <a:bodyPr/>
          <a:lstStyle>
            <a:lvl1pPr>
              <a:defRPr/>
            </a:lvl1pPr>
          </a:lstStyle>
          <a:p>
            <a:pPr>
              <a:defRPr/>
            </a:pPr>
            <a:endParaRPr lang="en-GB"/>
          </a:p>
        </p:txBody>
      </p:sp>
      <p:sp>
        <p:nvSpPr>
          <p:cNvPr id="7" name="Slide Number Placeholder 22"/>
          <p:cNvSpPr>
            <a:spLocks noGrp="1"/>
          </p:cNvSpPr>
          <p:nvPr>
            <p:ph type="sldNum" sz="quarter" idx="12"/>
          </p:nvPr>
        </p:nvSpPr>
        <p:spPr/>
        <p:txBody>
          <a:bodyPr/>
          <a:lstStyle>
            <a:lvl1pPr>
              <a:defRPr/>
            </a:lvl1pPr>
          </a:lstStyle>
          <a:p>
            <a:pPr>
              <a:defRPr/>
            </a:pPr>
            <a:fld id="{A5F360CD-8DC0-4E35-971F-0BFA75695D12}"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lang="en-US" smtClean="0"/>
              <a:t>Click to edit Master title style</a:t>
            </a:r>
            <a:endParaRPr lang="en-US"/>
          </a:p>
        </p:txBody>
      </p:sp>
      <p:sp>
        <p:nvSpPr>
          <p:cNvPr id="1027" name="Text Placeholder 12"/>
          <p:cNvSpPr>
            <a:spLocks noGrp="1"/>
          </p:cNvSpPr>
          <p:nvPr>
            <p:ph type="body" idx="1"/>
          </p:nvPr>
        </p:nvSpPr>
        <p:spPr bwMode="auto">
          <a:xfrm>
            <a:off x="457200" y="1600200"/>
            <a:ext cx="8229600" cy="4708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fontAlgn="auto" latinLnBrk="0" hangingPunct="1">
              <a:spcBef>
                <a:spcPts val="0"/>
              </a:spcBef>
              <a:spcAft>
                <a:spcPts val="0"/>
              </a:spcAft>
              <a:defRPr kumimoji="0" sz="1200">
                <a:solidFill>
                  <a:schemeClr val="tx1">
                    <a:shade val="50000"/>
                  </a:schemeClr>
                </a:solidFill>
                <a:latin typeface="+mn-lt"/>
                <a:cs typeface="+mn-cs"/>
              </a:defRPr>
            </a:lvl1pPr>
          </a:lstStyle>
          <a:p>
            <a:pPr>
              <a:defRPr/>
            </a:pPr>
            <a:endParaRPr lang="en-GB"/>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fontAlgn="auto" latinLnBrk="0" hangingPunct="1">
              <a:spcBef>
                <a:spcPts val="0"/>
              </a:spcBef>
              <a:spcAft>
                <a:spcPts val="0"/>
              </a:spcAft>
              <a:defRPr kumimoji="0" sz="1200">
                <a:solidFill>
                  <a:schemeClr val="tx1">
                    <a:shade val="50000"/>
                  </a:schemeClr>
                </a:solidFill>
                <a:latin typeface="+mn-lt"/>
                <a:cs typeface="+mn-cs"/>
              </a:defRPr>
            </a:lvl1pPr>
          </a:lstStyle>
          <a:p>
            <a:pPr>
              <a:defRPr/>
            </a:pPr>
            <a:endParaRPr lang="en-GB"/>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fontAlgn="auto" latinLnBrk="0" hangingPunct="1">
              <a:spcBef>
                <a:spcPts val="0"/>
              </a:spcBef>
              <a:spcAft>
                <a:spcPts val="0"/>
              </a:spcAft>
              <a:defRPr kumimoji="0" sz="1200">
                <a:solidFill>
                  <a:schemeClr val="tx1">
                    <a:shade val="50000"/>
                  </a:schemeClr>
                </a:solidFill>
                <a:latin typeface="+mn-lt"/>
                <a:cs typeface="+mn-cs"/>
              </a:defRPr>
            </a:lvl1pPr>
          </a:lstStyle>
          <a:p>
            <a:pPr>
              <a:defRPr/>
            </a:pPr>
            <a:fld id="{863DDC01-3888-42C0-AA4C-DEE8E44F3775}" type="slidenum">
              <a:rPr lang="en-GB"/>
              <a:pPr>
                <a:defRPr/>
              </a:pPr>
              <a:t>‹#›</a:t>
            </a:fld>
            <a:endParaRPr lang="en-GB"/>
          </a:p>
        </p:txBody>
      </p:sp>
    </p:spTree>
  </p:cSld>
  <p:clrMap bg1="dk1" tx1="lt1" bg2="dk2" tx2="lt2" accent1="accent1" accent2="accent2" accent3="accent3" accent4="accent4" accent5="accent5" accent6="accent6" hlink="hlink" folHlink="folHlink"/>
  <p:sldLayoutIdLst>
    <p:sldLayoutId id="2147483674" r:id="rId1"/>
    <p:sldLayoutId id="2147483675" r:id="rId2"/>
    <p:sldLayoutId id="2147483684"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ctr" rtl="0" eaLnBrk="0" fontAlgn="base" hangingPunct="0">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eaLnBrk="0" fontAlgn="base" hangingPunct="0">
        <a:spcBef>
          <a:spcPct val="0"/>
        </a:spcBef>
        <a:spcAft>
          <a:spcPct val="0"/>
        </a:spcAft>
        <a:defRPr sz="4100" b="1">
          <a:solidFill>
            <a:schemeClr val="tx1"/>
          </a:solidFill>
          <a:latin typeface="Lucida Sans" pitchFamily="34" charset="0"/>
        </a:defRPr>
      </a:lvl2pPr>
      <a:lvl3pPr algn="ctr" rtl="0" eaLnBrk="0" fontAlgn="base" hangingPunct="0">
        <a:spcBef>
          <a:spcPct val="0"/>
        </a:spcBef>
        <a:spcAft>
          <a:spcPct val="0"/>
        </a:spcAft>
        <a:defRPr sz="4100" b="1">
          <a:solidFill>
            <a:schemeClr val="tx1"/>
          </a:solidFill>
          <a:latin typeface="Lucida Sans" pitchFamily="34" charset="0"/>
        </a:defRPr>
      </a:lvl3pPr>
      <a:lvl4pPr algn="ctr" rtl="0" eaLnBrk="0" fontAlgn="base" hangingPunct="0">
        <a:spcBef>
          <a:spcPct val="0"/>
        </a:spcBef>
        <a:spcAft>
          <a:spcPct val="0"/>
        </a:spcAft>
        <a:defRPr sz="4100" b="1">
          <a:solidFill>
            <a:schemeClr val="tx1"/>
          </a:solidFill>
          <a:latin typeface="Lucida Sans" pitchFamily="34" charset="0"/>
        </a:defRPr>
      </a:lvl4pPr>
      <a:lvl5pPr algn="ctr" rtl="0" eaLnBrk="0" fontAlgn="base" hangingPunct="0">
        <a:spcBef>
          <a:spcPct val="0"/>
        </a:spcBef>
        <a:spcAft>
          <a:spcPct val="0"/>
        </a:spcAft>
        <a:defRPr sz="4100" b="1">
          <a:solidFill>
            <a:schemeClr val="tx1"/>
          </a:solidFill>
          <a:latin typeface="Lucida Sans" pitchFamily="34" charset="0"/>
        </a:defRPr>
      </a:lvl5pPr>
      <a:lvl6pPr marL="457200" algn="ctr" rtl="0" fontAlgn="base">
        <a:spcBef>
          <a:spcPct val="0"/>
        </a:spcBef>
        <a:spcAft>
          <a:spcPct val="0"/>
        </a:spcAft>
        <a:defRPr sz="4100" b="1">
          <a:solidFill>
            <a:schemeClr val="tx1"/>
          </a:solidFill>
          <a:latin typeface="Lucida Sans" pitchFamily="34" charset="0"/>
        </a:defRPr>
      </a:lvl6pPr>
      <a:lvl7pPr marL="914400" algn="ctr" rtl="0" fontAlgn="base">
        <a:spcBef>
          <a:spcPct val="0"/>
        </a:spcBef>
        <a:spcAft>
          <a:spcPct val="0"/>
        </a:spcAft>
        <a:defRPr sz="4100" b="1">
          <a:solidFill>
            <a:schemeClr val="tx1"/>
          </a:solidFill>
          <a:latin typeface="Lucida Sans" pitchFamily="34" charset="0"/>
        </a:defRPr>
      </a:lvl7pPr>
      <a:lvl8pPr marL="1371600" algn="ctr" rtl="0" fontAlgn="base">
        <a:spcBef>
          <a:spcPct val="0"/>
        </a:spcBef>
        <a:spcAft>
          <a:spcPct val="0"/>
        </a:spcAft>
        <a:defRPr sz="4100" b="1">
          <a:solidFill>
            <a:schemeClr val="tx1"/>
          </a:solidFill>
          <a:latin typeface="Lucida Sans" pitchFamily="34" charset="0"/>
        </a:defRPr>
      </a:lvl8pPr>
      <a:lvl9pPr marL="1828800" algn="ctr" rtl="0" fontAlgn="base">
        <a:spcBef>
          <a:spcPct val="0"/>
        </a:spcBef>
        <a:spcAft>
          <a:spcPct val="0"/>
        </a:spcAft>
        <a:defRPr sz="4100" b="1">
          <a:solidFill>
            <a:schemeClr val="tx1"/>
          </a:solidFill>
          <a:latin typeface="Lucida Sans" pitchFamily="34" charset="0"/>
        </a:defRPr>
      </a:lvl9pPr>
    </p:titleStyle>
    <p:bodyStyle>
      <a:lvl1pPr marL="547688" indent="-411163" algn="l" rtl="0" eaLnBrk="0" fontAlgn="base" hangingPunct="0">
        <a:spcBef>
          <a:spcPct val="20000"/>
        </a:spcBef>
        <a:spcAft>
          <a:spcPct val="0"/>
        </a:spcAft>
        <a:buClr>
          <a:srgbClr val="F9F9F9"/>
        </a:buClr>
        <a:buSzPct val="65000"/>
        <a:buFont typeface="Wingdings 2" pitchFamily="18" charset="2"/>
        <a:buChar char=""/>
        <a:defRPr sz="2800" kern="1200">
          <a:solidFill>
            <a:schemeClr val="tx1"/>
          </a:solidFill>
          <a:latin typeface="+mn-lt"/>
          <a:ea typeface="+mn-ea"/>
          <a:cs typeface="+mn-cs"/>
        </a:defRPr>
      </a:lvl1pPr>
      <a:lvl2pPr marL="868363" indent="-282575" algn="l" rtl="0" eaLnBrk="0" fontAlgn="base" hangingPunct="0">
        <a:spcBef>
          <a:spcPct val="20000"/>
        </a:spcBef>
        <a:spcAft>
          <a:spcPct val="0"/>
        </a:spcAft>
        <a:buClr>
          <a:schemeClr val="tx1"/>
        </a:buClr>
        <a:buSzPct val="80000"/>
        <a:buFont typeface="Wingdings 2" pitchFamily="18" charset="2"/>
        <a:buChar char=""/>
        <a:defRPr sz="2400" kern="1200">
          <a:solidFill>
            <a:schemeClr val="tx1"/>
          </a:solidFill>
          <a:latin typeface="+mn-lt"/>
          <a:ea typeface="+mn-ea"/>
          <a:cs typeface="+mn-cs"/>
        </a:defRPr>
      </a:lvl2pPr>
      <a:lvl3pPr marL="1133475" indent="-228600" algn="l" rtl="0" eaLnBrk="0" fontAlgn="base" hangingPunct="0">
        <a:spcBef>
          <a:spcPct val="20000"/>
        </a:spcBef>
        <a:spcAft>
          <a:spcPct val="0"/>
        </a:spcAft>
        <a:buClr>
          <a:schemeClr val="tx1"/>
        </a:buClr>
        <a:buSzPct val="95000"/>
        <a:buFont typeface="Wingdings" pitchFamily="2" charset="2"/>
        <a:buChar char=""/>
        <a:defRPr sz="2200" kern="1200">
          <a:solidFill>
            <a:schemeClr val="tx1"/>
          </a:solidFill>
          <a:latin typeface="+mn-lt"/>
          <a:ea typeface="+mn-ea"/>
          <a:cs typeface="+mn-cs"/>
        </a:defRPr>
      </a:lvl3pPr>
      <a:lvl4pPr marL="1352550" indent="-182563" algn="l" rtl="0" eaLnBrk="0" fontAlgn="base" hangingPunct="0">
        <a:spcBef>
          <a:spcPct val="20000"/>
        </a:spcBef>
        <a:spcAft>
          <a:spcPct val="0"/>
        </a:spcAft>
        <a:buClr>
          <a:schemeClr val="tx1"/>
        </a:buClr>
        <a:buSzPct val="100000"/>
        <a:buFont typeface="Wingdings 3" pitchFamily="18" charset="2"/>
        <a:buChar char=""/>
        <a:defRPr sz="2000" kern="1200">
          <a:solidFill>
            <a:schemeClr val="tx1"/>
          </a:solidFill>
          <a:latin typeface="+mn-lt"/>
          <a:ea typeface="+mn-ea"/>
          <a:cs typeface="+mn-cs"/>
        </a:defRPr>
      </a:lvl4pPr>
      <a:lvl5pPr marL="1544638" indent="-182563" algn="l" rtl="0" eaLnBrk="0" fontAlgn="base" hangingPunct="0">
        <a:spcBef>
          <a:spcPct val="20000"/>
        </a:spcBef>
        <a:spcAft>
          <a:spcPct val="0"/>
        </a:spcAft>
        <a:buClr>
          <a:schemeClr val="tx1"/>
        </a:buClr>
        <a:buFont typeface="Wingdings 2" pitchFamily="18" charset="2"/>
        <a:buChar char=""/>
        <a:defRPr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eaLnBrk="1" fontAlgn="auto" hangingPunct="1">
              <a:spcAft>
                <a:spcPts val="0"/>
              </a:spcAft>
              <a:defRPr/>
            </a:pPr>
            <a:r>
              <a:rPr lang="en-GB" dirty="0"/>
              <a:t>Developing Emotional Resilience in the workplace</a:t>
            </a:r>
            <a:br>
              <a:rPr lang="en-GB" dirty="0"/>
            </a:br>
            <a:endParaRPr lang="en-GB" dirty="0"/>
          </a:p>
        </p:txBody>
      </p:sp>
      <p:sp>
        <p:nvSpPr>
          <p:cNvPr id="14338" name="Subtitle 2"/>
          <p:cNvSpPr>
            <a:spLocks noGrp="1"/>
          </p:cNvSpPr>
          <p:nvPr>
            <p:ph type="subTitle" idx="1"/>
          </p:nvPr>
        </p:nvSpPr>
        <p:spPr>
          <a:xfrm>
            <a:off x="1371600" y="3332163"/>
            <a:ext cx="6400800" cy="1752600"/>
          </a:xfrm>
        </p:spPr>
        <p:txBody>
          <a:bodyPr/>
          <a:lstStyle/>
          <a:p>
            <a:pPr eaLnBrk="1" hangingPunct="1"/>
            <a:r>
              <a:rPr lang="en-GB" smtClean="0">
                <a:solidFill>
                  <a:schemeClr val="bg1"/>
                </a:solidFill>
              </a:rPr>
              <a:t>Dr. Ohemaa Nkansa-Dwamena</a:t>
            </a:r>
          </a:p>
          <a:p>
            <a:pPr eaLnBrk="1" hangingPunct="1"/>
            <a:r>
              <a:rPr lang="en-GB" smtClean="0">
                <a:solidFill>
                  <a:schemeClr val="bg1"/>
                </a:solidFill>
              </a:rPr>
              <a:t>LSE Staff Counselling Service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1417638"/>
          </a:xfrm>
        </p:spPr>
        <p:txBody>
          <a:bodyPr>
            <a:normAutofit fontScale="90000"/>
          </a:bodyPr>
          <a:lstStyle/>
          <a:p>
            <a:r>
              <a:rPr lang="en-GB" dirty="0"/>
              <a:t>7 areas which might serve as foundations for resilience:</a:t>
            </a:r>
            <a:br>
              <a:rPr lang="en-GB" dirty="0"/>
            </a:br>
            <a:endParaRPr lang="en-GB" dirty="0"/>
          </a:p>
        </p:txBody>
      </p:sp>
      <p:sp>
        <p:nvSpPr>
          <p:cNvPr id="3" name="Content Placeholder 2"/>
          <p:cNvSpPr>
            <a:spLocks noGrp="1"/>
          </p:cNvSpPr>
          <p:nvPr>
            <p:ph idx="1"/>
          </p:nvPr>
        </p:nvSpPr>
        <p:spPr>
          <a:xfrm>
            <a:off x="457200" y="1600200"/>
            <a:ext cx="8229600" cy="5257800"/>
          </a:xfrm>
        </p:spPr>
        <p:txBody>
          <a:bodyPr/>
          <a:lstStyle/>
          <a:p>
            <a:r>
              <a:rPr lang="en-GB" sz="2400" b="1" dirty="0" smtClean="0">
                <a:solidFill>
                  <a:schemeClr val="bg1"/>
                </a:solidFill>
              </a:rPr>
              <a:t>Good </a:t>
            </a:r>
            <a:r>
              <a:rPr lang="en-GB" sz="2400" b="1" dirty="0">
                <a:solidFill>
                  <a:schemeClr val="bg1"/>
                </a:solidFill>
              </a:rPr>
              <a:t>health and easy temperament</a:t>
            </a:r>
          </a:p>
          <a:p>
            <a:r>
              <a:rPr lang="en-GB" sz="2400" b="1" dirty="0">
                <a:solidFill>
                  <a:schemeClr val="bg1"/>
                </a:solidFill>
              </a:rPr>
              <a:t>Secure attachment and basic trust in other people</a:t>
            </a:r>
          </a:p>
          <a:p>
            <a:r>
              <a:rPr lang="en-GB" sz="2400" b="1" dirty="0">
                <a:solidFill>
                  <a:schemeClr val="bg1"/>
                </a:solidFill>
              </a:rPr>
              <a:t>Interpersonal competence including the ability to recruit help</a:t>
            </a:r>
          </a:p>
          <a:p>
            <a:r>
              <a:rPr lang="en-GB" sz="2400" b="1" dirty="0">
                <a:solidFill>
                  <a:schemeClr val="bg1"/>
                </a:solidFill>
              </a:rPr>
              <a:t>Cognitive competence that encompasses the ability to read, capacity to plan, self efficacy and intelligence</a:t>
            </a:r>
          </a:p>
          <a:p>
            <a:r>
              <a:rPr lang="en-GB" sz="2400" b="1" dirty="0">
                <a:solidFill>
                  <a:schemeClr val="bg1"/>
                </a:solidFill>
              </a:rPr>
              <a:t>Emotional competencies include diverse emotional skills including the ability to regulate one’s emotion, maintain realistically high self esteem and employ creativity and humour to one’s benefit</a:t>
            </a:r>
          </a:p>
          <a:p>
            <a:r>
              <a:rPr lang="en-GB" sz="2400" b="1" dirty="0">
                <a:solidFill>
                  <a:schemeClr val="bg1"/>
                </a:solidFill>
              </a:rPr>
              <a:t>The ability and opportunity to contribute to others</a:t>
            </a:r>
          </a:p>
          <a:p>
            <a:r>
              <a:rPr lang="en-GB" sz="2400" b="1" dirty="0">
                <a:solidFill>
                  <a:schemeClr val="bg1"/>
                </a:solidFill>
              </a:rPr>
              <a:t>Holding faith that your life matters and has meaning, including a moral sense of connection to others.</a:t>
            </a:r>
          </a:p>
          <a:p>
            <a:endParaRPr lang="en-GB" dirty="0"/>
          </a:p>
        </p:txBody>
      </p:sp>
    </p:spTree>
    <p:extLst>
      <p:ext uri="{BB962C8B-B14F-4D97-AF65-F5344CB8AC3E}">
        <p14:creationId xmlns:p14="http://schemas.microsoft.com/office/powerpoint/2010/main" val="15260536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p:cNvSpPr>
          <p:nvPr>
            <p:ph type="title"/>
          </p:nvPr>
        </p:nvSpPr>
        <p:spPr bwMode="auto"/>
        <p:txBody>
          <a:bodyPr wrap="square" lIns="91440" tIns="45720" rIns="91440" bIns="45720" numCol="1" anchorCtr="0" compatLnSpc="1">
            <a:prstTxWarp prst="textNoShape">
              <a:avLst/>
            </a:prstTxWarp>
            <a:normAutofit fontScale="90000"/>
          </a:bodyPr>
          <a:lstStyle/>
          <a:p>
            <a:pPr eaLnBrk="1" hangingPunct="1">
              <a:defRPr/>
            </a:pPr>
            <a:r>
              <a:rPr lang="en-GB" sz="3700" smtClean="0">
                <a:ln>
                  <a:noFill/>
                </a:ln>
                <a:solidFill>
                  <a:schemeClr val="accent1"/>
                </a:solidFill>
                <a:effectLst/>
              </a:rPr>
              <a:t>Develop a Personal Model Of Resilience</a:t>
            </a:r>
          </a:p>
        </p:txBody>
      </p:sp>
      <p:sp>
        <p:nvSpPr>
          <p:cNvPr id="23554" name="Rectangle 3"/>
          <p:cNvSpPr>
            <a:spLocks noGrp="1"/>
          </p:cNvSpPr>
          <p:nvPr>
            <p:ph type="body" idx="1"/>
          </p:nvPr>
        </p:nvSpPr>
        <p:spPr>
          <a:xfrm>
            <a:off x="457200" y="1412776"/>
            <a:ext cx="8229600" cy="5184576"/>
          </a:xfrm>
        </p:spPr>
        <p:txBody>
          <a:bodyPr/>
          <a:lstStyle/>
          <a:p>
            <a:pPr marL="136525" indent="0" eaLnBrk="1" hangingPunct="1">
              <a:buNone/>
            </a:pPr>
            <a:r>
              <a:rPr lang="en-GB" sz="1800" dirty="0">
                <a:solidFill>
                  <a:schemeClr val="bg1"/>
                </a:solidFill>
              </a:rPr>
              <a:t>People are already resilient in areas of their lives linked to passionate interests, committed values or small daily never miss activities. However, people are frequently unaware of their strengths. Adaptive strengths are important for emotional </a:t>
            </a:r>
            <a:r>
              <a:rPr lang="en-GB" sz="1800" dirty="0" smtClean="0">
                <a:solidFill>
                  <a:schemeClr val="bg1"/>
                </a:solidFill>
              </a:rPr>
              <a:t>resilience</a:t>
            </a:r>
          </a:p>
          <a:p>
            <a:pPr marL="136525" indent="0" eaLnBrk="1" hangingPunct="1">
              <a:buNone/>
            </a:pPr>
            <a:endParaRPr lang="en-GB" sz="1800" dirty="0" smtClean="0">
              <a:solidFill>
                <a:schemeClr val="bg1"/>
              </a:solidFill>
            </a:endParaRPr>
          </a:p>
          <a:p>
            <a:r>
              <a:rPr lang="en-GB" sz="1800" b="1" dirty="0" smtClean="0">
                <a:solidFill>
                  <a:schemeClr val="bg1"/>
                </a:solidFill>
              </a:rPr>
              <a:t>Ask question: </a:t>
            </a:r>
          </a:p>
          <a:p>
            <a:pPr marL="136525" indent="0">
              <a:buNone/>
            </a:pPr>
            <a:r>
              <a:rPr lang="en-GB" sz="1800" dirty="0">
                <a:solidFill>
                  <a:schemeClr val="bg1"/>
                </a:solidFill>
              </a:rPr>
              <a:t>W</a:t>
            </a:r>
            <a:r>
              <a:rPr lang="en-GB" sz="1800" dirty="0" smtClean="0">
                <a:solidFill>
                  <a:schemeClr val="bg1"/>
                </a:solidFill>
              </a:rPr>
              <a:t>hat </a:t>
            </a:r>
            <a:r>
              <a:rPr lang="en-GB" sz="1800" dirty="0">
                <a:solidFill>
                  <a:schemeClr val="bg1"/>
                </a:solidFill>
              </a:rPr>
              <a:t>is something you do everyday because you really want to do it</a:t>
            </a:r>
            <a:r>
              <a:rPr lang="en-GB" sz="1800" dirty="0" smtClean="0">
                <a:solidFill>
                  <a:schemeClr val="bg1"/>
                </a:solidFill>
              </a:rPr>
              <a:t>? Generate strengths</a:t>
            </a:r>
          </a:p>
          <a:p>
            <a:pPr marL="136525" indent="0">
              <a:buNone/>
            </a:pPr>
            <a:endParaRPr lang="en-GB" sz="2000" b="1" dirty="0">
              <a:solidFill>
                <a:schemeClr val="bg1"/>
              </a:solidFill>
            </a:endParaRPr>
          </a:p>
          <a:p>
            <a:r>
              <a:rPr lang="en-GB" sz="1800" b="1" dirty="0" smtClean="0">
                <a:solidFill>
                  <a:schemeClr val="bg1"/>
                </a:solidFill>
              </a:rPr>
              <a:t>Construct PMR</a:t>
            </a:r>
            <a:endParaRPr lang="en-GB" sz="1800" b="1" dirty="0">
              <a:solidFill>
                <a:schemeClr val="bg1"/>
              </a:solidFill>
            </a:endParaRPr>
          </a:p>
          <a:p>
            <a:pPr marL="136525" indent="0">
              <a:buNone/>
            </a:pPr>
            <a:r>
              <a:rPr lang="en-GB" sz="1800" dirty="0">
                <a:solidFill>
                  <a:schemeClr val="bg1"/>
                </a:solidFill>
              </a:rPr>
              <a:t>Turn  specific strategies used whilst working on something on which you demonstrate/ maintain resilience into more general resilience strategies</a:t>
            </a:r>
            <a:r>
              <a:rPr lang="en-GB" sz="1800" dirty="0" smtClean="0">
                <a:solidFill>
                  <a:schemeClr val="bg1"/>
                </a:solidFill>
              </a:rPr>
              <a:t>.</a:t>
            </a:r>
          </a:p>
          <a:p>
            <a:pPr marL="136525" indent="0">
              <a:buNone/>
            </a:pPr>
            <a:endParaRPr lang="en-GB" sz="1800" b="1" dirty="0" smtClean="0">
              <a:solidFill>
                <a:schemeClr val="bg1"/>
              </a:solidFill>
            </a:endParaRPr>
          </a:p>
          <a:p>
            <a:pPr marL="136525" indent="0">
              <a:buNone/>
            </a:pPr>
            <a:endParaRPr lang="en-GB" sz="2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PMR</a:t>
            </a:r>
            <a:endParaRPr lang="en-GB" dirty="0"/>
          </a:p>
        </p:txBody>
      </p:sp>
      <p:sp>
        <p:nvSpPr>
          <p:cNvPr id="3" name="Content Placeholder 2"/>
          <p:cNvSpPr>
            <a:spLocks noGrp="1"/>
          </p:cNvSpPr>
          <p:nvPr>
            <p:ph idx="1"/>
          </p:nvPr>
        </p:nvSpPr>
        <p:spPr/>
        <p:txBody>
          <a:bodyPr/>
          <a:lstStyle/>
          <a:p>
            <a:r>
              <a:rPr lang="en-GB" sz="1800" b="1" dirty="0">
                <a:solidFill>
                  <a:schemeClr val="bg1"/>
                </a:solidFill>
              </a:rPr>
              <a:t>How could PMR help to maintain resilience in areas of difficulty?</a:t>
            </a:r>
          </a:p>
          <a:p>
            <a:pPr marL="136525" indent="0">
              <a:buNone/>
            </a:pPr>
            <a:r>
              <a:rPr lang="en-GB" sz="1800" dirty="0">
                <a:solidFill>
                  <a:schemeClr val="bg1"/>
                </a:solidFill>
              </a:rPr>
              <a:t>Write down common challenges in problem areas/ consider. Then scan PMR for ideas which might help them persist in the face of obstacles, and/or accept aspects of the situation that cannot be changed. The focus is staying resilient in the face of difficulty rather than solving or overcoming them. </a:t>
            </a:r>
            <a:endParaRPr lang="en-GB" sz="1800" dirty="0" smtClean="0">
              <a:solidFill>
                <a:schemeClr val="bg1"/>
              </a:solidFill>
            </a:endParaRPr>
          </a:p>
          <a:p>
            <a:pPr marL="136525" indent="0">
              <a:buNone/>
            </a:pPr>
            <a:endParaRPr lang="en-GB" sz="1800" dirty="0" smtClean="0"/>
          </a:p>
          <a:p>
            <a:r>
              <a:rPr lang="en-GB" sz="1800" b="1" dirty="0" smtClean="0">
                <a:solidFill>
                  <a:schemeClr val="bg1"/>
                </a:solidFill>
              </a:rPr>
              <a:t>Practice Resilience</a:t>
            </a:r>
            <a:endParaRPr lang="en-GB" sz="1800" b="1" dirty="0">
              <a:solidFill>
                <a:schemeClr val="bg1"/>
              </a:solidFill>
            </a:endParaRPr>
          </a:p>
          <a:p>
            <a:pPr marL="136525" indent="0">
              <a:buNone/>
            </a:pPr>
            <a:r>
              <a:rPr lang="en-GB" sz="1800" dirty="0" smtClean="0">
                <a:solidFill>
                  <a:schemeClr val="bg1"/>
                </a:solidFill>
              </a:rPr>
              <a:t>Devise </a:t>
            </a:r>
            <a:r>
              <a:rPr lang="en-GB" sz="1800" dirty="0">
                <a:solidFill>
                  <a:schemeClr val="bg1"/>
                </a:solidFill>
              </a:rPr>
              <a:t>behavioural experiments to practice resilience. These are used to test the quality and utility of PMR.  Debriefing a behavioural experiment lends a chance to see things through a resilience lens- obstacles and setbacks become opportunities to learn and practice </a:t>
            </a:r>
            <a:r>
              <a:rPr lang="en-GB" sz="1800" dirty="0" smtClean="0">
                <a:solidFill>
                  <a:schemeClr val="bg1"/>
                </a:solidFill>
              </a:rPr>
              <a:t>resilience</a:t>
            </a:r>
          </a:p>
          <a:p>
            <a:pPr marL="136525" indent="0">
              <a:buNone/>
            </a:pPr>
            <a:endParaRPr lang="en-GB" sz="1800" dirty="0">
              <a:solidFill>
                <a:schemeClr val="bg1"/>
              </a:solidFill>
            </a:endParaRPr>
          </a:p>
          <a:p>
            <a:pPr marL="136525" indent="0">
              <a:buNone/>
            </a:pPr>
            <a:endParaRPr lang="en-GB" sz="1800" dirty="0" smtClean="0">
              <a:solidFill>
                <a:schemeClr val="bg1"/>
              </a:solidFill>
            </a:endParaRPr>
          </a:p>
          <a:p>
            <a:pPr marL="136525" indent="0">
              <a:buNone/>
            </a:pPr>
            <a:r>
              <a:rPr lang="en-GB" sz="1800" dirty="0" smtClean="0">
                <a:solidFill>
                  <a:schemeClr val="bg1"/>
                </a:solidFill>
              </a:rPr>
              <a:t>Resilience practice </a:t>
            </a:r>
            <a:r>
              <a:rPr lang="en-GB" sz="1800" dirty="0">
                <a:solidFill>
                  <a:schemeClr val="bg1"/>
                </a:solidFill>
              </a:rPr>
              <a:t>not only helps people manage difficulties, it minimizes the number of life events that are experienced as aversive. </a:t>
            </a:r>
          </a:p>
          <a:p>
            <a:pPr marL="136525" indent="0">
              <a:buNone/>
            </a:pPr>
            <a:endParaRPr lang="en-GB" sz="1800" dirty="0"/>
          </a:p>
          <a:p>
            <a:endParaRPr lang="en-GB" dirty="0"/>
          </a:p>
        </p:txBody>
      </p:sp>
    </p:spTree>
    <p:extLst>
      <p:ext uri="{BB962C8B-B14F-4D97-AF65-F5344CB8AC3E}">
        <p14:creationId xmlns:p14="http://schemas.microsoft.com/office/powerpoint/2010/main" val="30019766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PMR</a:t>
            </a:r>
            <a:endParaRPr lang="en-GB" dirty="0"/>
          </a:p>
        </p:txBody>
      </p:sp>
      <p:sp>
        <p:nvSpPr>
          <p:cNvPr id="3" name="Content Placeholder 2"/>
          <p:cNvSpPr>
            <a:spLocks noGrp="1"/>
          </p:cNvSpPr>
          <p:nvPr>
            <p:ph idx="1"/>
          </p:nvPr>
        </p:nvSpPr>
        <p:spPr/>
        <p:txBody>
          <a:bodyPr/>
          <a:lstStyle/>
          <a:p>
            <a:pPr eaLnBrk="1" hangingPunct="1"/>
            <a:r>
              <a:rPr lang="en-GB" b="1" dirty="0">
                <a:solidFill>
                  <a:schemeClr val="bg1"/>
                </a:solidFill>
              </a:rPr>
              <a:t>Search for strengths</a:t>
            </a:r>
          </a:p>
          <a:p>
            <a:pPr eaLnBrk="1" hangingPunct="1"/>
            <a:r>
              <a:rPr lang="en-GB" b="1" dirty="0">
                <a:solidFill>
                  <a:schemeClr val="bg1"/>
                </a:solidFill>
              </a:rPr>
              <a:t>Construct a personal model of resilience</a:t>
            </a:r>
          </a:p>
          <a:p>
            <a:pPr eaLnBrk="1" hangingPunct="1"/>
            <a:r>
              <a:rPr lang="en-GB" b="1" dirty="0">
                <a:solidFill>
                  <a:schemeClr val="bg1"/>
                </a:solidFill>
              </a:rPr>
              <a:t>Apply the PMR to areas of life /work difficulty</a:t>
            </a:r>
          </a:p>
          <a:p>
            <a:pPr eaLnBrk="1" hangingPunct="1"/>
            <a:r>
              <a:rPr lang="en-GB" b="1" dirty="0">
                <a:solidFill>
                  <a:schemeClr val="bg1"/>
                </a:solidFill>
              </a:rPr>
              <a:t>Practice resilience</a:t>
            </a:r>
          </a:p>
        </p:txBody>
      </p:sp>
    </p:spTree>
    <p:extLst>
      <p:ext uri="{BB962C8B-B14F-4D97-AF65-F5344CB8AC3E}">
        <p14:creationId xmlns:p14="http://schemas.microsoft.com/office/powerpoint/2010/main" val="34682015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GB" dirty="0" smtClean="0"/>
              <a:t>Self Esteem </a:t>
            </a:r>
            <a:endParaRPr lang="en-GB" dirty="0"/>
          </a:p>
        </p:txBody>
      </p:sp>
      <p:sp>
        <p:nvSpPr>
          <p:cNvPr id="24578" name="Content Placeholder 2"/>
          <p:cNvSpPr>
            <a:spLocks noGrp="1"/>
          </p:cNvSpPr>
          <p:nvPr>
            <p:ph idx="1"/>
          </p:nvPr>
        </p:nvSpPr>
        <p:spPr>
          <a:xfrm>
            <a:off x="457200" y="1341438"/>
            <a:ext cx="8229600" cy="4967287"/>
          </a:xfrm>
        </p:spPr>
        <p:txBody>
          <a:bodyPr/>
          <a:lstStyle/>
          <a:p>
            <a:pPr eaLnBrk="1" hangingPunct="1"/>
            <a:r>
              <a:rPr lang="en-GB" b="1" smtClean="0">
                <a:solidFill>
                  <a:schemeClr val="bg1"/>
                </a:solidFill>
              </a:rPr>
              <a:t>Take a Self-Esteem Inventory.</a:t>
            </a:r>
          </a:p>
          <a:p>
            <a:pPr eaLnBrk="1" hangingPunct="1"/>
            <a:r>
              <a:rPr lang="en-GB" b="1" smtClean="0">
                <a:solidFill>
                  <a:schemeClr val="bg1"/>
                </a:solidFill>
              </a:rPr>
              <a:t>Mastery/learning goals vs. performance goals.</a:t>
            </a:r>
          </a:p>
          <a:p>
            <a:pPr eaLnBrk="1" hangingPunct="1"/>
            <a:r>
              <a:rPr lang="en-GB" b="1" smtClean="0">
                <a:solidFill>
                  <a:schemeClr val="bg1"/>
                </a:solidFill>
              </a:rPr>
              <a:t>Stop thinking that you need better than average at everything to have worth.</a:t>
            </a:r>
          </a:p>
          <a:p>
            <a:pPr eaLnBrk="1" hangingPunct="1"/>
            <a:r>
              <a:rPr lang="en-GB" b="1" smtClean="0">
                <a:solidFill>
                  <a:schemeClr val="bg1"/>
                </a:solidFill>
              </a:rPr>
              <a:t>See setbacks as an opportunity to be kind to yourself.</a:t>
            </a:r>
          </a:p>
          <a:p>
            <a:pPr eaLnBrk="1" hangingPunct="1"/>
            <a:r>
              <a:rPr lang="en-GB" b="1" smtClean="0">
                <a:solidFill>
                  <a:schemeClr val="bg1"/>
                </a:solidFill>
              </a:rPr>
              <a:t>Set Aside Perfection and Grab a Hold of Accomplishments… and Mistakes.</a:t>
            </a:r>
          </a:p>
          <a:p>
            <a:pPr eaLnBrk="1" hangingPunct="1"/>
            <a:r>
              <a:rPr lang="en-GB" b="1" smtClean="0">
                <a:solidFill>
                  <a:schemeClr val="bg1"/>
                </a:solidFill>
              </a:rPr>
              <a:t>Set Realistic Expectations.</a:t>
            </a:r>
          </a:p>
          <a:p>
            <a:pPr eaLnBrk="1" hangingPunct="1"/>
            <a:r>
              <a:rPr lang="en-GB" b="1" smtClean="0">
                <a:solidFill>
                  <a:schemeClr val="bg1"/>
                </a:solidFill>
              </a:rPr>
              <a:t>Stop Comparing Yourself to Others.</a:t>
            </a:r>
            <a:endParaRPr lang="en-GB" smtClean="0">
              <a:solidFill>
                <a:schemeClr val="bg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fontScale="90000"/>
          </a:bodyPr>
          <a:lstStyle/>
          <a:p>
            <a:pPr eaLnBrk="1" fontAlgn="auto" hangingPunct="1">
              <a:spcAft>
                <a:spcPts val="0"/>
              </a:spcAft>
              <a:defRPr/>
            </a:pPr>
            <a:r>
              <a:rPr lang="en-GB" dirty="0" smtClean="0"/>
              <a:t>Stress Management</a:t>
            </a:r>
            <a:r>
              <a:rPr lang="en-GB" dirty="0"/>
              <a:t/>
            </a:r>
            <a:br>
              <a:rPr lang="en-GB" dirty="0"/>
            </a:br>
            <a:endParaRPr lang="en-GB" dirty="0"/>
          </a:p>
        </p:txBody>
      </p:sp>
      <p:sp>
        <p:nvSpPr>
          <p:cNvPr id="3" name="Content Placeholder 2"/>
          <p:cNvSpPr>
            <a:spLocks noGrp="1"/>
          </p:cNvSpPr>
          <p:nvPr>
            <p:ph idx="1"/>
          </p:nvPr>
        </p:nvSpPr>
        <p:spPr>
          <a:xfrm>
            <a:off x="457200" y="981075"/>
            <a:ext cx="8229600" cy="5327650"/>
          </a:xfrm>
        </p:spPr>
        <p:txBody>
          <a:bodyPr>
            <a:normAutofit fontScale="25000" lnSpcReduction="20000"/>
          </a:bodyPr>
          <a:lstStyle/>
          <a:p>
            <a:pPr marL="548640" indent="-411480" eaLnBrk="1" fontAlgn="auto" hangingPunct="1">
              <a:spcAft>
                <a:spcPts val="0"/>
              </a:spcAft>
              <a:buClr>
                <a:schemeClr val="tx1">
                  <a:shade val="95000"/>
                </a:schemeClr>
              </a:buClr>
              <a:buFont typeface="Wingdings 2"/>
              <a:buChar char=""/>
              <a:defRPr/>
            </a:pPr>
            <a:r>
              <a:rPr lang="en-GB" sz="7200" b="1" dirty="0" smtClean="0">
                <a:solidFill>
                  <a:schemeClr val="bg1"/>
                </a:solidFill>
              </a:rPr>
              <a:t>Get Organized </a:t>
            </a:r>
            <a:endParaRPr lang="en-GB" sz="7200" dirty="0" smtClean="0">
              <a:solidFill>
                <a:schemeClr val="bg1"/>
              </a:solidFill>
            </a:endParaRPr>
          </a:p>
          <a:p>
            <a:pPr marL="548640" indent="-411480" eaLnBrk="1" fontAlgn="auto" hangingPunct="1">
              <a:spcAft>
                <a:spcPts val="0"/>
              </a:spcAft>
              <a:buClr>
                <a:schemeClr val="tx1">
                  <a:shade val="95000"/>
                </a:schemeClr>
              </a:buClr>
              <a:buFont typeface="Wingdings 2"/>
              <a:buNone/>
              <a:defRPr/>
            </a:pPr>
            <a:r>
              <a:rPr lang="en-GB" sz="7200" b="1" dirty="0" smtClean="0">
                <a:solidFill>
                  <a:schemeClr val="bg1"/>
                </a:solidFill>
              </a:rPr>
              <a:t>Put important things first. </a:t>
            </a:r>
            <a:r>
              <a:rPr lang="en-GB" sz="7200" dirty="0" smtClean="0">
                <a:solidFill>
                  <a:schemeClr val="bg1"/>
                </a:solidFill>
              </a:rPr>
              <a:t>This is the habit of self- management. It involves organizing and managing time and events around personal priorities. Develop clear values and a sense of purpose.</a:t>
            </a:r>
          </a:p>
          <a:p>
            <a:pPr marL="548640" indent="-411480" eaLnBrk="1" fontAlgn="auto" hangingPunct="1">
              <a:spcAft>
                <a:spcPts val="0"/>
              </a:spcAft>
              <a:buClr>
                <a:schemeClr val="tx1">
                  <a:shade val="95000"/>
                </a:schemeClr>
              </a:buClr>
              <a:buFont typeface="Wingdings 2"/>
              <a:buNone/>
              <a:defRPr/>
            </a:pPr>
            <a:endParaRPr lang="en-GB" sz="7200" dirty="0" smtClean="0">
              <a:solidFill>
                <a:schemeClr val="bg1"/>
              </a:solidFill>
            </a:endParaRPr>
          </a:p>
          <a:p>
            <a:pPr marL="548640" indent="-411480" eaLnBrk="1" fontAlgn="auto" hangingPunct="1">
              <a:spcAft>
                <a:spcPts val="0"/>
              </a:spcAft>
              <a:buClr>
                <a:schemeClr val="tx1">
                  <a:shade val="95000"/>
                </a:schemeClr>
              </a:buClr>
              <a:buFont typeface="Wingdings 2"/>
              <a:buChar char=""/>
              <a:defRPr/>
            </a:pPr>
            <a:r>
              <a:rPr lang="en-GB" sz="7200" b="1" i="1" dirty="0" smtClean="0">
                <a:solidFill>
                  <a:schemeClr val="bg1"/>
                </a:solidFill>
              </a:rPr>
              <a:t>Rehearse </a:t>
            </a:r>
            <a:endParaRPr lang="en-GB" sz="7200" dirty="0" smtClean="0">
              <a:solidFill>
                <a:schemeClr val="bg1"/>
              </a:solidFill>
            </a:endParaRPr>
          </a:p>
          <a:p>
            <a:pPr marL="548640" indent="-411480" eaLnBrk="1" fontAlgn="auto" hangingPunct="1">
              <a:spcAft>
                <a:spcPts val="0"/>
              </a:spcAft>
              <a:buClr>
                <a:schemeClr val="tx1">
                  <a:shade val="95000"/>
                </a:schemeClr>
              </a:buClr>
              <a:buFont typeface="Wingdings 2"/>
              <a:buNone/>
              <a:defRPr/>
            </a:pPr>
            <a:r>
              <a:rPr lang="en-GB" sz="7200" b="1" dirty="0" smtClean="0">
                <a:solidFill>
                  <a:schemeClr val="bg1"/>
                </a:solidFill>
              </a:rPr>
              <a:t>Being prepared reduces stress. </a:t>
            </a:r>
            <a:r>
              <a:rPr lang="en-GB" sz="7200" dirty="0" smtClean="0">
                <a:solidFill>
                  <a:schemeClr val="bg1"/>
                </a:solidFill>
              </a:rPr>
              <a:t>When you're facing a situation that you know will be stressful to you, rehearse it mentally or with a friend. Anticipate what might occur and plan your response.</a:t>
            </a:r>
          </a:p>
          <a:p>
            <a:pPr marL="548640" indent="-411480" eaLnBrk="1" fontAlgn="auto" hangingPunct="1">
              <a:spcAft>
                <a:spcPts val="0"/>
              </a:spcAft>
              <a:buClr>
                <a:schemeClr val="tx1">
                  <a:shade val="95000"/>
                </a:schemeClr>
              </a:buClr>
              <a:buFont typeface="Wingdings 2"/>
              <a:buNone/>
              <a:defRPr/>
            </a:pPr>
            <a:endParaRPr lang="en-GB" sz="7200" dirty="0" smtClean="0">
              <a:solidFill>
                <a:schemeClr val="bg1"/>
              </a:solidFill>
            </a:endParaRPr>
          </a:p>
          <a:p>
            <a:pPr marL="548640" indent="-411480" eaLnBrk="1" fontAlgn="auto" hangingPunct="1">
              <a:spcAft>
                <a:spcPts val="0"/>
              </a:spcAft>
              <a:buClr>
                <a:schemeClr val="tx1">
                  <a:shade val="95000"/>
                </a:schemeClr>
              </a:buClr>
              <a:buFont typeface="Wingdings 2"/>
              <a:buChar char=""/>
              <a:defRPr/>
            </a:pPr>
            <a:r>
              <a:rPr lang="en-GB" sz="7200" b="1" i="1" dirty="0" smtClean="0">
                <a:solidFill>
                  <a:schemeClr val="bg1"/>
                </a:solidFill>
              </a:rPr>
              <a:t>Do It Now </a:t>
            </a:r>
            <a:endParaRPr lang="en-GB" sz="7200" dirty="0" smtClean="0">
              <a:solidFill>
                <a:schemeClr val="bg1"/>
              </a:solidFill>
            </a:endParaRPr>
          </a:p>
          <a:p>
            <a:pPr marL="548640" indent="-411480" eaLnBrk="1" fontAlgn="auto" hangingPunct="1">
              <a:spcAft>
                <a:spcPts val="0"/>
              </a:spcAft>
              <a:buClr>
                <a:schemeClr val="tx1">
                  <a:shade val="95000"/>
                </a:schemeClr>
              </a:buClr>
              <a:buFont typeface="Wingdings 2"/>
              <a:buNone/>
              <a:defRPr/>
            </a:pPr>
            <a:r>
              <a:rPr lang="en-GB" sz="7200" b="1" dirty="0" smtClean="0">
                <a:solidFill>
                  <a:schemeClr val="bg1"/>
                </a:solidFill>
              </a:rPr>
              <a:t>Procrastination breeds stress! </a:t>
            </a:r>
            <a:r>
              <a:rPr lang="en-GB" sz="7200" dirty="0" smtClean="0">
                <a:solidFill>
                  <a:schemeClr val="bg1"/>
                </a:solidFill>
              </a:rPr>
              <a:t>Do your most difficult task at the beginning of the day when you're fresh; avoid the stress of dreading it all day.</a:t>
            </a:r>
          </a:p>
          <a:p>
            <a:pPr marL="548640" indent="-411480" eaLnBrk="1" fontAlgn="auto" hangingPunct="1">
              <a:spcAft>
                <a:spcPts val="0"/>
              </a:spcAft>
              <a:buClr>
                <a:schemeClr val="tx1">
                  <a:shade val="95000"/>
                </a:schemeClr>
              </a:buClr>
              <a:buFont typeface="Wingdings 2"/>
              <a:buNone/>
              <a:defRPr/>
            </a:pPr>
            <a:endParaRPr lang="en-GB" sz="7200" dirty="0" smtClean="0">
              <a:solidFill>
                <a:schemeClr val="bg1"/>
              </a:solidFill>
            </a:endParaRPr>
          </a:p>
          <a:p>
            <a:pPr marL="548640" indent="-411480" eaLnBrk="1" fontAlgn="auto" hangingPunct="1">
              <a:spcAft>
                <a:spcPts val="0"/>
              </a:spcAft>
              <a:buClr>
                <a:schemeClr val="tx1">
                  <a:shade val="95000"/>
                </a:schemeClr>
              </a:buClr>
              <a:buFont typeface="Wingdings 2"/>
              <a:buChar char=""/>
              <a:defRPr/>
            </a:pPr>
            <a:r>
              <a:rPr lang="en-GB" sz="7200" b="1" i="1" dirty="0" smtClean="0">
                <a:solidFill>
                  <a:schemeClr val="bg1"/>
                </a:solidFill>
              </a:rPr>
              <a:t>Put Perfectionism in its Proper Place</a:t>
            </a:r>
            <a:r>
              <a:rPr lang="en-GB" sz="7200" b="1" dirty="0" smtClean="0">
                <a:solidFill>
                  <a:schemeClr val="bg1"/>
                </a:solidFill>
              </a:rPr>
              <a:t> </a:t>
            </a:r>
          </a:p>
          <a:p>
            <a:pPr marL="548640" indent="-411480" eaLnBrk="1" fontAlgn="auto" hangingPunct="1">
              <a:spcAft>
                <a:spcPts val="0"/>
              </a:spcAft>
              <a:buClr>
                <a:schemeClr val="tx1">
                  <a:shade val="95000"/>
                </a:schemeClr>
              </a:buClr>
              <a:buFont typeface="Wingdings 2"/>
              <a:buNone/>
              <a:defRPr/>
            </a:pPr>
            <a:r>
              <a:rPr lang="en-GB" sz="7200" b="1" dirty="0" smtClean="0">
                <a:solidFill>
                  <a:schemeClr val="bg1"/>
                </a:solidFill>
              </a:rPr>
              <a:t>Perfectionism is often a poor use of time. Not everything requires perfection. High priority items require more perfection than low priority items. By demanding perfection of yourself and others, you may be wasting time in unnecessary effort.</a:t>
            </a:r>
          </a:p>
          <a:p>
            <a:pPr marL="548640" indent="-411480" eaLnBrk="1" fontAlgn="auto" hangingPunct="1">
              <a:spcAft>
                <a:spcPts val="0"/>
              </a:spcAft>
              <a:buClr>
                <a:schemeClr val="tx1">
                  <a:shade val="95000"/>
                </a:schemeClr>
              </a:buClr>
              <a:buFont typeface="Wingdings 2"/>
              <a:buNone/>
              <a:defRPr/>
            </a:pPr>
            <a:endParaRPr lang="en-GB" sz="7200" dirty="0" smtClean="0">
              <a:solidFill>
                <a:schemeClr val="bg1"/>
              </a:solidFill>
            </a:endParaRPr>
          </a:p>
          <a:p>
            <a:pPr marL="548640" indent="-411480" eaLnBrk="1" fontAlgn="auto" hangingPunct="1">
              <a:spcAft>
                <a:spcPts val="0"/>
              </a:spcAft>
              <a:buClr>
                <a:schemeClr val="tx1">
                  <a:shade val="95000"/>
                </a:schemeClr>
              </a:buClr>
              <a:buFont typeface="Wingdings 2"/>
              <a:buChar char=""/>
              <a:defRPr/>
            </a:pPr>
            <a:r>
              <a:rPr lang="en-GB" sz="7200" b="1" i="1" dirty="0" smtClean="0">
                <a:solidFill>
                  <a:schemeClr val="bg1"/>
                </a:solidFill>
              </a:rPr>
              <a:t>Change Attitudes </a:t>
            </a:r>
            <a:endParaRPr lang="en-GB" sz="7200" dirty="0" smtClean="0">
              <a:solidFill>
                <a:schemeClr val="bg1"/>
              </a:solidFill>
            </a:endParaRPr>
          </a:p>
          <a:p>
            <a:pPr marL="548640" indent="-411480" eaLnBrk="1" fontAlgn="auto" hangingPunct="1">
              <a:spcAft>
                <a:spcPts val="0"/>
              </a:spcAft>
              <a:buClr>
                <a:schemeClr val="tx1">
                  <a:shade val="95000"/>
                </a:schemeClr>
              </a:buClr>
              <a:buFont typeface="Wingdings 2"/>
              <a:buNone/>
              <a:defRPr/>
            </a:pPr>
            <a:r>
              <a:rPr lang="en-GB" sz="7200" b="1" dirty="0" smtClean="0">
                <a:solidFill>
                  <a:schemeClr val="bg1"/>
                </a:solidFill>
              </a:rPr>
              <a:t>Think of stressful situations as a </a:t>
            </a:r>
            <a:r>
              <a:rPr lang="en-GB" sz="7200" b="1" i="1" dirty="0" smtClean="0">
                <a:solidFill>
                  <a:schemeClr val="bg1"/>
                </a:solidFill>
              </a:rPr>
              <a:t>challenge </a:t>
            </a:r>
            <a:r>
              <a:rPr lang="en-GB" sz="7200" b="1" dirty="0" smtClean="0">
                <a:solidFill>
                  <a:schemeClr val="bg1"/>
                </a:solidFill>
              </a:rPr>
              <a:t>to your creative thinking, rather than looking at them as insurmountable problems . Generate solutions. </a:t>
            </a:r>
            <a:endParaRPr lang="en-GB" sz="7200" dirty="0" smtClean="0">
              <a:solidFill>
                <a:schemeClr val="bg1"/>
              </a:solidFill>
            </a:endParaRPr>
          </a:p>
          <a:p>
            <a:pPr marL="548640" indent="-411480" eaLnBrk="1" fontAlgn="auto" hangingPunct="1">
              <a:spcAft>
                <a:spcPts val="0"/>
              </a:spcAft>
              <a:buClr>
                <a:schemeClr val="tx1">
                  <a:shade val="95000"/>
                </a:schemeClr>
              </a:buClr>
              <a:buFont typeface="Wingdings 2"/>
              <a:buChar char=""/>
              <a:defRPr/>
            </a:pPr>
            <a:endParaRPr lang="en-GB" sz="7200" dirty="0" smtClean="0"/>
          </a:p>
          <a:p>
            <a:pPr marL="548640" indent="-411480" eaLnBrk="1" fontAlgn="auto" hangingPunct="1">
              <a:spcAft>
                <a:spcPts val="0"/>
              </a:spcAft>
              <a:buClr>
                <a:schemeClr val="tx1">
                  <a:shade val="95000"/>
                </a:schemeClr>
              </a:buClr>
              <a:buFont typeface="Wingdings 2"/>
              <a:buChar char=""/>
              <a:defRPr/>
            </a:pPr>
            <a:endParaRPr lang="en-GB" dirty="0"/>
          </a:p>
          <a:p>
            <a:pPr marL="548640" indent="-411480" eaLnBrk="1" fontAlgn="auto" hangingPunct="1">
              <a:spcAft>
                <a:spcPts val="0"/>
              </a:spcAft>
              <a:buClr>
                <a:schemeClr val="tx1">
                  <a:shade val="95000"/>
                </a:schemeClr>
              </a:buClr>
              <a:buFont typeface="Wingdings 2"/>
              <a:buChar char=""/>
              <a:defRPr/>
            </a:pPr>
            <a:endParaRPr lang="en-GB"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8058"/>
          </a:xfrm>
        </p:spPr>
        <p:txBody>
          <a:bodyPr>
            <a:normAutofit fontScale="90000"/>
          </a:bodyPr>
          <a:lstStyle/>
          <a:p>
            <a:pPr eaLnBrk="1" fontAlgn="auto" hangingPunct="1">
              <a:spcAft>
                <a:spcPts val="0"/>
              </a:spcAft>
              <a:defRPr/>
            </a:pPr>
            <a:r>
              <a:rPr lang="en-GB" dirty="0" smtClean="0"/>
              <a:t>Stress Management</a:t>
            </a:r>
            <a:endParaRPr lang="en-GB" dirty="0"/>
          </a:p>
        </p:txBody>
      </p:sp>
      <p:sp>
        <p:nvSpPr>
          <p:cNvPr id="3" name="Content Placeholder 2"/>
          <p:cNvSpPr>
            <a:spLocks noGrp="1"/>
          </p:cNvSpPr>
          <p:nvPr>
            <p:ph idx="1"/>
          </p:nvPr>
        </p:nvSpPr>
        <p:spPr>
          <a:xfrm>
            <a:off x="457200" y="908050"/>
            <a:ext cx="8229600" cy="5400675"/>
          </a:xfrm>
        </p:spPr>
        <p:txBody>
          <a:bodyPr>
            <a:normAutofit fontScale="25000" lnSpcReduction="20000"/>
          </a:bodyPr>
          <a:lstStyle/>
          <a:p>
            <a:pPr marL="548640" indent="-411480" eaLnBrk="1" fontAlgn="auto" hangingPunct="1">
              <a:spcAft>
                <a:spcPts val="0"/>
              </a:spcAft>
              <a:buClr>
                <a:schemeClr val="tx1">
                  <a:shade val="95000"/>
                </a:schemeClr>
              </a:buClr>
              <a:buFont typeface="Wingdings 2"/>
              <a:buChar char=""/>
              <a:defRPr/>
            </a:pPr>
            <a:r>
              <a:rPr lang="en-GB" sz="7200" b="1" i="1" dirty="0" smtClean="0">
                <a:solidFill>
                  <a:schemeClr val="bg1"/>
                </a:solidFill>
              </a:rPr>
              <a:t>Learn to Say "No" </a:t>
            </a:r>
            <a:endParaRPr lang="en-GB" sz="7200" dirty="0" smtClean="0">
              <a:solidFill>
                <a:schemeClr val="bg1"/>
              </a:solidFill>
            </a:endParaRPr>
          </a:p>
          <a:p>
            <a:pPr marL="548640" indent="-411480" eaLnBrk="1" fontAlgn="auto" hangingPunct="1">
              <a:spcAft>
                <a:spcPts val="0"/>
              </a:spcAft>
              <a:buClr>
                <a:schemeClr val="tx1">
                  <a:shade val="95000"/>
                </a:schemeClr>
              </a:buClr>
              <a:buFont typeface="Wingdings 2"/>
              <a:buNone/>
              <a:defRPr/>
            </a:pPr>
            <a:r>
              <a:rPr lang="en-GB" sz="7200" b="1" dirty="0" smtClean="0">
                <a:solidFill>
                  <a:schemeClr val="bg1"/>
                </a:solidFill>
              </a:rPr>
              <a:t>Say "no" when your schedule is full: to responsibilities that aren't yours; to emotional demands that leave you feeling exhausted; to other people's problems that you don't have the power to solve. </a:t>
            </a:r>
          </a:p>
          <a:p>
            <a:pPr marL="548640" indent="-411480" eaLnBrk="1" fontAlgn="auto" hangingPunct="1">
              <a:spcAft>
                <a:spcPts val="0"/>
              </a:spcAft>
              <a:buClr>
                <a:schemeClr val="tx1">
                  <a:shade val="95000"/>
                </a:schemeClr>
              </a:buClr>
              <a:buFont typeface="Wingdings 2"/>
              <a:buNone/>
              <a:defRPr/>
            </a:pPr>
            <a:endParaRPr lang="en-GB" sz="7200" dirty="0" smtClean="0">
              <a:solidFill>
                <a:schemeClr val="bg1"/>
              </a:solidFill>
            </a:endParaRPr>
          </a:p>
          <a:p>
            <a:pPr marL="548640" indent="-411480" eaLnBrk="1" fontAlgn="auto" hangingPunct="1">
              <a:spcAft>
                <a:spcPts val="0"/>
              </a:spcAft>
              <a:buClr>
                <a:schemeClr val="tx1">
                  <a:shade val="95000"/>
                </a:schemeClr>
              </a:buClr>
              <a:buFont typeface="Wingdings 2"/>
              <a:buChar char=""/>
              <a:defRPr/>
            </a:pPr>
            <a:r>
              <a:rPr lang="en-GB" sz="7200" b="1" i="1" dirty="0" smtClean="0">
                <a:solidFill>
                  <a:schemeClr val="bg1"/>
                </a:solidFill>
              </a:rPr>
              <a:t>Take Care of your Body </a:t>
            </a:r>
            <a:endParaRPr lang="en-GB" sz="7200" dirty="0" smtClean="0">
              <a:solidFill>
                <a:schemeClr val="bg1"/>
              </a:solidFill>
            </a:endParaRPr>
          </a:p>
          <a:p>
            <a:pPr marL="548640" indent="-411480" eaLnBrk="1" fontAlgn="auto" hangingPunct="1">
              <a:spcAft>
                <a:spcPts val="0"/>
              </a:spcAft>
              <a:buClr>
                <a:schemeClr val="tx1">
                  <a:shade val="95000"/>
                </a:schemeClr>
              </a:buClr>
              <a:buFont typeface="Wingdings 2"/>
              <a:buNone/>
              <a:defRPr/>
            </a:pPr>
            <a:r>
              <a:rPr lang="en-GB" sz="7200" b="1" dirty="0" smtClean="0">
                <a:solidFill>
                  <a:schemeClr val="bg1"/>
                </a:solidFill>
              </a:rPr>
              <a:t>You will have more energy and become stress hardy when you eat a balanced diet, get sufficient sleep and exercise regularly. </a:t>
            </a:r>
          </a:p>
          <a:p>
            <a:pPr marL="548640" indent="-411480" eaLnBrk="1" fontAlgn="auto" hangingPunct="1">
              <a:spcAft>
                <a:spcPts val="0"/>
              </a:spcAft>
              <a:buClr>
                <a:schemeClr val="tx1">
                  <a:shade val="95000"/>
                </a:schemeClr>
              </a:buClr>
              <a:buFont typeface="Wingdings 2"/>
              <a:buNone/>
              <a:defRPr/>
            </a:pPr>
            <a:endParaRPr lang="en-GB" sz="7200" dirty="0" smtClean="0">
              <a:solidFill>
                <a:schemeClr val="bg1"/>
              </a:solidFill>
            </a:endParaRPr>
          </a:p>
          <a:p>
            <a:pPr marL="548640" indent="-411480" eaLnBrk="1" fontAlgn="auto" hangingPunct="1">
              <a:spcAft>
                <a:spcPts val="0"/>
              </a:spcAft>
              <a:buClr>
                <a:schemeClr val="tx1">
                  <a:shade val="95000"/>
                </a:schemeClr>
              </a:buClr>
              <a:buFont typeface="Wingdings 2"/>
              <a:buChar char=""/>
              <a:defRPr/>
            </a:pPr>
            <a:r>
              <a:rPr lang="en-GB" sz="7200" b="1" i="1" dirty="0" smtClean="0">
                <a:solidFill>
                  <a:schemeClr val="bg1"/>
                </a:solidFill>
              </a:rPr>
              <a:t>Optimistic Self-Talk </a:t>
            </a:r>
            <a:endParaRPr lang="en-GB" sz="7200" dirty="0" smtClean="0">
              <a:solidFill>
                <a:schemeClr val="bg1"/>
              </a:solidFill>
            </a:endParaRPr>
          </a:p>
          <a:p>
            <a:pPr marL="548640" indent="-411480" eaLnBrk="1" fontAlgn="auto" hangingPunct="1">
              <a:spcAft>
                <a:spcPts val="0"/>
              </a:spcAft>
              <a:buClr>
                <a:schemeClr val="tx1">
                  <a:shade val="95000"/>
                </a:schemeClr>
              </a:buClr>
              <a:buFont typeface="Wingdings 2"/>
              <a:buNone/>
              <a:defRPr/>
            </a:pPr>
            <a:r>
              <a:rPr lang="en-GB" sz="7200" b="1" dirty="0" smtClean="0">
                <a:solidFill>
                  <a:schemeClr val="bg1"/>
                </a:solidFill>
              </a:rPr>
              <a:t>Use positive self-reinforcement: "I can handle this one step at a time", instead of frightening or depressing yourself by coming up with reasons why you can't cope. </a:t>
            </a:r>
          </a:p>
          <a:p>
            <a:pPr marL="548640" indent="-411480" eaLnBrk="1" fontAlgn="auto" hangingPunct="1">
              <a:spcAft>
                <a:spcPts val="0"/>
              </a:spcAft>
              <a:buClr>
                <a:schemeClr val="tx1">
                  <a:shade val="95000"/>
                </a:schemeClr>
              </a:buClr>
              <a:buFont typeface="Wingdings 2"/>
              <a:buNone/>
              <a:defRPr/>
            </a:pPr>
            <a:endParaRPr lang="en-GB" sz="7200" dirty="0" smtClean="0">
              <a:solidFill>
                <a:schemeClr val="bg1"/>
              </a:solidFill>
            </a:endParaRPr>
          </a:p>
          <a:p>
            <a:pPr marL="548640" indent="-411480" eaLnBrk="1" fontAlgn="auto" hangingPunct="1">
              <a:spcAft>
                <a:spcPts val="0"/>
              </a:spcAft>
              <a:buClr>
                <a:schemeClr val="tx1">
                  <a:shade val="95000"/>
                </a:schemeClr>
              </a:buClr>
              <a:buFont typeface="Wingdings 2"/>
              <a:buChar char=""/>
              <a:defRPr/>
            </a:pPr>
            <a:r>
              <a:rPr lang="en-GB" sz="7200" b="1" i="1" dirty="0" smtClean="0">
                <a:solidFill>
                  <a:schemeClr val="bg1"/>
                </a:solidFill>
              </a:rPr>
              <a:t>Support </a:t>
            </a:r>
            <a:endParaRPr lang="en-GB" sz="7200" dirty="0" smtClean="0">
              <a:solidFill>
                <a:schemeClr val="bg1"/>
              </a:solidFill>
            </a:endParaRPr>
          </a:p>
          <a:p>
            <a:pPr marL="548640" indent="-411480" eaLnBrk="1" fontAlgn="auto" hangingPunct="1">
              <a:spcAft>
                <a:spcPts val="0"/>
              </a:spcAft>
              <a:buClr>
                <a:schemeClr val="tx1">
                  <a:shade val="95000"/>
                </a:schemeClr>
              </a:buClr>
              <a:buFont typeface="Wingdings 2"/>
              <a:buNone/>
              <a:defRPr/>
            </a:pPr>
            <a:r>
              <a:rPr lang="en-GB" sz="7200" b="1" dirty="0" smtClean="0">
                <a:solidFill>
                  <a:schemeClr val="bg1"/>
                </a:solidFill>
              </a:rPr>
              <a:t>Actively seek support from friends, colleagues, and family. </a:t>
            </a:r>
          </a:p>
          <a:p>
            <a:pPr marL="548640" indent="-411480" eaLnBrk="1" fontAlgn="auto" hangingPunct="1">
              <a:spcAft>
                <a:spcPts val="0"/>
              </a:spcAft>
              <a:buClr>
                <a:schemeClr val="tx1">
                  <a:shade val="95000"/>
                </a:schemeClr>
              </a:buClr>
              <a:buFont typeface="Wingdings 2"/>
              <a:buNone/>
              <a:defRPr/>
            </a:pPr>
            <a:endParaRPr lang="en-GB" sz="7200" dirty="0" smtClean="0">
              <a:solidFill>
                <a:schemeClr val="bg1"/>
              </a:solidFill>
            </a:endParaRPr>
          </a:p>
          <a:p>
            <a:pPr marL="548640" indent="-411480" eaLnBrk="1" fontAlgn="auto" hangingPunct="1">
              <a:spcAft>
                <a:spcPts val="0"/>
              </a:spcAft>
              <a:buClr>
                <a:schemeClr val="tx1">
                  <a:shade val="95000"/>
                </a:schemeClr>
              </a:buClr>
              <a:buFont typeface="Wingdings 2"/>
              <a:buChar char=""/>
              <a:defRPr/>
            </a:pPr>
            <a:r>
              <a:rPr lang="en-GB" sz="7200" b="1" i="1" dirty="0" smtClean="0">
                <a:solidFill>
                  <a:schemeClr val="bg1"/>
                </a:solidFill>
              </a:rPr>
              <a:t>Take Charge </a:t>
            </a:r>
            <a:endParaRPr lang="en-GB" sz="7200" dirty="0" smtClean="0">
              <a:solidFill>
                <a:schemeClr val="bg1"/>
              </a:solidFill>
            </a:endParaRPr>
          </a:p>
          <a:p>
            <a:pPr marL="548640" indent="-411480" eaLnBrk="1" fontAlgn="auto" hangingPunct="1">
              <a:spcAft>
                <a:spcPts val="0"/>
              </a:spcAft>
              <a:buClr>
                <a:schemeClr val="tx1">
                  <a:shade val="95000"/>
                </a:schemeClr>
              </a:buClr>
              <a:buFont typeface="Wingdings 2"/>
              <a:buNone/>
              <a:defRPr/>
            </a:pPr>
            <a:r>
              <a:rPr lang="en-GB" sz="7200" b="1" dirty="0" smtClean="0">
                <a:solidFill>
                  <a:schemeClr val="bg1"/>
                </a:solidFill>
              </a:rPr>
              <a:t>Take responsibility for making your life what you want it to be . It is more empowering to feel a sense of control and to make decisions. Commit to what you want and take action. </a:t>
            </a:r>
            <a:endParaRPr lang="en-GB" sz="7200" dirty="0" smtClean="0">
              <a:solidFill>
                <a:schemeClr val="bg1"/>
              </a:solidFill>
            </a:endParaRPr>
          </a:p>
          <a:p>
            <a:pPr marL="548640" indent="-411480" eaLnBrk="1" fontAlgn="auto" hangingPunct="1">
              <a:spcAft>
                <a:spcPts val="0"/>
              </a:spcAft>
              <a:buClr>
                <a:schemeClr val="tx1">
                  <a:shade val="95000"/>
                </a:schemeClr>
              </a:buClr>
              <a:buFont typeface="Wingdings 2"/>
              <a:buChar char=""/>
              <a:defRPr/>
            </a:pPr>
            <a:endParaRPr lang="en-GB"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GB" dirty="0" smtClean="0"/>
              <a:t/>
            </a:r>
            <a:br>
              <a:rPr lang="en-GB" dirty="0" smtClean="0"/>
            </a:br>
            <a:r>
              <a:rPr lang="en-GB" dirty="0" smtClean="0"/>
              <a:t>Goal </a:t>
            </a:r>
            <a:r>
              <a:rPr lang="en-GB" dirty="0"/>
              <a:t>Orientated</a:t>
            </a:r>
            <a:br>
              <a:rPr lang="en-GB" dirty="0"/>
            </a:br>
            <a:endParaRPr lang="en-GB" dirty="0"/>
          </a:p>
        </p:txBody>
      </p:sp>
      <p:sp>
        <p:nvSpPr>
          <p:cNvPr id="27650" name="Content Placeholder 2"/>
          <p:cNvSpPr>
            <a:spLocks noGrp="1"/>
          </p:cNvSpPr>
          <p:nvPr>
            <p:ph idx="1"/>
          </p:nvPr>
        </p:nvSpPr>
        <p:spPr/>
        <p:txBody>
          <a:bodyPr/>
          <a:lstStyle/>
          <a:p>
            <a:pPr eaLnBrk="1" hangingPunct="1"/>
            <a:endParaRPr lang="en-GB" smtClean="0"/>
          </a:p>
          <a:p>
            <a:pPr eaLnBrk="1" hangingPunct="1"/>
            <a:endParaRPr lang="en-GB" smtClean="0"/>
          </a:p>
          <a:p>
            <a:pPr eaLnBrk="1" hangingPunct="1"/>
            <a:r>
              <a:rPr lang="en-GB" smtClean="0">
                <a:solidFill>
                  <a:schemeClr val="bg1"/>
                </a:solidFill>
              </a:rPr>
              <a:t>Develop problem solving skills</a:t>
            </a:r>
          </a:p>
          <a:p>
            <a:pPr eaLnBrk="1" hangingPunct="1"/>
            <a:r>
              <a:rPr lang="en-GB" smtClean="0">
                <a:solidFill>
                  <a:schemeClr val="bg1"/>
                </a:solidFill>
              </a:rPr>
              <a:t>Establish Goals</a:t>
            </a:r>
          </a:p>
          <a:p>
            <a:pPr eaLnBrk="1" hangingPunct="1"/>
            <a:r>
              <a:rPr lang="en-GB" smtClean="0">
                <a:solidFill>
                  <a:schemeClr val="bg1"/>
                </a:solidFill>
              </a:rPr>
              <a:t>Take steps to solve problems</a:t>
            </a:r>
          </a:p>
          <a:p>
            <a:pPr eaLnBrk="1" hangingPunct="1"/>
            <a:endParaRPr lang="en-GB"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GB" dirty="0" smtClean="0"/>
              <a:t/>
            </a:r>
            <a:br>
              <a:rPr lang="en-GB" dirty="0" smtClean="0"/>
            </a:br>
            <a:r>
              <a:rPr lang="en-GB" dirty="0" smtClean="0"/>
              <a:t>Self </a:t>
            </a:r>
            <a:r>
              <a:rPr lang="en-GB" dirty="0"/>
              <a:t>Care</a:t>
            </a:r>
            <a:br>
              <a:rPr lang="en-GB" dirty="0"/>
            </a:br>
            <a:endParaRPr lang="en-GB" dirty="0"/>
          </a:p>
        </p:txBody>
      </p:sp>
      <p:sp>
        <p:nvSpPr>
          <p:cNvPr id="28674" name="Content Placeholder 2"/>
          <p:cNvSpPr>
            <a:spLocks noGrp="1"/>
          </p:cNvSpPr>
          <p:nvPr>
            <p:ph idx="1"/>
          </p:nvPr>
        </p:nvSpPr>
        <p:spPr/>
        <p:txBody>
          <a:bodyPr/>
          <a:lstStyle/>
          <a:p>
            <a:pPr eaLnBrk="1" hangingPunct="1"/>
            <a:r>
              <a:rPr lang="en-GB" dirty="0" smtClean="0">
                <a:solidFill>
                  <a:schemeClr val="bg1"/>
                </a:solidFill>
              </a:rPr>
              <a:t>Sleep Hygiene</a:t>
            </a:r>
          </a:p>
          <a:p>
            <a:pPr eaLnBrk="1" hangingPunct="1"/>
            <a:r>
              <a:rPr lang="en-GB" smtClean="0">
                <a:solidFill>
                  <a:schemeClr val="bg1"/>
                </a:solidFill>
              </a:rPr>
              <a:t>Be </a:t>
            </a:r>
            <a:r>
              <a:rPr lang="en-GB" dirty="0" smtClean="0">
                <a:solidFill>
                  <a:schemeClr val="bg1"/>
                </a:solidFill>
              </a:rPr>
              <a:t>Active</a:t>
            </a:r>
          </a:p>
          <a:p>
            <a:pPr eaLnBrk="1" hangingPunct="1"/>
            <a:r>
              <a:rPr lang="en-GB" dirty="0" smtClean="0">
                <a:solidFill>
                  <a:schemeClr val="bg1"/>
                </a:solidFill>
              </a:rPr>
              <a:t>Connect with the people around you</a:t>
            </a:r>
          </a:p>
          <a:p>
            <a:pPr eaLnBrk="1" hangingPunct="1"/>
            <a:r>
              <a:rPr lang="en-GB" dirty="0" smtClean="0">
                <a:solidFill>
                  <a:schemeClr val="bg1"/>
                </a:solidFill>
              </a:rPr>
              <a:t>Take Notice</a:t>
            </a:r>
          </a:p>
          <a:p>
            <a:pPr eaLnBrk="1" hangingPunct="1"/>
            <a:r>
              <a:rPr lang="en-GB" dirty="0" smtClean="0">
                <a:solidFill>
                  <a:schemeClr val="bg1"/>
                </a:solidFill>
              </a:rPr>
              <a:t>Keep Learning</a:t>
            </a:r>
          </a:p>
          <a:p>
            <a:pPr eaLnBrk="1" hangingPunct="1"/>
            <a:r>
              <a:rPr lang="en-GB" dirty="0" smtClean="0">
                <a:solidFill>
                  <a:schemeClr val="bg1"/>
                </a:solidFill>
              </a:rPr>
              <a:t>Give back</a:t>
            </a:r>
          </a:p>
          <a:p>
            <a:pPr eaLnBrk="1" hangingPunct="1"/>
            <a:endParaRPr lang="en-GB" dirty="0"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GB" dirty="0"/>
              <a:t> </a:t>
            </a:r>
            <a:br>
              <a:rPr lang="en-GB" dirty="0"/>
            </a:br>
            <a:r>
              <a:rPr lang="en-GB" dirty="0"/>
              <a:t>Practice challenging negative thought cycles/ Reframe unhelpful thinking</a:t>
            </a:r>
            <a:br>
              <a:rPr lang="en-GB" dirty="0"/>
            </a:br>
            <a:endParaRPr lang="en-GB" dirty="0"/>
          </a:p>
        </p:txBody>
      </p:sp>
      <p:sp>
        <p:nvSpPr>
          <p:cNvPr id="3" name="Content Placeholder 2"/>
          <p:cNvSpPr>
            <a:spLocks noGrp="1"/>
          </p:cNvSpPr>
          <p:nvPr>
            <p:ph idx="1"/>
          </p:nvPr>
        </p:nvSpPr>
        <p:spPr/>
        <p:txBody>
          <a:bodyPr>
            <a:normAutofit fontScale="92500" lnSpcReduction="10000"/>
          </a:bodyPr>
          <a:lstStyle/>
          <a:p>
            <a:pPr marL="548640" indent="-411480" eaLnBrk="1" fontAlgn="auto" hangingPunct="1">
              <a:spcAft>
                <a:spcPts val="0"/>
              </a:spcAft>
              <a:buClr>
                <a:schemeClr val="tx1">
                  <a:shade val="95000"/>
                </a:schemeClr>
              </a:buClr>
              <a:buFont typeface="Wingdings 2"/>
              <a:buChar char=""/>
              <a:defRPr/>
            </a:pPr>
            <a:endParaRPr lang="en-GB" b="1" dirty="0" smtClean="0"/>
          </a:p>
          <a:p>
            <a:pPr marL="548640" indent="-411480" eaLnBrk="1" fontAlgn="auto" hangingPunct="1">
              <a:spcAft>
                <a:spcPts val="0"/>
              </a:spcAft>
              <a:buClr>
                <a:schemeClr val="tx1">
                  <a:shade val="95000"/>
                </a:schemeClr>
              </a:buClr>
              <a:buFont typeface="Wingdings 2"/>
              <a:buChar char=""/>
              <a:defRPr/>
            </a:pPr>
            <a:r>
              <a:rPr lang="en-GB" b="1" dirty="0" smtClean="0">
                <a:solidFill>
                  <a:schemeClr val="bg1"/>
                </a:solidFill>
              </a:rPr>
              <a:t>Black </a:t>
            </a:r>
            <a:r>
              <a:rPr lang="en-GB" b="1" dirty="0">
                <a:solidFill>
                  <a:schemeClr val="bg1"/>
                </a:solidFill>
              </a:rPr>
              <a:t>and White Thinking</a:t>
            </a:r>
            <a:r>
              <a:rPr lang="en-GB" dirty="0">
                <a:solidFill>
                  <a:schemeClr val="bg1"/>
                </a:solidFill>
              </a:rPr>
              <a:t>: views things as one extreme or the other- no middle ground</a:t>
            </a:r>
          </a:p>
          <a:p>
            <a:pPr marL="548640" indent="-411480" eaLnBrk="1" fontAlgn="auto" hangingPunct="1">
              <a:spcAft>
                <a:spcPts val="0"/>
              </a:spcAft>
              <a:buClr>
                <a:schemeClr val="tx1">
                  <a:shade val="95000"/>
                </a:schemeClr>
              </a:buClr>
              <a:buFont typeface="Wingdings 2"/>
              <a:buNone/>
              <a:defRPr/>
            </a:pPr>
            <a:r>
              <a:rPr lang="en-GB" dirty="0">
                <a:solidFill>
                  <a:schemeClr val="bg1"/>
                </a:solidFill>
              </a:rPr>
              <a:t> </a:t>
            </a:r>
          </a:p>
          <a:p>
            <a:pPr marL="548640" indent="-411480" eaLnBrk="1" fontAlgn="auto" hangingPunct="1">
              <a:spcAft>
                <a:spcPts val="0"/>
              </a:spcAft>
              <a:buClr>
                <a:schemeClr val="tx1">
                  <a:shade val="95000"/>
                </a:schemeClr>
              </a:buClr>
              <a:buFont typeface="Wingdings 2"/>
              <a:buChar char=""/>
              <a:defRPr/>
            </a:pPr>
            <a:r>
              <a:rPr lang="en-GB" dirty="0">
                <a:solidFill>
                  <a:schemeClr val="bg1"/>
                </a:solidFill>
              </a:rPr>
              <a:t>ERR: Practice noticing when you have a strong good/bad - right/wrong response to something or someone</a:t>
            </a:r>
          </a:p>
          <a:p>
            <a:pPr marL="548640" indent="-411480" eaLnBrk="1" fontAlgn="auto" hangingPunct="1">
              <a:spcAft>
                <a:spcPts val="0"/>
              </a:spcAft>
              <a:buClr>
                <a:schemeClr val="tx1">
                  <a:shade val="95000"/>
                </a:schemeClr>
              </a:buClr>
              <a:buFont typeface="Wingdings 2"/>
              <a:buChar char=""/>
              <a:defRPr/>
            </a:pPr>
            <a:r>
              <a:rPr lang="en-GB" dirty="0">
                <a:solidFill>
                  <a:schemeClr val="bg1"/>
                </a:solidFill>
              </a:rPr>
              <a:t>Choose not to attach a judgement to the situation and consider what may be a middle path of acceptance- not agreeing or disagreeing, simply observing you have a response and can choose to let it pass</a:t>
            </a:r>
          </a:p>
          <a:p>
            <a:pPr marL="548640" indent="-411480" eaLnBrk="1" fontAlgn="auto" hangingPunct="1">
              <a:spcAft>
                <a:spcPts val="0"/>
              </a:spcAft>
              <a:buClr>
                <a:schemeClr val="tx1">
                  <a:shade val="95000"/>
                </a:schemeClr>
              </a:buClr>
              <a:buFont typeface="Wingdings 2"/>
              <a:buChar char=""/>
              <a:defRPr/>
            </a:pPr>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GB" dirty="0" smtClean="0"/>
              <a:t>Workshop Outline and Aims</a:t>
            </a:r>
            <a:endParaRPr lang="en-GB" dirty="0"/>
          </a:p>
        </p:txBody>
      </p:sp>
      <p:sp>
        <p:nvSpPr>
          <p:cNvPr id="15362" name="Content Placeholder 2"/>
          <p:cNvSpPr>
            <a:spLocks noGrp="1"/>
          </p:cNvSpPr>
          <p:nvPr>
            <p:ph idx="1"/>
          </p:nvPr>
        </p:nvSpPr>
        <p:spPr/>
        <p:txBody>
          <a:bodyPr/>
          <a:lstStyle/>
          <a:p>
            <a:pPr eaLnBrk="1" hangingPunct="1"/>
            <a:endParaRPr lang="en-GB" smtClean="0"/>
          </a:p>
          <a:p>
            <a:pPr eaLnBrk="1" hangingPunct="1"/>
            <a:endParaRPr lang="en-GB" smtClean="0"/>
          </a:p>
          <a:p>
            <a:pPr eaLnBrk="1" hangingPunct="1"/>
            <a:r>
              <a:rPr lang="en-GB" smtClean="0">
                <a:solidFill>
                  <a:schemeClr val="bg1"/>
                </a:solidFill>
              </a:rPr>
              <a:t>What is Emotional Resilience?</a:t>
            </a:r>
          </a:p>
          <a:p>
            <a:pPr eaLnBrk="1" hangingPunct="1"/>
            <a:r>
              <a:rPr lang="en-GB" smtClean="0">
                <a:solidFill>
                  <a:schemeClr val="bg1"/>
                </a:solidFill>
              </a:rPr>
              <a:t>Problems/Issues arising from low resilience</a:t>
            </a:r>
          </a:p>
          <a:p>
            <a:pPr eaLnBrk="1" hangingPunct="1"/>
            <a:r>
              <a:rPr lang="en-GB" smtClean="0">
                <a:solidFill>
                  <a:schemeClr val="bg1"/>
                </a:solidFill>
              </a:rPr>
              <a:t>Ways to Develop/Amend/Implement  </a:t>
            </a:r>
          </a:p>
          <a:p>
            <a:pPr eaLnBrk="1" hangingPunct="1"/>
            <a:endParaRPr lang="en-GB"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GB" dirty="0" smtClean="0"/>
              <a:t>Reframing</a:t>
            </a:r>
            <a:endParaRPr lang="en-GB" dirty="0"/>
          </a:p>
        </p:txBody>
      </p:sp>
      <p:sp>
        <p:nvSpPr>
          <p:cNvPr id="30722" name="Content Placeholder 2"/>
          <p:cNvSpPr>
            <a:spLocks noGrp="1"/>
          </p:cNvSpPr>
          <p:nvPr>
            <p:ph idx="1"/>
          </p:nvPr>
        </p:nvSpPr>
        <p:spPr/>
        <p:txBody>
          <a:bodyPr/>
          <a:lstStyle/>
          <a:p>
            <a:pPr eaLnBrk="1" hangingPunct="1"/>
            <a:r>
              <a:rPr lang="en-GB" b="1" smtClean="0">
                <a:solidFill>
                  <a:schemeClr val="bg1"/>
                </a:solidFill>
              </a:rPr>
              <a:t>Setting Unrealistic Expectations</a:t>
            </a:r>
            <a:r>
              <a:rPr lang="en-GB" smtClean="0">
                <a:solidFill>
                  <a:schemeClr val="bg1"/>
                </a:solidFill>
              </a:rPr>
              <a:t>: Inflexible rules, goals and high expectations. Perfection and always in control. I must. I have to. </a:t>
            </a:r>
          </a:p>
          <a:p>
            <a:pPr eaLnBrk="1" hangingPunct="1">
              <a:buFont typeface="Wingdings 2" pitchFamily="18" charset="2"/>
              <a:buNone/>
            </a:pPr>
            <a:r>
              <a:rPr lang="en-GB" smtClean="0">
                <a:solidFill>
                  <a:schemeClr val="bg1"/>
                </a:solidFill>
              </a:rPr>
              <a:t> </a:t>
            </a:r>
          </a:p>
          <a:p>
            <a:pPr eaLnBrk="1" hangingPunct="1"/>
            <a:r>
              <a:rPr lang="en-GB" smtClean="0">
                <a:solidFill>
                  <a:schemeClr val="bg1"/>
                </a:solidFill>
              </a:rPr>
              <a:t>ERR: Catch yourself when you are using shoulds, must, and have to’s. How can you reframe the statement so it is less emotionally charged? E.g. I prefer to, he could consider, she may like to know</a:t>
            </a:r>
          </a:p>
          <a:p>
            <a:pPr eaLnBrk="1" hangingPunct="1"/>
            <a:endParaRPr lang="en-GB" smtClean="0"/>
          </a:p>
          <a:p>
            <a:pPr eaLnBrk="1" hangingPunct="1"/>
            <a:endParaRPr lang="en-GB"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GB" dirty="0" smtClean="0"/>
              <a:t>Reframing</a:t>
            </a:r>
            <a:endParaRPr lang="en-GB" dirty="0"/>
          </a:p>
        </p:txBody>
      </p:sp>
      <p:sp>
        <p:nvSpPr>
          <p:cNvPr id="3" name="Content Placeholder 2"/>
          <p:cNvSpPr>
            <a:spLocks noGrp="1"/>
          </p:cNvSpPr>
          <p:nvPr>
            <p:ph idx="1"/>
          </p:nvPr>
        </p:nvSpPr>
        <p:spPr/>
        <p:txBody>
          <a:bodyPr>
            <a:normAutofit lnSpcReduction="10000"/>
          </a:bodyPr>
          <a:lstStyle/>
          <a:p>
            <a:pPr marL="548640" indent="-411480" eaLnBrk="1" fontAlgn="auto" hangingPunct="1">
              <a:spcAft>
                <a:spcPts val="0"/>
              </a:spcAft>
              <a:buClr>
                <a:schemeClr val="tx1">
                  <a:shade val="95000"/>
                </a:schemeClr>
              </a:buClr>
              <a:buFont typeface="Wingdings 2"/>
              <a:buChar char=""/>
              <a:defRPr/>
            </a:pPr>
            <a:r>
              <a:rPr lang="en-GB" b="1" dirty="0">
                <a:solidFill>
                  <a:schemeClr val="bg1"/>
                </a:solidFill>
              </a:rPr>
              <a:t>Looking on the dark side-Pessimistic thinking: </a:t>
            </a:r>
            <a:r>
              <a:rPr lang="en-GB" dirty="0">
                <a:solidFill>
                  <a:schemeClr val="bg1"/>
                </a:solidFill>
              </a:rPr>
              <a:t>Looking at the world through dark coloured glasses- dwelling on </a:t>
            </a:r>
            <a:r>
              <a:rPr lang="en-GB" dirty="0" smtClean="0">
                <a:solidFill>
                  <a:schemeClr val="bg1"/>
                </a:solidFill>
              </a:rPr>
              <a:t>unpleasant </a:t>
            </a:r>
            <a:r>
              <a:rPr lang="en-GB" dirty="0">
                <a:solidFill>
                  <a:schemeClr val="bg1"/>
                </a:solidFill>
              </a:rPr>
              <a:t>event or seeing the bad in a </a:t>
            </a:r>
            <a:r>
              <a:rPr lang="en-GB" dirty="0" smtClean="0">
                <a:solidFill>
                  <a:schemeClr val="bg1"/>
                </a:solidFill>
              </a:rPr>
              <a:t>situation/ person. </a:t>
            </a:r>
            <a:r>
              <a:rPr lang="en-GB" dirty="0">
                <a:solidFill>
                  <a:schemeClr val="bg1"/>
                </a:solidFill>
              </a:rPr>
              <a:t>Only bad things </a:t>
            </a:r>
            <a:r>
              <a:rPr lang="en-GB" dirty="0" smtClean="0">
                <a:solidFill>
                  <a:schemeClr val="bg1"/>
                </a:solidFill>
              </a:rPr>
              <a:t>happen</a:t>
            </a:r>
            <a:r>
              <a:rPr lang="en-GB" dirty="0">
                <a:solidFill>
                  <a:schemeClr val="bg1"/>
                </a:solidFill>
              </a:rPr>
              <a:t> </a:t>
            </a:r>
            <a:endParaRPr lang="en-GB" dirty="0" smtClean="0">
              <a:solidFill>
                <a:schemeClr val="bg1"/>
              </a:solidFill>
            </a:endParaRPr>
          </a:p>
          <a:p>
            <a:pPr marL="548640" indent="-411480" eaLnBrk="1" fontAlgn="auto" hangingPunct="1">
              <a:spcAft>
                <a:spcPts val="0"/>
              </a:spcAft>
              <a:buClr>
                <a:schemeClr val="tx1">
                  <a:shade val="95000"/>
                </a:schemeClr>
              </a:buClr>
              <a:buFont typeface="Wingdings 2"/>
              <a:buNone/>
              <a:defRPr/>
            </a:pPr>
            <a:endParaRPr lang="en-GB" dirty="0">
              <a:solidFill>
                <a:schemeClr val="bg1"/>
              </a:solidFill>
            </a:endParaRPr>
          </a:p>
          <a:p>
            <a:pPr marL="548640" indent="-411480" eaLnBrk="1" fontAlgn="auto" hangingPunct="1">
              <a:spcAft>
                <a:spcPts val="0"/>
              </a:spcAft>
              <a:buClr>
                <a:schemeClr val="tx1">
                  <a:shade val="95000"/>
                </a:schemeClr>
              </a:buClr>
              <a:buFont typeface="Wingdings 2"/>
              <a:buChar char=""/>
              <a:defRPr/>
            </a:pPr>
            <a:r>
              <a:rPr lang="en-GB" dirty="0">
                <a:solidFill>
                  <a:schemeClr val="bg1"/>
                </a:solidFill>
              </a:rPr>
              <a:t>ERR: Choose to make a conscious effort to think of one positive thing every time you find yourself focused on a negative thought or judgement. Help others.</a:t>
            </a:r>
          </a:p>
          <a:p>
            <a:pPr marL="548640" indent="-411480" eaLnBrk="1" fontAlgn="auto" hangingPunct="1">
              <a:spcAft>
                <a:spcPts val="0"/>
              </a:spcAft>
              <a:buClr>
                <a:schemeClr val="tx1">
                  <a:shade val="95000"/>
                </a:schemeClr>
              </a:buClr>
              <a:buFont typeface="Wingdings 2"/>
              <a:buNone/>
              <a:defRPr/>
            </a:pPr>
            <a:r>
              <a:rPr lang="en-GB" dirty="0">
                <a:solidFill>
                  <a:schemeClr val="bg1"/>
                </a:solidFill>
              </a:rPr>
              <a:t> </a:t>
            </a:r>
          </a:p>
          <a:p>
            <a:pPr marL="548640" indent="-411480" eaLnBrk="1" fontAlgn="auto" hangingPunct="1">
              <a:spcAft>
                <a:spcPts val="0"/>
              </a:spcAft>
              <a:buClr>
                <a:schemeClr val="tx1">
                  <a:shade val="95000"/>
                </a:schemeClr>
              </a:buClr>
              <a:buFont typeface="Wingdings 2"/>
              <a:buChar char=""/>
              <a:defRPr/>
            </a:pPr>
            <a:endParaRPr lang="en-GB"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GB" dirty="0" smtClean="0"/>
              <a:t>Reframing</a:t>
            </a:r>
            <a:endParaRPr lang="en-GB" dirty="0"/>
          </a:p>
        </p:txBody>
      </p:sp>
      <p:sp>
        <p:nvSpPr>
          <p:cNvPr id="32770" name="Content Placeholder 2"/>
          <p:cNvSpPr>
            <a:spLocks noGrp="1"/>
          </p:cNvSpPr>
          <p:nvPr>
            <p:ph idx="1"/>
          </p:nvPr>
        </p:nvSpPr>
        <p:spPr/>
        <p:txBody>
          <a:bodyPr/>
          <a:lstStyle/>
          <a:p>
            <a:pPr eaLnBrk="1" hangingPunct="1"/>
            <a:r>
              <a:rPr lang="en-GB" b="1" smtClean="0">
                <a:solidFill>
                  <a:schemeClr val="bg1"/>
                </a:solidFill>
              </a:rPr>
              <a:t>Overgeneralization</a:t>
            </a:r>
            <a:r>
              <a:rPr lang="en-GB" smtClean="0">
                <a:solidFill>
                  <a:schemeClr val="bg1"/>
                </a:solidFill>
              </a:rPr>
              <a:t>: This is when you believe because one thing has gone wrong in the past- you assume that everything else will be a disaster too. </a:t>
            </a:r>
          </a:p>
          <a:p>
            <a:pPr eaLnBrk="1" hangingPunct="1">
              <a:buFont typeface="Wingdings 2" pitchFamily="18" charset="2"/>
              <a:buNone/>
            </a:pPr>
            <a:endParaRPr lang="en-GB" smtClean="0">
              <a:solidFill>
                <a:schemeClr val="bg1"/>
              </a:solidFill>
            </a:endParaRPr>
          </a:p>
          <a:p>
            <a:pPr eaLnBrk="1" hangingPunct="1"/>
            <a:r>
              <a:rPr lang="en-GB" smtClean="0">
                <a:solidFill>
                  <a:schemeClr val="bg1"/>
                </a:solidFill>
              </a:rPr>
              <a:t>ERR: Become aware of our language, how often do you engage in negative self talk? Make an effort to stop labelling and judging yourself. Imagine an alternative outcome</a:t>
            </a:r>
          </a:p>
          <a:p>
            <a:pPr eaLnBrk="1" hangingPunct="1"/>
            <a:endParaRPr lang="en-GB"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GB" dirty="0" smtClean="0"/>
              <a:t>Reframing</a:t>
            </a:r>
            <a:endParaRPr lang="en-GB" dirty="0"/>
          </a:p>
        </p:txBody>
      </p:sp>
      <p:sp>
        <p:nvSpPr>
          <p:cNvPr id="33794" name="Content Placeholder 2"/>
          <p:cNvSpPr>
            <a:spLocks noGrp="1"/>
          </p:cNvSpPr>
          <p:nvPr>
            <p:ph idx="1"/>
          </p:nvPr>
        </p:nvSpPr>
        <p:spPr/>
        <p:txBody>
          <a:bodyPr/>
          <a:lstStyle/>
          <a:p>
            <a:pPr eaLnBrk="1" hangingPunct="1"/>
            <a:r>
              <a:rPr lang="en-GB" b="1" smtClean="0">
                <a:solidFill>
                  <a:schemeClr val="bg1"/>
                </a:solidFill>
              </a:rPr>
              <a:t>Making Mountains out of molehills</a:t>
            </a:r>
            <a:r>
              <a:rPr lang="en-GB" smtClean="0">
                <a:solidFill>
                  <a:schemeClr val="bg1"/>
                </a:solidFill>
              </a:rPr>
              <a:t>: This occurs when you focus on something that may be uncomfortable or unpleasant experience for anyone and you exaggerate these feelings. </a:t>
            </a:r>
          </a:p>
          <a:p>
            <a:pPr eaLnBrk="1" hangingPunct="1">
              <a:buFont typeface="Wingdings 2" pitchFamily="18" charset="2"/>
              <a:buNone/>
            </a:pPr>
            <a:endParaRPr lang="en-GB" smtClean="0">
              <a:solidFill>
                <a:schemeClr val="bg1"/>
              </a:solidFill>
            </a:endParaRPr>
          </a:p>
          <a:p>
            <a:pPr eaLnBrk="1" hangingPunct="1"/>
            <a:r>
              <a:rPr lang="en-GB" smtClean="0">
                <a:solidFill>
                  <a:schemeClr val="bg1"/>
                </a:solidFill>
              </a:rPr>
              <a:t>ERR: Review the situation and ask yourself whether you are exaggerating the impact of a mistake or setback. Decide to let it go so you can focus on the future. </a:t>
            </a:r>
          </a:p>
          <a:p>
            <a:pPr eaLnBrk="1" hangingPunct="1"/>
            <a:endParaRPr lang="en-GB"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GB" dirty="0" smtClean="0"/>
              <a:t>Reframing</a:t>
            </a:r>
            <a:endParaRPr lang="en-GB" dirty="0"/>
          </a:p>
        </p:txBody>
      </p:sp>
      <p:sp>
        <p:nvSpPr>
          <p:cNvPr id="3" name="Content Placeholder 2"/>
          <p:cNvSpPr>
            <a:spLocks noGrp="1"/>
          </p:cNvSpPr>
          <p:nvPr>
            <p:ph idx="1"/>
          </p:nvPr>
        </p:nvSpPr>
        <p:spPr/>
        <p:txBody>
          <a:bodyPr>
            <a:normAutofit fontScale="77500" lnSpcReduction="20000"/>
          </a:bodyPr>
          <a:lstStyle/>
          <a:p>
            <a:pPr marL="548640" indent="-411480" eaLnBrk="1" fontAlgn="auto" hangingPunct="1">
              <a:spcAft>
                <a:spcPts val="0"/>
              </a:spcAft>
              <a:buClr>
                <a:schemeClr val="tx1">
                  <a:shade val="95000"/>
                </a:schemeClr>
              </a:buClr>
              <a:buFont typeface="Wingdings 2"/>
              <a:buChar char=""/>
              <a:defRPr/>
            </a:pPr>
            <a:r>
              <a:rPr lang="en-GB" b="1" dirty="0">
                <a:solidFill>
                  <a:schemeClr val="bg1"/>
                </a:solidFill>
              </a:rPr>
              <a:t>Catastrophising</a:t>
            </a:r>
            <a:r>
              <a:rPr lang="en-GB" dirty="0">
                <a:solidFill>
                  <a:schemeClr val="bg1"/>
                </a:solidFill>
              </a:rPr>
              <a:t>: This is when situations are turned into life or death </a:t>
            </a:r>
            <a:r>
              <a:rPr lang="en-GB" dirty="0" smtClean="0">
                <a:solidFill>
                  <a:schemeClr val="bg1"/>
                </a:solidFill>
              </a:rPr>
              <a:t>issue</a:t>
            </a:r>
          </a:p>
          <a:p>
            <a:pPr marL="548640" indent="-411480" eaLnBrk="1" fontAlgn="auto" hangingPunct="1">
              <a:spcAft>
                <a:spcPts val="0"/>
              </a:spcAft>
              <a:buClr>
                <a:schemeClr val="tx1">
                  <a:shade val="95000"/>
                </a:schemeClr>
              </a:buClr>
              <a:buFont typeface="Wingdings 2"/>
              <a:buNone/>
              <a:defRPr/>
            </a:pPr>
            <a:endParaRPr lang="en-GB" dirty="0">
              <a:solidFill>
                <a:schemeClr val="bg1"/>
              </a:solidFill>
            </a:endParaRPr>
          </a:p>
          <a:p>
            <a:pPr marL="548640" indent="-411480" eaLnBrk="1" fontAlgn="auto" hangingPunct="1">
              <a:spcAft>
                <a:spcPts val="0"/>
              </a:spcAft>
              <a:buClr>
                <a:schemeClr val="tx1">
                  <a:shade val="95000"/>
                </a:schemeClr>
              </a:buClr>
              <a:buFont typeface="Wingdings 2"/>
              <a:buChar char=""/>
              <a:defRPr/>
            </a:pPr>
            <a:r>
              <a:rPr lang="en-GB" dirty="0">
                <a:solidFill>
                  <a:schemeClr val="bg1"/>
                </a:solidFill>
              </a:rPr>
              <a:t>ERR: 80-90 % of the things we worry about never happen. Remember human beings are resilient, and are remarkably adept. Recall a time when you have demonstrated this. </a:t>
            </a:r>
            <a:endParaRPr lang="en-GB" dirty="0" smtClean="0">
              <a:solidFill>
                <a:schemeClr val="bg1"/>
              </a:solidFill>
            </a:endParaRPr>
          </a:p>
          <a:p>
            <a:pPr marL="548640" indent="-411480" eaLnBrk="1" fontAlgn="auto" hangingPunct="1">
              <a:spcAft>
                <a:spcPts val="0"/>
              </a:spcAft>
              <a:buClr>
                <a:schemeClr val="tx1">
                  <a:shade val="95000"/>
                </a:schemeClr>
              </a:buClr>
              <a:buFont typeface="Wingdings 2"/>
              <a:buChar char=""/>
              <a:defRPr/>
            </a:pPr>
            <a:endParaRPr lang="en-GB" dirty="0">
              <a:solidFill>
                <a:schemeClr val="bg1"/>
              </a:solidFill>
            </a:endParaRPr>
          </a:p>
          <a:p>
            <a:pPr marL="548640" indent="-411480" eaLnBrk="1" fontAlgn="auto" hangingPunct="1">
              <a:spcAft>
                <a:spcPts val="0"/>
              </a:spcAft>
              <a:buClr>
                <a:schemeClr val="tx1">
                  <a:shade val="95000"/>
                </a:schemeClr>
              </a:buClr>
              <a:buFont typeface="Wingdings 2"/>
              <a:buChar char=""/>
              <a:defRPr/>
            </a:pPr>
            <a:r>
              <a:rPr lang="en-GB" b="1" dirty="0">
                <a:solidFill>
                  <a:schemeClr val="bg1"/>
                </a:solidFill>
              </a:rPr>
              <a:t>Personalising</a:t>
            </a:r>
            <a:r>
              <a:rPr lang="en-GB" dirty="0">
                <a:solidFill>
                  <a:schemeClr val="bg1"/>
                </a:solidFill>
              </a:rPr>
              <a:t>: It’s all my </a:t>
            </a:r>
            <a:r>
              <a:rPr lang="en-GB" dirty="0" smtClean="0">
                <a:solidFill>
                  <a:schemeClr val="bg1"/>
                </a:solidFill>
              </a:rPr>
              <a:t>fault. This </a:t>
            </a:r>
            <a:r>
              <a:rPr lang="en-GB" dirty="0">
                <a:solidFill>
                  <a:schemeClr val="bg1"/>
                </a:solidFill>
              </a:rPr>
              <a:t>means you assume responsibility and blame yourself for anything </a:t>
            </a:r>
            <a:r>
              <a:rPr lang="en-GB" dirty="0" smtClean="0">
                <a:solidFill>
                  <a:schemeClr val="bg1"/>
                </a:solidFill>
              </a:rPr>
              <a:t>unpleasant</a:t>
            </a:r>
          </a:p>
          <a:p>
            <a:pPr marL="548640" indent="-411480" eaLnBrk="1" fontAlgn="auto" hangingPunct="1">
              <a:spcAft>
                <a:spcPts val="0"/>
              </a:spcAft>
              <a:buClr>
                <a:schemeClr val="tx1">
                  <a:shade val="95000"/>
                </a:schemeClr>
              </a:buClr>
              <a:buFont typeface="Wingdings 2"/>
              <a:buChar char=""/>
              <a:defRPr/>
            </a:pPr>
            <a:endParaRPr lang="en-GB" dirty="0">
              <a:solidFill>
                <a:schemeClr val="bg1"/>
              </a:solidFill>
            </a:endParaRPr>
          </a:p>
          <a:p>
            <a:pPr marL="548640" indent="-411480" eaLnBrk="1" fontAlgn="auto" hangingPunct="1">
              <a:spcAft>
                <a:spcPts val="0"/>
              </a:spcAft>
              <a:buClr>
                <a:schemeClr val="tx1">
                  <a:shade val="95000"/>
                </a:schemeClr>
              </a:buClr>
              <a:buFont typeface="Wingdings 2"/>
              <a:buChar char=""/>
              <a:defRPr/>
            </a:pPr>
            <a:r>
              <a:rPr lang="en-GB" dirty="0">
                <a:solidFill>
                  <a:schemeClr val="bg1"/>
                </a:solidFill>
              </a:rPr>
              <a:t>ERR: Try not to assume responsibility for someone else care about others and their feelings and empower them to take responsibility for their own feelings and behaviours.</a:t>
            </a:r>
          </a:p>
          <a:p>
            <a:pPr marL="548640" indent="-411480" eaLnBrk="1" fontAlgn="auto" hangingPunct="1">
              <a:spcAft>
                <a:spcPts val="0"/>
              </a:spcAft>
              <a:buClr>
                <a:schemeClr val="tx1">
                  <a:shade val="95000"/>
                </a:schemeClr>
              </a:buClr>
              <a:buFont typeface="Wingdings 2"/>
              <a:buNone/>
              <a:defRPr/>
            </a:pPr>
            <a:r>
              <a:rPr lang="en-GB" dirty="0">
                <a:solidFill>
                  <a:schemeClr val="bg1"/>
                </a:solidFill>
              </a:rPr>
              <a:t> </a:t>
            </a:r>
          </a:p>
          <a:p>
            <a:pPr marL="548640" indent="-411480" eaLnBrk="1" fontAlgn="auto" hangingPunct="1">
              <a:spcAft>
                <a:spcPts val="0"/>
              </a:spcAft>
              <a:buClr>
                <a:schemeClr val="tx1">
                  <a:shade val="95000"/>
                </a:schemeClr>
              </a:buClr>
              <a:buFont typeface="Wingdings 2"/>
              <a:buChar char=""/>
              <a:defRPr/>
            </a:pPr>
            <a:endParaRPr lang="en-GB"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Resources</a:t>
            </a:r>
            <a:endParaRPr lang="en-GB" dirty="0"/>
          </a:p>
        </p:txBody>
      </p:sp>
      <p:sp>
        <p:nvSpPr>
          <p:cNvPr id="3" name="Content Placeholder 2"/>
          <p:cNvSpPr>
            <a:spLocks noGrp="1"/>
          </p:cNvSpPr>
          <p:nvPr>
            <p:ph idx="1"/>
          </p:nvPr>
        </p:nvSpPr>
        <p:spPr/>
        <p:txBody>
          <a:bodyPr/>
          <a:lstStyle/>
          <a:p>
            <a:r>
              <a:rPr lang="en-GB" dirty="0" smtClean="0">
                <a:solidFill>
                  <a:schemeClr val="bg1"/>
                </a:solidFill>
              </a:rPr>
              <a:t>Developing your emotional resilience by Donald Robertson</a:t>
            </a:r>
          </a:p>
          <a:p>
            <a:r>
              <a:rPr lang="en-GB" dirty="0" smtClean="0">
                <a:solidFill>
                  <a:schemeClr val="bg1"/>
                </a:solidFill>
              </a:rPr>
              <a:t>Developing Resilience: A cognitive behavioural approach: Michael Neenan</a:t>
            </a:r>
          </a:p>
          <a:p>
            <a:r>
              <a:rPr lang="en-GB" dirty="0" smtClean="0">
                <a:solidFill>
                  <a:schemeClr val="bg1"/>
                </a:solidFill>
              </a:rPr>
              <a:t>Emotional Resilience by M.D. </a:t>
            </a:r>
            <a:r>
              <a:rPr lang="en-GB" dirty="0" err="1" smtClean="0">
                <a:solidFill>
                  <a:schemeClr val="bg1"/>
                </a:solidFill>
              </a:rPr>
              <a:t>Viscott</a:t>
            </a:r>
            <a:endParaRPr lang="en-GB" dirty="0" smtClean="0">
              <a:solidFill>
                <a:schemeClr val="bg1"/>
              </a:solidFill>
            </a:endParaRPr>
          </a:p>
          <a:p>
            <a:r>
              <a:rPr lang="en-GB" dirty="0" smtClean="0">
                <a:solidFill>
                  <a:schemeClr val="bg1"/>
                </a:solidFill>
              </a:rPr>
              <a:t>Just one thing\; Developing a </a:t>
            </a:r>
            <a:r>
              <a:rPr lang="en-GB" dirty="0" err="1" smtClean="0">
                <a:solidFill>
                  <a:schemeClr val="bg1"/>
                </a:solidFill>
              </a:rPr>
              <a:t>Bhuddha</a:t>
            </a:r>
            <a:r>
              <a:rPr lang="en-GB" dirty="0" smtClean="0">
                <a:solidFill>
                  <a:schemeClr val="bg1"/>
                </a:solidFill>
              </a:rPr>
              <a:t> brain one simple practice at a time by Rick Hanson</a:t>
            </a:r>
          </a:p>
          <a:p>
            <a:r>
              <a:rPr lang="en-GB" dirty="0" smtClean="0">
                <a:solidFill>
                  <a:schemeClr val="bg1"/>
                </a:solidFill>
              </a:rPr>
              <a:t>LSE Staff counselling service (intranet, email: staff.counselling@lse.ac.uk, or phone us on 02079556963)</a:t>
            </a:r>
            <a:endParaRPr lang="en-GB"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GB" dirty="0" smtClean="0"/>
              <a:t>What is Emotional Resilience?</a:t>
            </a:r>
            <a:endParaRPr lang="en-GB" dirty="0"/>
          </a:p>
        </p:txBody>
      </p:sp>
      <p:sp>
        <p:nvSpPr>
          <p:cNvPr id="3" name="Content Placeholder 2"/>
          <p:cNvSpPr>
            <a:spLocks noGrp="1"/>
          </p:cNvSpPr>
          <p:nvPr>
            <p:ph idx="1"/>
          </p:nvPr>
        </p:nvSpPr>
        <p:spPr/>
        <p:txBody>
          <a:bodyPr>
            <a:normAutofit fontScale="70000" lnSpcReduction="20000"/>
          </a:bodyPr>
          <a:lstStyle/>
          <a:p>
            <a:pPr marL="548640" indent="-411480" eaLnBrk="1" fontAlgn="auto" hangingPunct="1">
              <a:spcAft>
                <a:spcPts val="0"/>
              </a:spcAft>
              <a:buClr>
                <a:schemeClr val="tx1">
                  <a:shade val="95000"/>
                </a:schemeClr>
              </a:buClr>
              <a:buFont typeface="Wingdings 2"/>
              <a:buNone/>
              <a:defRPr/>
            </a:pPr>
            <a:r>
              <a:rPr lang="en-GB" dirty="0"/>
              <a:t> </a:t>
            </a:r>
          </a:p>
          <a:p>
            <a:pPr marL="548640" indent="-411480" eaLnBrk="1" fontAlgn="auto" hangingPunct="1">
              <a:spcAft>
                <a:spcPts val="0"/>
              </a:spcAft>
              <a:buClr>
                <a:schemeClr val="tx1">
                  <a:shade val="95000"/>
                </a:schemeClr>
              </a:buClr>
              <a:buFont typeface="Wingdings 2"/>
              <a:buChar char=""/>
              <a:defRPr/>
            </a:pPr>
            <a:r>
              <a:rPr lang="en-GB" dirty="0">
                <a:solidFill>
                  <a:schemeClr val="bg1"/>
                </a:solidFill>
              </a:rPr>
              <a:t>“</a:t>
            </a:r>
            <a:r>
              <a:rPr lang="en-GB" sz="2900" dirty="0">
                <a:solidFill>
                  <a:schemeClr val="bg1"/>
                </a:solidFill>
              </a:rPr>
              <a:t>The ability to succeed personally and professionally in the midst of a high pressured, fast moving and continuously changing environment”</a:t>
            </a:r>
          </a:p>
          <a:p>
            <a:pPr marL="548640" indent="-411480" eaLnBrk="1" fontAlgn="auto" hangingPunct="1">
              <a:spcAft>
                <a:spcPts val="0"/>
              </a:spcAft>
              <a:buClr>
                <a:schemeClr val="tx1">
                  <a:shade val="95000"/>
                </a:schemeClr>
              </a:buClr>
              <a:buFont typeface="Wingdings 2"/>
              <a:buNone/>
              <a:defRPr/>
            </a:pPr>
            <a:endParaRPr lang="en-GB" sz="2900" dirty="0">
              <a:solidFill>
                <a:schemeClr val="bg1"/>
              </a:solidFill>
            </a:endParaRPr>
          </a:p>
          <a:p>
            <a:pPr marL="548640" indent="-411480" eaLnBrk="1" fontAlgn="auto" hangingPunct="1">
              <a:spcAft>
                <a:spcPts val="0"/>
              </a:spcAft>
              <a:buClr>
                <a:schemeClr val="tx1">
                  <a:shade val="95000"/>
                </a:schemeClr>
              </a:buClr>
              <a:buFont typeface="Wingdings 2"/>
              <a:buNone/>
              <a:defRPr/>
            </a:pPr>
            <a:r>
              <a:rPr lang="en-GB" sz="2900" dirty="0">
                <a:solidFill>
                  <a:schemeClr val="bg1"/>
                </a:solidFill>
              </a:rPr>
              <a:t>However…..</a:t>
            </a:r>
          </a:p>
          <a:p>
            <a:pPr marL="548640" indent="-411480" eaLnBrk="1" fontAlgn="auto" hangingPunct="1">
              <a:spcAft>
                <a:spcPts val="0"/>
              </a:spcAft>
              <a:buClr>
                <a:schemeClr val="tx1">
                  <a:shade val="95000"/>
                </a:schemeClr>
              </a:buClr>
              <a:buFont typeface="Wingdings 2"/>
              <a:buNone/>
              <a:defRPr/>
            </a:pPr>
            <a:r>
              <a:rPr lang="en-GB" sz="2900" dirty="0">
                <a:solidFill>
                  <a:schemeClr val="bg1"/>
                </a:solidFill>
              </a:rPr>
              <a:t> </a:t>
            </a:r>
          </a:p>
          <a:p>
            <a:pPr marL="548640" indent="-411480" eaLnBrk="1" fontAlgn="auto" hangingPunct="1">
              <a:spcAft>
                <a:spcPts val="0"/>
              </a:spcAft>
              <a:buClr>
                <a:schemeClr val="tx1">
                  <a:shade val="95000"/>
                </a:schemeClr>
              </a:buClr>
              <a:buFont typeface="Wingdings 2"/>
              <a:buChar char=""/>
              <a:defRPr/>
            </a:pPr>
            <a:r>
              <a:rPr lang="en-GB" sz="2900" dirty="0">
                <a:solidFill>
                  <a:schemeClr val="bg1"/>
                </a:solidFill>
              </a:rPr>
              <a:t>Emotional resilient individuals are </a:t>
            </a:r>
            <a:r>
              <a:rPr lang="en-GB" sz="2900" dirty="0" smtClean="0">
                <a:solidFill>
                  <a:schemeClr val="bg1"/>
                </a:solidFill>
              </a:rPr>
              <a:t>“individuals </a:t>
            </a:r>
            <a:r>
              <a:rPr lang="en-GB" sz="2900" dirty="0">
                <a:solidFill>
                  <a:schemeClr val="bg1"/>
                </a:solidFill>
              </a:rPr>
              <a:t>are characterised by a staunch view of reality. They are very logical in their interpretations of setbacks—what is in their control, out of their control, and options for taking action. Finally, this brain activity leads to the development of ‘‘realistic’’ optimism as well as the motivational processes involved for pursing the courses of action related to confidence and the strategies devised for overcoming life’s obstacles</a:t>
            </a:r>
            <a:r>
              <a:rPr lang="en-GB" sz="2900" dirty="0" smtClean="0">
                <a:solidFill>
                  <a:schemeClr val="bg1"/>
                </a:solidFill>
              </a:rPr>
              <a:t>.”</a:t>
            </a:r>
            <a:endParaRPr lang="en-GB" sz="2900" dirty="0">
              <a:solidFill>
                <a:schemeClr val="bg1"/>
              </a:solidFill>
            </a:endParaRPr>
          </a:p>
          <a:p>
            <a:pPr marL="548640" indent="-411480" eaLnBrk="1" fontAlgn="auto" hangingPunct="1">
              <a:spcAft>
                <a:spcPts val="0"/>
              </a:spcAft>
              <a:buClr>
                <a:schemeClr val="tx1">
                  <a:shade val="95000"/>
                </a:schemeClr>
              </a:buClr>
              <a:buFont typeface="Wingdings 2"/>
              <a:buNone/>
              <a:defRPr/>
            </a:pPr>
            <a:r>
              <a:rPr lang="en-GB" sz="2900" dirty="0">
                <a:solidFill>
                  <a:schemeClr val="bg1"/>
                </a:solidFill>
              </a:rPr>
              <a:t> </a:t>
            </a:r>
          </a:p>
          <a:p>
            <a:pPr marL="548640" indent="-411480" eaLnBrk="1" fontAlgn="auto" hangingPunct="1">
              <a:spcAft>
                <a:spcPts val="0"/>
              </a:spcAft>
              <a:buClr>
                <a:schemeClr val="tx1">
                  <a:shade val="95000"/>
                </a:schemeClr>
              </a:buClr>
              <a:buFont typeface="Wingdings 2"/>
              <a:buNone/>
              <a:defRPr/>
            </a:pPr>
            <a:endParaRPr lang="en-GB" dirty="0">
              <a:solidFill>
                <a:schemeClr val="bg1"/>
              </a:solidFill>
            </a:endParaRPr>
          </a:p>
          <a:p>
            <a:pPr marL="548640" indent="-411480" eaLnBrk="1" fontAlgn="auto" hangingPunct="1">
              <a:spcAft>
                <a:spcPts val="0"/>
              </a:spcAft>
              <a:buClr>
                <a:schemeClr val="tx1">
                  <a:shade val="95000"/>
                </a:schemeClr>
              </a:buClr>
              <a:buFont typeface="Wingdings 2"/>
              <a:buChar char=""/>
              <a:defRPr/>
            </a:pPr>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908720"/>
            <a:ext cx="8534400" cy="758952"/>
          </a:xfrm>
        </p:spPr>
        <p:txBody>
          <a:bodyPr>
            <a:noAutofit/>
          </a:bodyPr>
          <a:lstStyle/>
          <a:p>
            <a:pPr eaLnBrk="1" fontAlgn="auto" hangingPunct="1">
              <a:spcAft>
                <a:spcPts val="0"/>
              </a:spcAft>
              <a:defRPr/>
            </a:pPr>
            <a:r>
              <a:rPr lang="en-GB" dirty="0"/>
              <a:t> </a:t>
            </a:r>
            <a:br>
              <a:rPr lang="en-GB" dirty="0"/>
            </a:br>
            <a:r>
              <a:rPr lang="en-GB" dirty="0" smtClean="0"/>
              <a:t/>
            </a:r>
            <a:br>
              <a:rPr lang="en-GB" dirty="0" smtClean="0"/>
            </a:br>
            <a:r>
              <a:rPr lang="en-GB" dirty="0" smtClean="0"/>
              <a:t/>
            </a:r>
            <a:br>
              <a:rPr lang="en-GB" dirty="0" smtClean="0"/>
            </a:br>
            <a:r>
              <a:rPr lang="en-GB" dirty="0" smtClean="0"/>
              <a:t/>
            </a:r>
            <a:br>
              <a:rPr lang="en-GB" dirty="0" smtClean="0"/>
            </a:br>
            <a:r>
              <a:rPr lang="en-GB" dirty="0" smtClean="0"/>
              <a:t/>
            </a:r>
            <a:br>
              <a:rPr lang="en-GB" dirty="0" smtClean="0"/>
            </a:br>
            <a:r>
              <a:rPr lang="en-GB" dirty="0" smtClean="0"/>
              <a:t> Traits of Emotional Resilience:</a:t>
            </a:r>
            <a:br>
              <a:rPr lang="en-GB" dirty="0" smtClean="0"/>
            </a:br>
            <a:r>
              <a:rPr lang="en-GB" dirty="0" smtClean="0"/>
              <a:t/>
            </a:r>
            <a:br>
              <a:rPr lang="en-GB" dirty="0" smtClean="0"/>
            </a:br>
            <a:r>
              <a:rPr lang="en-GB" dirty="0" smtClean="0"/>
              <a:t/>
            </a:r>
            <a:br>
              <a:rPr lang="en-GB" dirty="0" smtClean="0"/>
            </a:br>
            <a:r>
              <a:rPr lang="en-GB" dirty="0" smtClean="0"/>
              <a:t/>
            </a:r>
            <a:br>
              <a:rPr lang="en-GB" dirty="0" smtClean="0"/>
            </a:br>
            <a:r>
              <a:rPr lang="en-GB" dirty="0" smtClean="0"/>
              <a:t>:</a:t>
            </a:r>
            <a:r>
              <a:rPr lang="en-GB" dirty="0"/>
              <a:t/>
            </a:r>
            <a:br>
              <a:rPr lang="en-GB" dirty="0"/>
            </a:br>
            <a:endParaRPr lang="en-GB" dirty="0"/>
          </a:p>
        </p:txBody>
      </p:sp>
      <p:sp>
        <p:nvSpPr>
          <p:cNvPr id="3" name="Content Placeholder 2"/>
          <p:cNvSpPr>
            <a:spLocks noGrp="1"/>
          </p:cNvSpPr>
          <p:nvPr>
            <p:ph idx="1"/>
          </p:nvPr>
        </p:nvSpPr>
        <p:spPr>
          <a:xfrm>
            <a:off x="457200" y="1844675"/>
            <a:ext cx="8229600" cy="4464050"/>
          </a:xfrm>
        </p:spPr>
        <p:txBody>
          <a:bodyPr>
            <a:normAutofit fontScale="47500" lnSpcReduction="20000"/>
          </a:bodyPr>
          <a:lstStyle/>
          <a:p>
            <a:pPr marL="548640" indent="-411480" eaLnBrk="1" fontAlgn="auto" hangingPunct="1">
              <a:spcAft>
                <a:spcPts val="0"/>
              </a:spcAft>
              <a:buClr>
                <a:schemeClr val="tx1">
                  <a:shade val="95000"/>
                </a:schemeClr>
              </a:buClr>
              <a:buFont typeface="Wingdings 2"/>
              <a:buNone/>
              <a:defRPr/>
            </a:pPr>
            <a:r>
              <a:rPr lang="en-GB" dirty="0"/>
              <a:t> </a:t>
            </a:r>
            <a:endParaRPr lang="en-GB" sz="6500" dirty="0"/>
          </a:p>
          <a:p>
            <a:pPr marL="548640" indent="-411480" eaLnBrk="1" fontAlgn="auto" hangingPunct="1">
              <a:spcAft>
                <a:spcPts val="0"/>
              </a:spcAft>
              <a:buClr>
                <a:schemeClr val="tx1">
                  <a:shade val="95000"/>
                </a:schemeClr>
              </a:buClr>
              <a:buFont typeface="Wingdings 2"/>
              <a:buChar char=""/>
              <a:defRPr/>
            </a:pPr>
            <a:r>
              <a:rPr lang="en-GB" sz="6500" dirty="0">
                <a:solidFill>
                  <a:schemeClr val="bg1"/>
                </a:solidFill>
              </a:rPr>
              <a:t>Emotional Awareness</a:t>
            </a:r>
          </a:p>
          <a:p>
            <a:pPr marL="548640" indent="-411480" eaLnBrk="1" fontAlgn="auto" hangingPunct="1">
              <a:spcAft>
                <a:spcPts val="0"/>
              </a:spcAft>
              <a:buClr>
                <a:schemeClr val="tx1">
                  <a:shade val="95000"/>
                </a:schemeClr>
              </a:buClr>
              <a:buFont typeface="Wingdings 2"/>
              <a:buChar char=""/>
              <a:defRPr/>
            </a:pPr>
            <a:r>
              <a:rPr lang="en-GB" sz="6500" dirty="0">
                <a:solidFill>
                  <a:schemeClr val="bg1"/>
                </a:solidFill>
              </a:rPr>
              <a:t>Perseverance</a:t>
            </a:r>
          </a:p>
          <a:p>
            <a:pPr marL="548640" indent="-411480" eaLnBrk="1" fontAlgn="auto" hangingPunct="1">
              <a:spcAft>
                <a:spcPts val="0"/>
              </a:spcAft>
              <a:buClr>
                <a:schemeClr val="tx1">
                  <a:shade val="95000"/>
                </a:schemeClr>
              </a:buClr>
              <a:buFont typeface="Wingdings 2"/>
              <a:buChar char=""/>
              <a:defRPr/>
            </a:pPr>
            <a:r>
              <a:rPr lang="en-GB" sz="6500" dirty="0">
                <a:solidFill>
                  <a:schemeClr val="bg1"/>
                </a:solidFill>
              </a:rPr>
              <a:t>Realism</a:t>
            </a:r>
          </a:p>
          <a:p>
            <a:pPr marL="548640" indent="-411480" eaLnBrk="1" fontAlgn="auto" hangingPunct="1">
              <a:spcAft>
                <a:spcPts val="0"/>
              </a:spcAft>
              <a:buClr>
                <a:schemeClr val="tx1">
                  <a:shade val="95000"/>
                </a:schemeClr>
              </a:buClr>
              <a:buFont typeface="Wingdings 2"/>
              <a:buChar char=""/>
              <a:defRPr/>
            </a:pPr>
            <a:r>
              <a:rPr lang="en-GB" sz="6500" dirty="0">
                <a:solidFill>
                  <a:schemeClr val="bg1"/>
                </a:solidFill>
              </a:rPr>
              <a:t>Internal Locus of Control</a:t>
            </a:r>
          </a:p>
          <a:p>
            <a:pPr marL="548640" indent="-411480" eaLnBrk="1" fontAlgn="auto" hangingPunct="1">
              <a:spcAft>
                <a:spcPts val="0"/>
              </a:spcAft>
              <a:buClr>
                <a:schemeClr val="tx1">
                  <a:shade val="95000"/>
                </a:schemeClr>
              </a:buClr>
              <a:buFont typeface="Wingdings 2"/>
              <a:buChar char=""/>
              <a:defRPr/>
            </a:pPr>
            <a:r>
              <a:rPr lang="en-GB" sz="6500" dirty="0">
                <a:solidFill>
                  <a:schemeClr val="bg1"/>
                </a:solidFill>
              </a:rPr>
              <a:t>Optimism </a:t>
            </a:r>
          </a:p>
          <a:p>
            <a:pPr marL="548640" indent="-411480" eaLnBrk="1" fontAlgn="auto" hangingPunct="1">
              <a:spcAft>
                <a:spcPts val="0"/>
              </a:spcAft>
              <a:buClr>
                <a:schemeClr val="tx1">
                  <a:shade val="95000"/>
                </a:schemeClr>
              </a:buClr>
              <a:buFont typeface="Wingdings 2"/>
              <a:buChar char=""/>
              <a:defRPr/>
            </a:pPr>
            <a:r>
              <a:rPr lang="en-GB" sz="6500" dirty="0">
                <a:solidFill>
                  <a:schemeClr val="bg1"/>
                </a:solidFill>
              </a:rPr>
              <a:t>Support</a:t>
            </a:r>
          </a:p>
          <a:p>
            <a:pPr marL="548640" indent="-411480" eaLnBrk="1" fontAlgn="auto" hangingPunct="1">
              <a:spcAft>
                <a:spcPts val="0"/>
              </a:spcAft>
              <a:buClr>
                <a:schemeClr val="tx1">
                  <a:shade val="95000"/>
                </a:schemeClr>
              </a:buClr>
              <a:buFont typeface="Wingdings 2"/>
              <a:buChar char=""/>
              <a:defRPr/>
            </a:pPr>
            <a:r>
              <a:rPr lang="en-GB" sz="6500" dirty="0">
                <a:solidFill>
                  <a:schemeClr val="bg1"/>
                </a:solidFill>
              </a:rPr>
              <a:t>Sense of Humour</a:t>
            </a:r>
          </a:p>
          <a:p>
            <a:pPr marL="548640" indent="-411480" eaLnBrk="1" fontAlgn="auto" hangingPunct="1">
              <a:spcAft>
                <a:spcPts val="0"/>
              </a:spcAft>
              <a:buClr>
                <a:schemeClr val="tx1">
                  <a:shade val="95000"/>
                </a:schemeClr>
              </a:buClr>
              <a:buFont typeface="Wingdings 2"/>
              <a:buChar char=""/>
              <a:defRPr/>
            </a:pPr>
            <a:r>
              <a:rPr lang="en-GB" sz="6500" dirty="0">
                <a:solidFill>
                  <a:schemeClr val="bg1"/>
                </a:solidFill>
              </a:rPr>
              <a:t>Perspective</a:t>
            </a:r>
          </a:p>
          <a:p>
            <a:pPr marL="548640" indent="-411480" eaLnBrk="1" fontAlgn="auto" hangingPunct="1">
              <a:spcAft>
                <a:spcPts val="0"/>
              </a:spcAft>
              <a:buClr>
                <a:schemeClr val="tx1">
                  <a:shade val="95000"/>
                </a:schemeClr>
              </a:buClr>
              <a:buFont typeface="Wingdings 2"/>
              <a:buNone/>
              <a:defRPr/>
            </a:pPr>
            <a:r>
              <a:rPr lang="en-GB" dirty="0">
                <a:solidFill>
                  <a:schemeClr val="bg1"/>
                </a:solidFill>
              </a:rPr>
              <a:t> </a:t>
            </a:r>
          </a:p>
          <a:p>
            <a:pPr marL="548640" indent="-411480" eaLnBrk="1" fontAlgn="auto" hangingPunct="1">
              <a:spcAft>
                <a:spcPts val="0"/>
              </a:spcAft>
              <a:buClr>
                <a:schemeClr val="tx1">
                  <a:shade val="95000"/>
                </a:schemeClr>
              </a:buClr>
              <a:buFont typeface="Wingdings 2"/>
              <a:buChar char=""/>
              <a:defRPr/>
            </a:pPr>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332656"/>
            <a:ext cx="8534400" cy="758952"/>
          </a:xfrm>
        </p:spPr>
        <p:txBody>
          <a:bodyPr>
            <a:normAutofit fontScale="90000"/>
          </a:bodyPr>
          <a:lstStyle/>
          <a:p>
            <a:pPr eaLnBrk="1" fontAlgn="auto" hangingPunct="1">
              <a:spcAft>
                <a:spcPts val="0"/>
              </a:spcAft>
              <a:defRPr/>
            </a:pPr>
            <a:r>
              <a:rPr lang="en-GB" dirty="0"/>
              <a:t>Problems/Issues arising from </a:t>
            </a:r>
            <a:r>
              <a:rPr lang="en-GB" dirty="0" smtClean="0"/>
              <a:t>low resilience</a:t>
            </a:r>
            <a:endParaRPr lang="en-GB" dirty="0"/>
          </a:p>
        </p:txBody>
      </p:sp>
      <p:sp>
        <p:nvSpPr>
          <p:cNvPr id="3" name="Content Placeholder 2"/>
          <p:cNvSpPr>
            <a:spLocks noGrp="1"/>
          </p:cNvSpPr>
          <p:nvPr>
            <p:ph idx="1"/>
          </p:nvPr>
        </p:nvSpPr>
        <p:spPr/>
        <p:txBody>
          <a:bodyPr>
            <a:normAutofit fontScale="47500" lnSpcReduction="20000"/>
          </a:bodyPr>
          <a:lstStyle/>
          <a:p>
            <a:pPr marL="548640" indent="-411480" eaLnBrk="1" fontAlgn="auto" hangingPunct="1">
              <a:spcAft>
                <a:spcPts val="0"/>
              </a:spcAft>
              <a:buClr>
                <a:schemeClr val="tx1">
                  <a:shade val="95000"/>
                </a:schemeClr>
              </a:buClr>
              <a:buFont typeface="Wingdings 2"/>
              <a:buChar char=""/>
              <a:defRPr/>
            </a:pPr>
            <a:r>
              <a:rPr lang="en-GB" sz="5100" dirty="0">
                <a:solidFill>
                  <a:schemeClr val="bg1"/>
                </a:solidFill>
              </a:rPr>
              <a:t>Low self esteem and confidence</a:t>
            </a:r>
          </a:p>
          <a:p>
            <a:pPr marL="548640" indent="-411480" eaLnBrk="1" fontAlgn="auto" hangingPunct="1">
              <a:spcAft>
                <a:spcPts val="0"/>
              </a:spcAft>
              <a:buClr>
                <a:schemeClr val="tx1">
                  <a:shade val="95000"/>
                </a:schemeClr>
              </a:buClr>
              <a:buFont typeface="Wingdings 2"/>
              <a:buChar char=""/>
              <a:defRPr/>
            </a:pPr>
            <a:r>
              <a:rPr lang="en-GB" sz="5100" dirty="0">
                <a:solidFill>
                  <a:schemeClr val="bg1"/>
                </a:solidFill>
              </a:rPr>
              <a:t>Stress</a:t>
            </a:r>
          </a:p>
          <a:p>
            <a:pPr marL="548640" indent="-411480" eaLnBrk="1" fontAlgn="auto" hangingPunct="1">
              <a:spcAft>
                <a:spcPts val="0"/>
              </a:spcAft>
              <a:buClr>
                <a:schemeClr val="tx1">
                  <a:shade val="95000"/>
                </a:schemeClr>
              </a:buClr>
              <a:buFont typeface="Wingdings 2"/>
              <a:buChar char=""/>
              <a:defRPr/>
            </a:pPr>
            <a:r>
              <a:rPr lang="en-GB" sz="5100" dirty="0">
                <a:solidFill>
                  <a:schemeClr val="bg1"/>
                </a:solidFill>
              </a:rPr>
              <a:t>Anxiety </a:t>
            </a:r>
          </a:p>
          <a:p>
            <a:pPr marL="548640" indent="-411480" eaLnBrk="1" fontAlgn="auto" hangingPunct="1">
              <a:spcAft>
                <a:spcPts val="0"/>
              </a:spcAft>
              <a:buClr>
                <a:schemeClr val="tx1">
                  <a:shade val="95000"/>
                </a:schemeClr>
              </a:buClr>
              <a:buFont typeface="Wingdings 2"/>
              <a:buChar char=""/>
              <a:defRPr/>
            </a:pPr>
            <a:r>
              <a:rPr lang="en-GB" sz="5100" dirty="0">
                <a:solidFill>
                  <a:schemeClr val="bg1"/>
                </a:solidFill>
              </a:rPr>
              <a:t>Negative thought patterns</a:t>
            </a:r>
          </a:p>
          <a:p>
            <a:pPr marL="548640" indent="-411480" eaLnBrk="1" fontAlgn="auto" hangingPunct="1">
              <a:spcAft>
                <a:spcPts val="0"/>
              </a:spcAft>
              <a:buClr>
                <a:schemeClr val="tx1">
                  <a:shade val="95000"/>
                </a:schemeClr>
              </a:buClr>
              <a:buFont typeface="Wingdings 2"/>
              <a:buChar char=""/>
              <a:defRPr/>
            </a:pPr>
            <a:r>
              <a:rPr lang="en-GB" sz="5100" dirty="0">
                <a:solidFill>
                  <a:schemeClr val="bg1"/>
                </a:solidFill>
              </a:rPr>
              <a:t>Altered sense of self</a:t>
            </a:r>
          </a:p>
          <a:p>
            <a:pPr marL="548640" indent="-411480" eaLnBrk="1" fontAlgn="auto" hangingPunct="1">
              <a:spcAft>
                <a:spcPts val="0"/>
              </a:spcAft>
              <a:buClr>
                <a:schemeClr val="tx1">
                  <a:shade val="95000"/>
                </a:schemeClr>
              </a:buClr>
              <a:buFont typeface="Wingdings 2"/>
              <a:buChar char=""/>
              <a:defRPr/>
            </a:pPr>
            <a:r>
              <a:rPr lang="en-GB" sz="5100" dirty="0">
                <a:solidFill>
                  <a:schemeClr val="bg1"/>
                </a:solidFill>
              </a:rPr>
              <a:t>Affected sleep</a:t>
            </a:r>
          </a:p>
          <a:p>
            <a:pPr marL="548640" indent="-411480" eaLnBrk="1" fontAlgn="auto" hangingPunct="1">
              <a:spcAft>
                <a:spcPts val="0"/>
              </a:spcAft>
              <a:buClr>
                <a:schemeClr val="tx1">
                  <a:shade val="95000"/>
                </a:schemeClr>
              </a:buClr>
              <a:buFont typeface="Wingdings 2"/>
              <a:buChar char=""/>
              <a:defRPr/>
            </a:pPr>
            <a:r>
              <a:rPr lang="en-GB" sz="5100" dirty="0">
                <a:solidFill>
                  <a:schemeClr val="bg1"/>
                </a:solidFill>
              </a:rPr>
              <a:t>Low motivation and enthusiasm</a:t>
            </a:r>
          </a:p>
          <a:p>
            <a:pPr marL="548640" indent="-411480" eaLnBrk="1" fontAlgn="auto" hangingPunct="1">
              <a:spcAft>
                <a:spcPts val="0"/>
              </a:spcAft>
              <a:buClr>
                <a:schemeClr val="tx1">
                  <a:shade val="95000"/>
                </a:schemeClr>
              </a:buClr>
              <a:buFont typeface="Wingdings 2"/>
              <a:buChar char=""/>
              <a:defRPr/>
            </a:pPr>
            <a:r>
              <a:rPr lang="en-GB" sz="5100" dirty="0">
                <a:solidFill>
                  <a:schemeClr val="bg1"/>
                </a:solidFill>
              </a:rPr>
              <a:t>Low morale</a:t>
            </a:r>
          </a:p>
          <a:p>
            <a:pPr marL="548640" indent="-411480" eaLnBrk="1" fontAlgn="auto" hangingPunct="1">
              <a:spcAft>
                <a:spcPts val="0"/>
              </a:spcAft>
              <a:buClr>
                <a:schemeClr val="tx1">
                  <a:shade val="95000"/>
                </a:schemeClr>
              </a:buClr>
              <a:buFont typeface="Wingdings 2"/>
              <a:buChar char=""/>
              <a:defRPr/>
            </a:pPr>
            <a:r>
              <a:rPr lang="en-GB" sz="5100" dirty="0">
                <a:solidFill>
                  <a:schemeClr val="bg1"/>
                </a:solidFill>
              </a:rPr>
              <a:t>Low productivity</a:t>
            </a:r>
          </a:p>
          <a:p>
            <a:pPr marL="548640" indent="-411480" eaLnBrk="1" fontAlgn="auto" hangingPunct="1">
              <a:spcAft>
                <a:spcPts val="0"/>
              </a:spcAft>
              <a:buClr>
                <a:schemeClr val="tx1">
                  <a:shade val="95000"/>
                </a:schemeClr>
              </a:buClr>
              <a:buFont typeface="Wingdings 2"/>
              <a:buChar char=""/>
              <a:defRPr/>
            </a:pPr>
            <a:r>
              <a:rPr lang="en-GB" sz="5100" dirty="0">
                <a:solidFill>
                  <a:schemeClr val="bg1"/>
                </a:solidFill>
              </a:rPr>
              <a:t>Perfectionism</a:t>
            </a:r>
          </a:p>
          <a:p>
            <a:pPr marL="548640" indent="-411480" eaLnBrk="1" fontAlgn="auto" hangingPunct="1">
              <a:spcAft>
                <a:spcPts val="0"/>
              </a:spcAft>
              <a:buClr>
                <a:schemeClr val="tx1">
                  <a:shade val="95000"/>
                </a:schemeClr>
              </a:buClr>
              <a:buFont typeface="Wingdings 2"/>
              <a:buChar char=""/>
              <a:defRPr/>
            </a:pPr>
            <a:r>
              <a:rPr lang="en-GB" sz="5100" dirty="0">
                <a:solidFill>
                  <a:schemeClr val="bg1"/>
                </a:solidFill>
              </a:rPr>
              <a:t>Pessimism</a:t>
            </a:r>
          </a:p>
          <a:p>
            <a:pPr marL="548640" indent="-411480" eaLnBrk="1" fontAlgn="auto" hangingPunct="1">
              <a:spcAft>
                <a:spcPts val="0"/>
              </a:spcAft>
              <a:buClr>
                <a:schemeClr val="tx1">
                  <a:shade val="95000"/>
                </a:schemeClr>
              </a:buClr>
              <a:buFont typeface="Wingdings 2"/>
              <a:buChar char=""/>
              <a:defRPr/>
            </a:pPr>
            <a:r>
              <a:rPr lang="en-GB" sz="5100" dirty="0">
                <a:solidFill>
                  <a:schemeClr val="bg1"/>
                </a:solidFill>
              </a:rPr>
              <a:t>Self criticism</a:t>
            </a:r>
          </a:p>
          <a:p>
            <a:pPr marL="548640" indent="-411480" eaLnBrk="1" fontAlgn="auto" hangingPunct="1">
              <a:spcAft>
                <a:spcPts val="0"/>
              </a:spcAft>
              <a:buClr>
                <a:schemeClr val="tx1">
                  <a:shade val="95000"/>
                </a:schemeClr>
              </a:buClr>
              <a:buFont typeface="Wingdings 2"/>
              <a:buNone/>
              <a:defRPr/>
            </a:pPr>
            <a:endParaRPr lang="en-GB" dirty="0">
              <a:solidFill>
                <a:schemeClr val="bg1"/>
              </a:solidFill>
            </a:endParaRPr>
          </a:p>
          <a:p>
            <a:pPr marL="548640" indent="-411480" eaLnBrk="1" fontAlgn="auto" hangingPunct="1">
              <a:spcAft>
                <a:spcPts val="0"/>
              </a:spcAft>
              <a:buClr>
                <a:schemeClr val="tx1">
                  <a:shade val="95000"/>
                </a:schemeClr>
              </a:buClr>
              <a:buFont typeface="Wingdings 2"/>
              <a:buChar char=""/>
              <a:defRPr/>
            </a:pPr>
            <a:endParaRPr lang="en-GB" dirty="0">
              <a:solidFill>
                <a:schemeClr val="bg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Content Placeholder 2"/>
          <p:cNvSpPr>
            <a:spLocks noGrp="1"/>
          </p:cNvSpPr>
          <p:nvPr>
            <p:ph idx="4294967295"/>
          </p:nvPr>
        </p:nvSpPr>
        <p:spPr>
          <a:xfrm>
            <a:off x="457200" y="0"/>
            <a:ext cx="8229600" cy="6308725"/>
          </a:xfrm>
        </p:spPr>
        <p:txBody>
          <a:bodyPr/>
          <a:lstStyle/>
          <a:p>
            <a:pPr eaLnBrk="1" hangingPunct="1">
              <a:lnSpc>
                <a:spcPct val="80000"/>
              </a:lnSpc>
              <a:buFont typeface="Wingdings 2" pitchFamily="18" charset="2"/>
              <a:buNone/>
            </a:pPr>
            <a:endParaRPr lang="en-GB" sz="1300" dirty="0" smtClean="0">
              <a:solidFill>
                <a:schemeClr val="bg1"/>
              </a:solidFill>
            </a:endParaRPr>
          </a:p>
          <a:p>
            <a:pPr eaLnBrk="1" hangingPunct="1">
              <a:lnSpc>
                <a:spcPct val="80000"/>
              </a:lnSpc>
              <a:buFont typeface="Wingdings 2" pitchFamily="18" charset="2"/>
              <a:buNone/>
            </a:pPr>
            <a:r>
              <a:rPr lang="en-GB" b="1" dirty="0" smtClean="0">
                <a:solidFill>
                  <a:schemeClr val="bg1"/>
                </a:solidFill>
              </a:rPr>
              <a:t>Lola is a member of staff in a busy information and advice centre.  The centre is often understaffed and she is managed by a woman whom she describes as largely absent. Her manager makes great demands on her time and is at times critical of her work. She is beginning to become more and more stressed by her work environment, so much so that it affected her relationships. She works late and often goes home and falls asleep in her clothes, her sleep is often disrupted. As a result of feeling vulnerable, she is short with her family and easily irritated. Based on what we have explored so far, what would you advise Lola to do in order to improve her situation and develop emotional resilience?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548680"/>
            <a:ext cx="8534400" cy="1296144"/>
          </a:xfrm>
        </p:spPr>
        <p:txBody>
          <a:bodyPr>
            <a:normAutofit fontScale="90000"/>
          </a:bodyPr>
          <a:lstStyle/>
          <a:p>
            <a:pPr eaLnBrk="1" fontAlgn="auto" hangingPunct="1">
              <a:spcAft>
                <a:spcPts val="0"/>
              </a:spcAft>
              <a:defRPr/>
            </a:pPr>
            <a:r>
              <a:rPr lang="en-GB" dirty="0" smtClean="0"/>
              <a:t/>
            </a:r>
            <a:br>
              <a:rPr lang="en-GB" dirty="0" smtClean="0"/>
            </a:br>
            <a:r>
              <a:rPr lang="en-GB" dirty="0"/>
              <a:t/>
            </a:r>
            <a:br>
              <a:rPr lang="en-GB" dirty="0"/>
            </a:br>
            <a:r>
              <a:rPr lang="en-GB" dirty="0"/>
              <a:t/>
            </a:r>
            <a:br>
              <a:rPr lang="en-GB" dirty="0"/>
            </a:br>
            <a:r>
              <a:rPr lang="en-GB" dirty="0" smtClean="0"/>
              <a:t>How do we develop / improve emotional resilience?</a:t>
            </a:r>
            <a:r>
              <a:rPr lang="en-GB" dirty="0"/>
              <a:t> </a:t>
            </a:r>
            <a:br>
              <a:rPr lang="en-GB" dirty="0"/>
            </a:br>
            <a:r>
              <a:rPr lang="en-GB" dirty="0" smtClean="0"/>
              <a:t/>
            </a:r>
            <a:br>
              <a:rPr lang="en-GB" dirty="0" smtClean="0"/>
            </a:br>
            <a:r>
              <a:rPr lang="en-GB" dirty="0" smtClean="0"/>
              <a:t/>
            </a:r>
            <a:br>
              <a:rPr lang="en-GB" dirty="0" smtClean="0"/>
            </a:br>
            <a:r>
              <a:rPr lang="en-GB" dirty="0" smtClean="0"/>
              <a:t/>
            </a:r>
            <a:br>
              <a:rPr lang="en-GB" dirty="0" smtClean="0"/>
            </a:br>
            <a:endParaRPr lang="en-GB" dirty="0"/>
          </a:p>
        </p:txBody>
      </p:sp>
      <p:sp>
        <p:nvSpPr>
          <p:cNvPr id="3" name="Content Placeholder 2"/>
          <p:cNvSpPr>
            <a:spLocks noGrp="1"/>
          </p:cNvSpPr>
          <p:nvPr>
            <p:ph idx="1"/>
          </p:nvPr>
        </p:nvSpPr>
        <p:spPr>
          <a:xfrm>
            <a:off x="457200" y="1628775"/>
            <a:ext cx="8229600" cy="4679950"/>
          </a:xfrm>
        </p:spPr>
        <p:txBody>
          <a:bodyPr>
            <a:normAutofit lnSpcReduction="10000"/>
          </a:bodyPr>
          <a:lstStyle/>
          <a:p>
            <a:pPr marL="548640" indent="-411480" eaLnBrk="1" fontAlgn="auto" hangingPunct="1">
              <a:spcAft>
                <a:spcPts val="0"/>
              </a:spcAft>
              <a:buClr>
                <a:schemeClr val="tx1">
                  <a:shade val="95000"/>
                </a:schemeClr>
              </a:buClr>
              <a:buFont typeface="Wingdings 2"/>
              <a:buNone/>
              <a:defRPr/>
            </a:pPr>
            <a:endParaRPr lang="en-GB" dirty="0" smtClean="0"/>
          </a:p>
          <a:p>
            <a:pPr marL="548640" indent="-411480" eaLnBrk="1" fontAlgn="auto" hangingPunct="1">
              <a:spcAft>
                <a:spcPts val="0"/>
              </a:spcAft>
              <a:buClr>
                <a:schemeClr val="tx1">
                  <a:shade val="95000"/>
                </a:schemeClr>
              </a:buClr>
              <a:buFont typeface="Wingdings 2"/>
              <a:buChar char=""/>
              <a:defRPr/>
            </a:pPr>
            <a:r>
              <a:rPr lang="en-GB" dirty="0" smtClean="0">
                <a:solidFill>
                  <a:schemeClr val="bg1"/>
                </a:solidFill>
              </a:rPr>
              <a:t>Some individuals are naturally more resilient than others- however the good news is, emotional resilience can be learned and developed.</a:t>
            </a:r>
          </a:p>
          <a:p>
            <a:pPr marL="548640" indent="-411480" eaLnBrk="1" fontAlgn="auto" hangingPunct="1">
              <a:spcAft>
                <a:spcPts val="0"/>
              </a:spcAft>
              <a:buClr>
                <a:schemeClr val="tx1">
                  <a:shade val="95000"/>
                </a:schemeClr>
              </a:buClr>
              <a:buFont typeface="Wingdings 2"/>
              <a:buNone/>
              <a:defRPr/>
            </a:pPr>
            <a:endParaRPr lang="en-GB" dirty="0" smtClean="0">
              <a:solidFill>
                <a:schemeClr val="bg1"/>
              </a:solidFill>
            </a:endParaRPr>
          </a:p>
          <a:p>
            <a:pPr marL="548640" indent="-411480" eaLnBrk="1" fontAlgn="auto" hangingPunct="1">
              <a:spcAft>
                <a:spcPts val="0"/>
              </a:spcAft>
              <a:buClr>
                <a:schemeClr val="tx1">
                  <a:shade val="95000"/>
                </a:schemeClr>
              </a:buClr>
              <a:buFont typeface="Wingdings 2"/>
              <a:buChar char=""/>
              <a:defRPr/>
            </a:pPr>
            <a:r>
              <a:rPr lang="en-GB" dirty="0" smtClean="0">
                <a:solidFill>
                  <a:schemeClr val="bg1"/>
                </a:solidFill>
              </a:rPr>
              <a:t>Emotional resilience is made up of different components, and particularly in a work setting it is important to attend to the different areas, continuing to develop as you grow in your work role</a:t>
            </a:r>
            <a:endParaRPr lang="en-GB" dirty="0">
              <a:solidFill>
                <a:schemeClr val="bg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GB" dirty="0" smtClean="0"/>
              <a:t/>
            </a:r>
            <a:br>
              <a:rPr lang="en-GB" dirty="0" smtClean="0"/>
            </a:br>
            <a:r>
              <a:rPr lang="en-GB" sz="4900" dirty="0" smtClean="0"/>
              <a:t>Emotional </a:t>
            </a:r>
            <a:r>
              <a:rPr lang="en-GB" sz="4900" dirty="0"/>
              <a:t>literacy/ </a:t>
            </a:r>
            <a:r>
              <a:rPr lang="en-GB" sz="4900" dirty="0" smtClean="0"/>
              <a:t>Intelligence</a:t>
            </a:r>
            <a:r>
              <a:rPr lang="en-GB" sz="4900" dirty="0"/>
              <a:t/>
            </a:r>
            <a:br>
              <a:rPr lang="en-GB" sz="4900" dirty="0"/>
            </a:br>
            <a:endParaRPr lang="en-GB" sz="4900" dirty="0"/>
          </a:p>
        </p:txBody>
      </p:sp>
      <p:sp>
        <p:nvSpPr>
          <p:cNvPr id="21506" name="Content Placeholder 2"/>
          <p:cNvSpPr>
            <a:spLocks noGrp="1"/>
          </p:cNvSpPr>
          <p:nvPr>
            <p:ph idx="1"/>
          </p:nvPr>
        </p:nvSpPr>
        <p:spPr/>
        <p:txBody>
          <a:bodyPr/>
          <a:lstStyle/>
          <a:p>
            <a:pPr eaLnBrk="1" hangingPunct="1"/>
            <a:endParaRPr lang="en-GB" sz="4400" smtClean="0"/>
          </a:p>
          <a:p>
            <a:pPr eaLnBrk="1" hangingPunct="1"/>
            <a:r>
              <a:rPr lang="en-GB" sz="4400" smtClean="0">
                <a:solidFill>
                  <a:schemeClr val="bg1"/>
                </a:solidFill>
              </a:rPr>
              <a:t>Self awareness</a:t>
            </a:r>
          </a:p>
          <a:p>
            <a:pPr eaLnBrk="1" hangingPunct="1"/>
            <a:r>
              <a:rPr lang="en-GB" sz="4400" smtClean="0">
                <a:solidFill>
                  <a:schemeClr val="bg1"/>
                </a:solidFill>
              </a:rPr>
              <a:t>Self management</a:t>
            </a:r>
          </a:p>
          <a:p>
            <a:pPr eaLnBrk="1" hangingPunct="1"/>
            <a:r>
              <a:rPr lang="en-GB" sz="4400" smtClean="0">
                <a:solidFill>
                  <a:schemeClr val="bg1"/>
                </a:solidFill>
              </a:rPr>
              <a:t>Social Awareness</a:t>
            </a:r>
          </a:p>
          <a:p>
            <a:pPr eaLnBrk="1" hangingPunct="1"/>
            <a:r>
              <a:rPr lang="en-GB" sz="4400" smtClean="0">
                <a:solidFill>
                  <a:schemeClr val="bg1"/>
                </a:solidFill>
              </a:rPr>
              <a:t>Relationship Management</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GB" dirty="0" smtClean="0"/>
              <a:t/>
            </a:r>
            <a:br>
              <a:rPr lang="en-GB" dirty="0" smtClean="0"/>
            </a:br>
            <a:r>
              <a:rPr lang="en-GB" dirty="0" smtClean="0"/>
              <a:t>Emotional </a:t>
            </a:r>
            <a:r>
              <a:rPr lang="en-GB" dirty="0"/>
              <a:t>Wellbeing</a:t>
            </a:r>
            <a:br>
              <a:rPr lang="en-GB" dirty="0"/>
            </a:br>
            <a:endParaRPr lang="en-GB" dirty="0"/>
          </a:p>
        </p:txBody>
      </p:sp>
      <p:sp>
        <p:nvSpPr>
          <p:cNvPr id="22530" name="Content Placeholder 2"/>
          <p:cNvSpPr>
            <a:spLocks noGrp="1"/>
          </p:cNvSpPr>
          <p:nvPr>
            <p:ph idx="1"/>
          </p:nvPr>
        </p:nvSpPr>
        <p:spPr/>
        <p:txBody>
          <a:bodyPr/>
          <a:lstStyle/>
          <a:p>
            <a:pPr eaLnBrk="1" hangingPunct="1"/>
            <a:r>
              <a:rPr lang="en-GB" smtClean="0">
                <a:solidFill>
                  <a:schemeClr val="bg1"/>
                </a:solidFill>
              </a:rPr>
              <a:t>Know the warning signs</a:t>
            </a:r>
          </a:p>
          <a:p>
            <a:pPr eaLnBrk="1" hangingPunct="1"/>
            <a:r>
              <a:rPr lang="en-GB" smtClean="0">
                <a:solidFill>
                  <a:schemeClr val="bg1"/>
                </a:solidFill>
              </a:rPr>
              <a:t>Improve your self esteem</a:t>
            </a:r>
          </a:p>
          <a:p>
            <a:pPr eaLnBrk="1" hangingPunct="1"/>
            <a:r>
              <a:rPr lang="en-GB" smtClean="0">
                <a:solidFill>
                  <a:schemeClr val="bg1"/>
                </a:solidFill>
              </a:rPr>
              <a:t>Enjoy Yourself</a:t>
            </a:r>
          </a:p>
          <a:p>
            <a:pPr eaLnBrk="1" hangingPunct="1"/>
            <a:r>
              <a:rPr lang="en-GB" smtClean="0">
                <a:solidFill>
                  <a:schemeClr val="bg1"/>
                </a:solidFill>
              </a:rPr>
              <a:t>Develop good relationships</a:t>
            </a:r>
          </a:p>
          <a:p>
            <a:pPr eaLnBrk="1" hangingPunct="1"/>
            <a:r>
              <a:rPr lang="en-GB" smtClean="0">
                <a:solidFill>
                  <a:schemeClr val="bg1"/>
                </a:solidFill>
              </a:rPr>
              <a:t>Find a sense of purpose</a:t>
            </a:r>
          </a:p>
          <a:p>
            <a:pPr eaLnBrk="1" hangingPunct="1"/>
            <a:r>
              <a:rPr lang="en-GB" smtClean="0">
                <a:solidFill>
                  <a:schemeClr val="bg1"/>
                </a:solidFill>
              </a:rPr>
              <a:t>Nurture Yourself</a:t>
            </a:r>
          </a:p>
          <a:p>
            <a:pPr eaLnBrk="1" hangingPunct="1"/>
            <a:r>
              <a:rPr lang="en-GB" smtClean="0">
                <a:solidFill>
                  <a:schemeClr val="bg1"/>
                </a:solidFill>
              </a:rPr>
              <a:t>Change is good!</a:t>
            </a:r>
          </a:p>
          <a:p>
            <a:pPr eaLnBrk="1" hangingPunct="1">
              <a:buFont typeface="Wingdings 2" pitchFamily="18" charset="2"/>
              <a:buNone/>
            </a:pPr>
            <a:endParaRPr lang="en-GB"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1135</TotalTime>
  <Words>1421</Words>
  <Application>Microsoft Office PowerPoint</Application>
  <PresentationFormat>On-screen Show (4:3)</PresentationFormat>
  <Paragraphs>185</Paragraphs>
  <Slides>25</Slides>
  <Notes>3</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Apex</vt:lpstr>
      <vt:lpstr>Developing Emotional Resilience in the workplace </vt:lpstr>
      <vt:lpstr>Workshop Outline and Aims</vt:lpstr>
      <vt:lpstr>What is Emotional Resilience?</vt:lpstr>
      <vt:lpstr>       Traits of Emotional Resilience:    : </vt:lpstr>
      <vt:lpstr>Problems/Issues arising from low resilience</vt:lpstr>
      <vt:lpstr>PowerPoint Presentation</vt:lpstr>
      <vt:lpstr>   How do we develop / improve emotional resilience?     </vt:lpstr>
      <vt:lpstr> Emotional literacy/ Intelligence </vt:lpstr>
      <vt:lpstr> Emotional Wellbeing </vt:lpstr>
      <vt:lpstr>7 areas which might serve as foundations for resilience: </vt:lpstr>
      <vt:lpstr>Develop a Personal Model Of Resilience</vt:lpstr>
      <vt:lpstr>PMR</vt:lpstr>
      <vt:lpstr>PMR</vt:lpstr>
      <vt:lpstr>Self Esteem </vt:lpstr>
      <vt:lpstr>Stress Management </vt:lpstr>
      <vt:lpstr>Stress Management</vt:lpstr>
      <vt:lpstr> Goal Orientated </vt:lpstr>
      <vt:lpstr> Self Care </vt:lpstr>
      <vt:lpstr>  Practice challenging negative thought cycles/ Reframe unhelpful thinking </vt:lpstr>
      <vt:lpstr>Reframing</vt:lpstr>
      <vt:lpstr>Reframing</vt:lpstr>
      <vt:lpstr>Reframing</vt:lpstr>
      <vt:lpstr>Reframing</vt:lpstr>
      <vt:lpstr>Reframing</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Developing Emotional Resilience in the workplace</dc:title>
  <dc:creator>Ohemaa</dc:creator>
  <cp:lastModifiedBy>Administrator</cp:lastModifiedBy>
  <cp:revision>28</cp:revision>
  <cp:lastPrinted>2016-03-07T09:01:10Z</cp:lastPrinted>
  <dcterms:created xsi:type="dcterms:W3CDTF">2012-07-16T21:04:36Z</dcterms:created>
  <dcterms:modified xsi:type="dcterms:W3CDTF">2016-03-14T10:42:43Z</dcterms:modified>
</cp:coreProperties>
</file>