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5" autoAdjust="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E6E8A82-8D0D-41B5-9652-F6866849ACC6}" type="datetimeFigureOut">
              <a:rPr lang="en-GB"/>
              <a:pPr/>
              <a:t>01/12/2014</a:t>
            </a:fld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97423D5-06DD-4A31-8A72-C01F2500C3D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384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423D5-06DD-4A31-8A72-C01F2500C3D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38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19E1-A990-4E76-A4CE-876BADBD4298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EF27-D516-425B-B2FD-D3F3B2254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5EBE-D649-4211-94FC-30CD85E875CE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1181-2135-4786-9996-E8AF4B497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66D9-41F5-4C88-A12B-25C2CEBD8564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2ADD5-9393-4A17-BB8B-89225BEA4E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45718-B1AC-4BD1-8A83-88031BAE83FD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C8096-3339-499B-8EDB-3C5E2AD05E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72E40-A6B5-49F5-9539-3A455D3D2594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8F79-1439-495F-8EE0-D9761BC0A4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29740-98CA-4003-9F49-1D83FCF21440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DCE2F-5C04-4D3F-837B-4B436F9EA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AE2C-0130-4F79-848B-70B2C8A4FCD7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361B0-DCCD-497E-BFA3-7CFD5F39B7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FB50A-68FE-434E-9384-D2FE5A66F599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32724-ED4A-4E50-BECC-8EB820DCB0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A98B7-6640-4237-82EA-3BBD1D825217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9A787-A9AD-4CE2-9225-C0318BD24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CC2D9-D5A9-47C9-8CB6-023D78DE4366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A97D4-355D-4D21-9DF1-1FF94D4FBF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EA2CF-095F-4CE8-A021-924D0395C06C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EFB75-39F7-4B5B-A9EE-DEAF5B67C1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1DE75F-18DE-46FA-A7A6-71128040833D}" type="datetimeFigureOut">
              <a:rPr lang="en-GB"/>
              <a:pPr>
                <a:defRPr/>
              </a:pPr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542578-E5A6-4ECE-91F6-99E1524651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4068763" y="4044157"/>
            <a:ext cx="3309937" cy="865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690" tIns="36345" rIns="72690" bIns="36345"/>
          <a:lstStyle/>
          <a:p>
            <a:r>
              <a:rPr lang="en-GB" sz="1000" b="1" dirty="0">
                <a:solidFill>
                  <a:srgbClr val="000000"/>
                </a:solidFill>
                <a:latin typeface="Arial" charset="0"/>
                <a:cs typeface="Arial" charset="0"/>
              </a:rPr>
              <a:t>Environmental Management Working Groups</a:t>
            </a:r>
          </a:p>
          <a:p>
            <a:r>
              <a:rPr lang="en-GB" sz="1000" i="1" dirty="0">
                <a:solidFill>
                  <a:srgbClr val="000000"/>
                </a:solidFill>
                <a:latin typeface="Arial" charset="0"/>
                <a:cs typeface="Arial" charset="0"/>
              </a:rPr>
              <a:t>Working Group</a:t>
            </a:r>
            <a:r>
              <a:rPr lang="en-GB" sz="1000" i="1" dirty="0">
                <a:solidFill>
                  <a:schemeClr val="tx1"/>
                </a:solidFill>
                <a:latin typeface="Arial" charset="0"/>
                <a:cs typeface="Arial" charset="0"/>
              </a:rPr>
              <a:t> Chairs </a:t>
            </a:r>
            <a:r>
              <a:rPr lang="en-GB" sz="1000" i="1" dirty="0">
                <a:solidFill>
                  <a:srgbClr val="000000"/>
                </a:solidFill>
                <a:latin typeface="Arial" charset="0"/>
                <a:cs typeface="Arial" charset="0"/>
              </a:rPr>
              <a:t>Meetings: Termly</a:t>
            </a:r>
          </a:p>
          <a:p>
            <a:r>
              <a:rPr lang="en-GB" sz="1000" i="1" dirty="0">
                <a:solidFill>
                  <a:srgbClr val="000000"/>
                </a:solidFill>
                <a:latin typeface="Arial" charset="0"/>
                <a:cs typeface="Arial" charset="0"/>
              </a:rPr>
              <a:t>Working Group Meetings: specific or </a:t>
            </a:r>
            <a:r>
              <a:rPr lang="en-GB" sz="1000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team</a:t>
            </a:r>
            <a:endParaRPr lang="en-GB" sz="1000" i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endParaRPr lang="en-GB" sz="10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endParaRPr lang="en-GB" sz="10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7524750" y="1524795"/>
            <a:ext cx="1008063" cy="41767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2690" tIns="36345" rIns="72690" bIns="36345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Sustainability Team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rgbClr val="000000"/>
                </a:solidFill>
              </a:rPr>
              <a:t>General support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/>
              <a:t>Secretariat</a:t>
            </a:r>
            <a:endParaRPr lang="en-GB" b="1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Support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for Service Leaders, SDP content and SDP monitoring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u="sng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i="1" u="sng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000000"/>
              </a:solidFill>
            </a:endParaRPr>
          </a:p>
        </p:txBody>
      </p:sp>
      <p:cxnSp>
        <p:nvCxnSpPr>
          <p:cNvPr id="2" name="AutoShape 16"/>
          <p:cNvCxnSpPr>
            <a:cxnSpLocks noChangeShapeType="1"/>
          </p:cNvCxnSpPr>
          <p:nvPr/>
        </p:nvCxnSpPr>
        <p:spPr bwMode="auto">
          <a:xfrm flipV="1">
            <a:off x="8748713" y="804072"/>
            <a:ext cx="0" cy="579422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stealth" w="lg" len="lg"/>
            <a:tailEnd type="stealth" w="lg" len="lg"/>
          </a:ln>
        </p:spPr>
      </p:cxnSp>
      <p:sp>
        <p:nvSpPr>
          <p:cNvPr id="13317" name="Text Box 22"/>
          <p:cNvSpPr txBox="1">
            <a:spLocks noChangeArrowheads="1"/>
          </p:cNvSpPr>
          <p:nvPr/>
        </p:nvSpPr>
        <p:spPr bwMode="auto">
          <a:xfrm>
            <a:off x="4068763" y="1524795"/>
            <a:ext cx="3305175" cy="792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2690" tIns="36345" rIns="72690" bIns="36345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Environmental </a:t>
            </a:r>
            <a:r>
              <a:rPr lang="en-GB" b="1" dirty="0" smtClean="0">
                <a:solidFill>
                  <a:srgbClr val="000000"/>
                </a:solidFill>
              </a:rPr>
              <a:t>Leadership Group</a:t>
            </a:r>
            <a:endParaRPr lang="en-GB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rgbClr val="000000"/>
                </a:solidFill>
              </a:rPr>
              <a:t>Advisory </a:t>
            </a:r>
            <a:r>
              <a:rPr lang="en-GB" i="1" dirty="0" smtClean="0">
                <a:solidFill>
                  <a:srgbClr val="000000"/>
                </a:solidFill>
              </a:rPr>
              <a:t>group </a:t>
            </a:r>
            <a:r>
              <a:rPr lang="en-GB" i="1" dirty="0">
                <a:solidFill>
                  <a:srgbClr val="000000"/>
                </a:solidFill>
              </a:rPr>
              <a:t>to </a:t>
            </a:r>
            <a:r>
              <a:rPr lang="en-GB" i="1" dirty="0" smtClean="0">
                <a:solidFill>
                  <a:srgbClr val="000000"/>
                </a:solidFill>
              </a:rPr>
              <a:t>the Director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 smtClean="0">
                <a:solidFill>
                  <a:srgbClr val="000000"/>
                </a:solidFill>
              </a:rPr>
              <a:t>Chaired by Pro-Director (Resources and Planning)</a:t>
            </a:r>
            <a:endParaRPr lang="en-GB" b="1" i="1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i="1" dirty="0">
                <a:solidFill>
                  <a:srgbClr val="000000"/>
                </a:solidFill>
              </a:rPr>
              <a:t>Meetings:</a:t>
            </a:r>
            <a:r>
              <a:rPr lang="en-GB" dirty="0"/>
              <a:t> </a:t>
            </a:r>
            <a:r>
              <a:rPr lang="en-GB" i="1" dirty="0" smtClean="0">
                <a:solidFill>
                  <a:srgbClr val="000000"/>
                </a:solidFill>
              </a:rPr>
              <a:t>Annually</a:t>
            </a:r>
            <a:endParaRPr lang="en-GB" i="1" dirty="0">
              <a:solidFill>
                <a:srgbClr val="000000"/>
              </a:solidFill>
            </a:endParaRPr>
          </a:p>
        </p:txBody>
      </p:sp>
      <p:sp>
        <p:nvSpPr>
          <p:cNvPr id="13319" name="Text Box 26"/>
          <p:cNvSpPr txBox="1">
            <a:spLocks noChangeArrowheads="1"/>
          </p:cNvSpPr>
          <p:nvPr/>
        </p:nvSpPr>
        <p:spPr bwMode="auto">
          <a:xfrm>
            <a:off x="4068763" y="804070"/>
            <a:ext cx="4464050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2690" tIns="36345" rIns="72690" bIns="36345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>
                <a:solidFill>
                  <a:srgbClr val="000000"/>
                </a:solidFill>
              </a:rPr>
              <a:t>Council</a:t>
            </a:r>
          </a:p>
        </p:txBody>
      </p:sp>
      <p:sp>
        <p:nvSpPr>
          <p:cNvPr id="13320" name="Text Box 28"/>
          <p:cNvSpPr txBox="1">
            <a:spLocks noChangeArrowheads="1"/>
          </p:cNvSpPr>
          <p:nvPr/>
        </p:nvSpPr>
        <p:spPr bwMode="auto">
          <a:xfrm>
            <a:off x="4068763" y="2604295"/>
            <a:ext cx="3311525" cy="1154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2690" tIns="36345" rIns="72690" bIns="36345"/>
          <a:lstStyle/>
          <a:p>
            <a:endParaRPr lang="en-GB" sz="10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endParaRPr lang="en-GB" sz="10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charset="0"/>
                <a:cs typeface="Arial" charset="0"/>
              </a:rPr>
              <a:t>Environmental </a:t>
            </a:r>
            <a:r>
              <a:rPr lang="en-GB" sz="1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 Team</a:t>
            </a:r>
            <a:endParaRPr lang="en-GB" sz="10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GB" sz="1000" i="1" dirty="0">
                <a:solidFill>
                  <a:srgbClr val="000000"/>
                </a:solidFill>
                <a:latin typeface="Arial" charset="0"/>
                <a:cs typeface="Arial" charset="0"/>
              </a:rPr>
              <a:t>Meetings: Termly</a:t>
            </a:r>
          </a:p>
          <a:p>
            <a:endParaRPr lang="en-GB" sz="1000" i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GB" sz="1000" i="1" dirty="0">
                <a:solidFill>
                  <a:srgbClr val="000000"/>
                </a:solidFill>
                <a:latin typeface="Arial" charset="0"/>
                <a:cs typeface="Arial" charset="0"/>
              </a:rPr>
              <a:t>Chaired by – Director of Facilities Management</a:t>
            </a:r>
          </a:p>
          <a:p>
            <a:endParaRPr lang="en-GB" sz="1000" i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endParaRPr lang="en-GB" sz="1000" i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539750" y="3901282"/>
            <a:ext cx="684053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321" name="Line 30"/>
          <p:cNvSpPr>
            <a:spLocks noChangeShapeType="1"/>
          </p:cNvSpPr>
          <p:nvPr/>
        </p:nvSpPr>
        <p:spPr bwMode="auto">
          <a:xfrm>
            <a:off x="539751" y="2461420"/>
            <a:ext cx="68341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322" name="Text Box 31"/>
          <p:cNvSpPr txBox="1">
            <a:spLocks noChangeArrowheads="1"/>
          </p:cNvSpPr>
          <p:nvPr/>
        </p:nvSpPr>
        <p:spPr bwMode="auto">
          <a:xfrm>
            <a:off x="0" y="26035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dirty="0"/>
              <a:t>LSE</a:t>
            </a:r>
            <a:r>
              <a:rPr lang="en-GB" sz="1600" b="1" dirty="0"/>
              <a:t> </a:t>
            </a:r>
            <a:r>
              <a:rPr lang="en-US" sz="1600" b="1" dirty="0"/>
              <a:t>Environmental Management Reporting </a:t>
            </a:r>
            <a:r>
              <a:rPr lang="en-US" sz="1600" b="1" dirty="0" smtClean="0"/>
              <a:t>Structure</a:t>
            </a:r>
            <a:endParaRPr lang="en-GB" sz="1600" dirty="0"/>
          </a:p>
        </p:txBody>
      </p:sp>
      <p:sp>
        <p:nvSpPr>
          <p:cNvPr id="13324" name="Text Box 27"/>
          <p:cNvSpPr txBox="1">
            <a:spLocks noChangeArrowheads="1"/>
          </p:cNvSpPr>
          <p:nvPr/>
        </p:nvSpPr>
        <p:spPr bwMode="auto">
          <a:xfrm>
            <a:off x="4068763" y="4909345"/>
            <a:ext cx="1727200" cy="792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690" tIns="36345" rIns="72690" bIns="36345"/>
          <a:lstStyle>
            <a:lvl1pPr marL="85725" indent="-857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Estates</a:t>
            </a:r>
            <a:endParaRPr lang="en-GB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IMT</a:t>
            </a:r>
            <a:endParaRPr lang="en-GB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Residences </a:t>
            </a:r>
            <a:r>
              <a:rPr lang="en-GB" dirty="0"/>
              <a:t>&amp; </a:t>
            </a:r>
            <a:r>
              <a:rPr lang="en-GB" dirty="0" smtClean="0"/>
              <a:t>Catering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Procurement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Library</a:t>
            </a:r>
          </a:p>
        </p:txBody>
      </p:sp>
      <p:sp>
        <p:nvSpPr>
          <p:cNvPr id="4" name="Text Box 36"/>
          <p:cNvSpPr txBox="1">
            <a:spLocks noChangeArrowheads="1"/>
          </p:cNvSpPr>
          <p:nvPr/>
        </p:nvSpPr>
        <p:spPr bwMode="auto">
          <a:xfrm>
            <a:off x="468313" y="804070"/>
            <a:ext cx="1441450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r>
              <a:rPr lang="en-GB" sz="1200" b="1" dirty="0"/>
              <a:t>STRATEGIC</a:t>
            </a:r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r>
              <a:rPr lang="en-GB" sz="1200" b="1" dirty="0" smtClean="0"/>
              <a:t>MANAGEMENT</a:t>
            </a: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 smtClean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r>
              <a:rPr lang="en-GB" sz="1200" b="1" dirty="0"/>
              <a:t>DELIVERY</a:t>
            </a:r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200" b="1" dirty="0"/>
          </a:p>
          <a:p>
            <a:pPr>
              <a:spcBef>
                <a:spcPct val="50000"/>
              </a:spcBef>
            </a:pPr>
            <a:endParaRPr lang="en-GB" sz="1000" dirty="0"/>
          </a:p>
        </p:txBody>
      </p:sp>
      <p:sp>
        <p:nvSpPr>
          <p:cNvPr id="13326" name="Text Box 45"/>
          <p:cNvSpPr txBox="1">
            <a:spLocks noChangeArrowheads="1"/>
          </p:cNvSpPr>
          <p:nvPr/>
        </p:nvSpPr>
        <p:spPr bwMode="auto">
          <a:xfrm>
            <a:off x="5795963" y="4906170"/>
            <a:ext cx="1577975" cy="795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690" tIns="36345" rIns="72690" bIns="36345"/>
          <a:lstStyle>
            <a:lvl1pPr marL="85725" indent="-857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/>
              <a:t>Human </a:t>
            </a:r>
            <a:r>
              <a:rPr lang="en-GB" dirty="0" smtClean="0"/>
              <a:t>Resources</a:t>
            </a:r>
            <a:endParaRPr lang="en-GB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Communications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/>
              <a:t>Students’ Union</a:t>
            </a:r>
            <a:endParaRPr lang="en-GB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dirty="0"/>
          </a:p>
        </p:txBody>
      </p:sp>
      <p:sp>
        <p:nvSpPr>
          <p:cNvPr id="13328" name="Text Box 49"/>
          <p:cNvSpPr txBox="1">
            <a:spLocks noChangeArrowheads="1"/>
          </p:cNvSpPr>
          <p:nvPr/>
        </p:nvSpPr>
        <p:spPr bwMode="auto">
          <a:xfrm>
            <a:off x="2051050" y="2677320"/>
            <a:ext cx="1944688" cy="1154112"/>
          </a:xfrm>
          <a:prstGeom prst="rect">
            <a:avLst/>
          </a:prstGeom>
          <a:noFill/>
          <a:ln>
            <a:noFill/>
          </a:ln>
          <a:extLst/>
        </p:spPr>
        <p:txBody>
          <a:bodyPr lIns="72690" tIns="36345" rIns="72690" bIns="36345"/>
          <a:lstStyle/>
          <a:p>
            <a:pPr marL="85725" indent="-85725"/>
            <a:r>
              <a:rPr lang="en-GB" sz="1000" b="1" dirty="0">
                <a:solidFill>
                  <a:srgbClr val="A6A6A6"/>
                </a:solidFill>
              </a:rPr>
              <a:t>EMT </a:t>
            </a:r>
          </a:p>
          <a:p>
            <a:pPr marL="85725" indent="-85725">
              <a:buFontTx/>
              <a:buChar char="•"/>
            </a:pPr>
            <a:r>
              <a:rPr lang="en-GB" sz="1000" dirty="0">
                <a:solidFill>
                  <a:srgbClr val="A6A6A6"/>
                </a:solidFill>
              </a:rPr>
              <a:t>Review management of EMS</a:t>
            </a:r>
          </a:p>
          <a:p>
            <a:pPr marL="85725" indent="-85725">
              <a:buFontTx/>
              <a:buChar char="•"/>
            </a:pPr>
            <a:r>
              <a:rPr lang="en-GB" sz="1000" dirty="0">
                <a:solidFill>
                  <a:srgbClr val="A6A6A6"/>
                </a:solidFill>
              </a:rPr>
              <a:t>Approve Plans to deliver the Environmental Objectives</a:t>
            </a:r>
          </a:p>
          <a:p>
            <a:pPr marL="85725" indent="-85725">
              <a:buFontTx/>
              <a:buChar char="•"/>
            </a:pPr>
            <a:r>
              <a:rPr lang="en-GB" sz="1000" dirty="0">
                <a:solidFill>
                  <a:srgbClr val="A6A6A6"/>
                </a:solidFill>
              </a:rPr>
              <a:t>Drive progress against targets</a:t>
            </a:r>
          </a:p>
          <a:p>
            <a:pPr marL="85725" indent="-85725">
              <a:buFontTx/>
              <a:buChar char="•"/>
            </a:pPr>
            <a:r>
              <a:rPr lang="en-GB" sz="1000" dirty="0">
                <a:solidFill>
                  <a:srgbClr val="A6A6A6"/>
                </a:solidFill>
              </a:rPr>
              <a:t>Report to ELG using Action Plan Scorecard</a:t>
            </a:r>
          </a:p>
        </p:txBody>
      </p:sp>
      <p:sp>
        <p:nvSpPr>
          <p:cNvPr id="13329" name="Text Box 50"/>
          <p:cNvSpPr txBox="1">
            <a:spLocks noChangeArrowheads="1"/>
          </p:cNvSpPr>
          <p:nvPr/>
        </p:nvSpPr>
        <p:spPr bwMode="auto">
          <a:xfrm>
            <a:off x="2051050" y="4117182"/>
            <a:ext cx="1944688" cy="1584325"/>
          </a:xfrm>
          <a:prstGeom prst="rect">
            <a:avLst/>
          </a:prstGeom>
          <a:noFill/>
          <a:ln>
            <a:noFill/>
          </a:ln>
          <a:extLst/>
        </p:spPr>
        <p:txBody>
          <a:bodyPr lIns="72690" tIns="36345" rIns="72690" bIns="36345"/>
          <a:lstStyle>
            <a:lvl1pPr marL="85725" indent="-857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EMWGs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Develop Environmental Action Plans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Develop Environmental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reporting process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Deliver progress against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plans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Review legal compliance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Review Aspects and Impacts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330" name="Text Box 52"/>
          <p:cNvSpPr txBox="1">
            <a:spLocks noChangeArrowheads="1"/>
          </p:cNvSpPr>
          <p:nvPr/>
        </p:nvSpPr>
        <p:spPr bwMode="auto">
          <a:xfrm>
            <a:off x="2051050" y="877095"/>
            <a:ext cx="1944688" cy="1584325"/>
          </a:xfrm>
          <a:prstGeom prst="rect">
            <a:avLst/>
          </a:prstGeom>
          <a:noFill/>
          <a:ln>
            <a:noFill/>
          </a:ln>
          <a:extLst/>
        </p:spPr>
        <p:txBody>
          <a:bodyPr lIns="72690" tIns="36345" rIns="72690" bIns="36345"/>
          <a:lstStyle>
            <a:lvl1pPr marL="85725" indent="-857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COUNCIL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Approve Environmental Policy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Receive Annual Report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ELG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Recommend Annual Report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Recommend Environmental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Policy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Recommend Environmental Targets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4068763" y="4691857"/>
            <a:ext cx="3305175" cy="214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2690" tIns="36345" rIns="72690" bIns="36345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000000"/>
                </a:solidFill>
              </a:rPr>
              <a:t>Delivery 		Supporting 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20" name="Text Box 50"/>
          <p:cNvSpPr txBox="1">
            <a:spLocks noChangeArrowheads="1"/>
          </p:cNvSpPr>
          <p:nvPr/>
        </p:nvSpPr>
        <p:spPr bwMode="auto">
          <a:xfrm>
            <a:off x="2051050" y="5808842"/>
            <a:ext cx="1944688" cy="860518"/>
          </a:xfrm>
          <a:prstGeom prst="rect">
            <a:avLst/>
          </a:prstGeom>
          <a:noFill/>
          <a:ln>
            <a:noFill/>
          </a:ln>
          <a:extLst/>
        </p:spPr>
        <p:txBody>
          <a:bodyPr lIns="72690" tIns="36345" rIns="72690" bIns="36345"/>
          <a:lstStyle>
            <a:lvl1pPr marL="85725" indent="-85725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LSE students and staff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Responsible for environmental impact of daily roles  at LSE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6372200" y="5808842"/>
            <a:ext cx="2232248" cy="792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690" tIns="36345" rIns="72690" bIns="36345"/>
          <a:lstStyle>
            <a:defPPr>
              <a:defRPr lang="en-US"/>
            </a:defPPr>
            <a:lvl1pPr marL="85725" indent="-85725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buNone/>
            </a:pPr>
            <a:r>
              <a:rPr lang="en-GB" b="1" dirty="0"/>
              <a:t>Staff</a:t>
            </a:r>
          </a:p>
          <a:p>
            <a:r>
              <a:rPr lang="en-GB" dirty="0"/>
              <a:t>Sustainability Champions</a:t>
            </a:r>
          </a:p>
          <a:p>
            <a:r>
              <a:rPr lang="en-GB" dirty="0"/>
              <a:t>Staff with key impacts, </a:t>
            </a:r>
            <a:r>
              <a:rPr lang="en-GB" dirty="0" err="1"/>
              <a:t>eg</a:t>
            </a:r>
            <a:r>
              <a:rPr lang="en-GB" dirty="0"/>
              <a:t> cleaners</a:t>
            </a:r>
          </a:p>
          <a:p>
            <a:r>
              <a:rPr lang="en-GB" dirty="0"/>
              <a:t>Staff with general impacts, </a:t>
            </a:r>
            <a:r>
              <a:rPr lang="en-GB" dirty="0" err="1"/>
              <a:t>e.g</a:t>
            </a:r>
            <a:r>
              <a:rPr lang="en-GB" dirty="0"/>
              <a:t> energy consumption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4068763" y="5806138"/>
            <a:ext cx="2232026" cy="792162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690" tIns="36345" rIns="72690" bIns="36345"/>
          <a:lstStyle>
            <a:defPPr>
              <a:defRPr lang="en-US"/>
            </a:defPPr>
            <a:lvl1pPr marL="85725" indent="-85725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buNone/>
            </a:pPr>
            <a:r>
              <a:rPr lang="en-GB" b="1" dirty="0"/>
              <a:t>Students</a:t>
            </a:r>
          </a:p>
          <a:p>
            <a:r>
              <a:rPr lang="en-GB" dirty="0"/>
              <a:t>SU Officers</a:t>
            </a:r>
          </a:p>
          <a:p>
            <a:r>
              <a:rPr lang="en-GB" dirty="0"/>
              <a:t>Society members</a:t>
            </a:r>
          </a:p>
          <a:p>
            <a:r>
              <a:rPr lang="en-GB" dirty="0"/>
              <a:t>Residences Sustainability Officers</a:t>
            </a:r>
          </a:p>
          <a:p>
            <a:r>
              <a:rPr lang="en-GB" dirty="0"/>
              <a:t>General impacts, </a:t>
            </a:r>
            <a:r>
              <a:rPr lang="en-GB" dirty="0" err="1"/>
              <a:t>eg</a:t>
            </a:r>
            <a:r>
              <a:rPr lang="en-GB" dirty="0"/>
              <a:t> energy usage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193</Words>
  <Application>Microsoft Office PowerPoint</Application>
  <PresentationFormat>On-screen Show (4:3)</PresentationFormat>
  <Paragraphs>89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Bolton,MJ</dc:creator>
  <cp:lastModifiedBy>Administrator</cp:lastModifiedBy>
  <cp:revision>34</cp:revision>
  <cp:lastPrinted>2014-02-26T07:57:43Z</cp:lastPrinted>
  <dcterms:created xsi:type="dcterms:W3CDTF">2012-03-29T08:40:32Z</dcterms:created>
  <dcterms:modified xsi:type="dcterms:W3CDTF">2014-12-01T10:04:03Z</dcterms:modified>
</cp:coreProperties>
</file>