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18" r:id="rId2"/>
    <p:sldId id="319" r:id="rId3"/>
    <p:sldId id="336" r:id="rId4"/>
    <p:sldId id="331" r:id="rId5"/>
    <p:sldId id="260" r:id="rId6"/>
    <p:sldId id="332" r:id="rId7"/>
    <p:sldId id="330" r:id="rId8"/>
    <p:sldId id="320" r:id="rId9"/>
    <p:sldId id="325" r:id="rId10"/>
    <p:sldId id="321" r:id="rId11"/>
    <p:sldId id="335" r:id="rId12"/>
    <p:sldId id="328" r:id="rId13"/>
    <p:sldId id="327" r:id="rId14"/>
  </p:sldIdLst>
  <p:sldSz cx="9144000" cy="6858000" type="screen4x3"/>
  <p:notesSz cx="6772275" cy="990282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99FFCC"/>
    <a:srgbClr val="99FF33"/>
    <a:srgbClr val="66FF66"/>
    <a:srgbClr val="CCFF99"/>
    <a:srgbClr val="00CCFF"/>
    <a:srgbClr val="FF6699"/>
    <a:srgbClr val="000000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07" autoAdjust="0"/>
    <p:restoredTop sz="93345" autoAdjust="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3" d="100"/>
          <a:sy n="33" d="100"/>
        </p:scale>
        <p:origin x="-1590" y="-96"/>
      </p:cViewPr>
      <p:guideLst>
        <p:guide orient="horz" pos="3119"/>
        <p:guide pos="213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17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3763"/>
            <a:ext cx="4965700" cy="445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330" tIns="44863" rIns="91330" bIns="448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9300"/>
            <a:ext cx="4933950" cy="3700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975749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4088" y="768350"/>
            <a:ext cx="4910137" cy="36830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681538"/>
            <a:ext cx="4957762" cy="4449762"/>
          </a:xfrm>
          <a:noFill/>
        </p:spPr>
        <p:txBody>
          <a:bodyPr lIns="92428" tIns="46214" rIns="92428" bIns="46214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wmf"/><Relationship Id="rId4" Type="http://schemas.openxmlformats.org/officeDocument/2006/relationships/oleObject" Target="../embeddings/Microsoft_Word_97_-_2003_Document5.doc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Microsoft_Word_97_-_2003_Document1.doc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.wmf"/><Relationship Id="rId4" Type="http://schemas.openxmlformats.org/officeDocument/2006/relationships/oleObject" Target="../embeddings/Microsoft_Word_97_-_2003_Document3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905000"/>
          </a:xfrm>
        </p:spPr>
        <p:txBody>
          <a:bodyPr/>
          <a:lstStyle/>
          <a:p>
            <a:pPr>
              <a:defRPr/>
            </a:pPr>
            <a:r>
              <a:rPr lang="en-GB" sz="72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EDE’S (UK) Ltd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3049488"/>
          </a:xfrm>
        </p:spPr>
        <p:txBody>
          <a:bodyPr/>
          <a:lstStyle/>
          <a:p>
            <a:pPr marL="342900" indent="-34290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Working with the LSE</a:t>
            </a:r>
          </a:p>
          <a:p>
            <a:pPr marL="342900" indent="-342900">
              <a:defRPr/>
            </a:pPr>
            <a:endParaRPr lang="en-GB" sz="40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Relocation  Specialists</a:t>
            </a:r>
          </a:p>
          <a:p>
            <a:pPr marL="342900" indent="-34290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Established Since 1869</a:t>
            </a:r>
          </a:p>
          <a:p>
            <a:pPr marL="342900" indent="-342900">
              <a:defRPr/>
            </a:pPr>
            <a:endParaRPr lang="en-GB" sz="40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Label Placement-Crates</a:t>
            </a:r>
            <a:endParaRPr lang="en-GB" dirty="0" smtClean="0">
              <a:solidFill>
                <a:schemeClr val="bg1"/>
              </a:solidFill>
            </a:endParaRPr>
          </a:p>
        </p:txBody>
      </p:sp>
      <p:graphicFrame>
        <p:nvGraphicFramePr>
          <p:cNvPr id="5122" name="Object 3"/>
          <p:cNvGraphicFramePr>
            <a:graphicFrameLocks noGrp="1" noChangeAspect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2871948107"/>
              </p:ext>
            </p:extLst>
          </p:nvPr>
        </p:nvGraphicFramePr>
        <p:xfrm>
          <a:off x="2555776" y="1628800"/>
          <a:ext cx="4021137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Document" r:id="rId4" imgW="966216" imgH="1377696" progId="Word.Document.8">
                  <p:embed/>
                </p:oleObj>
              </mc:Choice>
              <mc:Fallback>
                <p:oleObj name="Document" r:id="rId4" imgW="966216" imgH="1377696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628800"/>
                        <a:ext cx="4021137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PACKING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18648" cy="4114800"/>
          </a:xfrm>
        </p:spPr>
        <p:txBody>
          <a:bodyPr/>
          <a:lstStyle/>
          <a:p>
            <a:pPr>
              <a:defRPr/>
            </a:pPr>
            <a:r>
              <a:rPr lang="en-GB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Where possible who packs – unpacks</a:t>
            </a:r>
          </a:p>
          <a:p>
            <a:pPr>
              <a:defRPr/>
            </a:pPr>
            <a:r>
              <a:rPr lang="en-GB" b="1" i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Edes</a:t>
            </a:r>
            <a:r>
              <a:rPr lang="en-GB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will undertake Bulk Filing (Books etc)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Label with destination number given to  cupboard and /or shelf. 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 Identical label placed on left hand end of crate</a:t>
            </a:r>
          </a:p>
          <a:p>
            <a:pPr>
              <a:defRPr/>
            </a:pPr>
            <a:r>
              <a:rPr lang="en-GB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Files taken from shelf and loaded into crate from left to right.</a:t>
            </a:r>
          </a:p>
          <a:p>
            <a:pPr>
              <a:buNone/>
              <a:defRPr/>
            </a:pPr>
            <a:endParaRPr lang="en-GB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Label Placement - IT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590800" y="2120900"/>
          <a:ext cx="4038600" cy="382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Clip" r:id="rId3" imgW="2501798" imgH="2616098" progId="MS_ClipArt_Gallery.2">
                  <p:embed/>
                </p:oleObj>
              </mc:Choice>
              <mc:Fallback>
                <p:oleObj name="Clip" r:id="rId3" imgW="2501798" imgH="2616098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120900"/>
                        <a:ext cx="4038600" cy="382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4648200" y="2438400"/>
          <a:ext cx="533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Clip" r:id="rId5" imgW="2247900" imgH="3306763" progId="MS_ClipArt_Gallery.2">
                  <p:embed/>
                </p:oleObj>
              </mc:Choice>
              <mc:Fallback>
                <p:oleObj name="Clip" r:id="rId5" imgW="2247900" imgH="3306763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38400"/>
                        <a:ext cx="533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6"/>
          <p:cNvGraphicFramePr>
            <a:graphicFrameLocks noChangeAspect="1"/>
          </p:cNvGraphicFramePr>
          <p:nvPr/>
        </p:nvGraphicFramePr>
        <p:xfrm>
          <a:off x="4800600" y="4419600"/>
          <a:ext cx="45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Clip" r:id="rId7" imgW="2247900" imgH="3306763" progId="MS_ClipArt_Gallery.2">
                  <p:embed/>
                </p:oleObj>
              </mc:Choice>
              <mc:Fallback>
                <p:oleObj name="Clip" r:id="rId7" imgW="2247900" imgH="3306763" progId="MS_ClipArt_Gallery.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419600"/>
                        <a:ext cx="4572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7"/>
          <p:cNvGraphicFramePr>
            <a:graphicFrameLocks noChangeAspect="1"/>
          </p:cNvGraphicFramePr>
          <p:nvPr/>
        </p:nvGraphicFramePr>
        <p:xfrm>
          <a:off x="2743200" y="4876800"/>
          <a:ext cx="609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Clip" r:id="rId8" imgW="2247900" imgH="3306763" progId="MS_ClipArt_Gallery.2">
                  <p:embed/>
                </p:oleObj>
              </mc:Choice>
              <mc:Fallback>
                <p:oleObj name="Clip" r:id="rId8" imgW="2247900" imgH="3306763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876800"/>
                        <a:ext cx="609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20574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GB" sz="142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EDE’S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</p:spPr>
        <p:txBody>
          <a:bodyPr/>
          <a:lstStyle/>
          <a:p>
            <a:pPr marL="342900" indent="-342900">
              <a:defRPr/>
            </a:pP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Setting The Standards</a:t>
            </a:r>
          </a:p>
          <a:p>
            <a:pPr marL="342900" indent="-342900">
              <a:defRPr/>
            </a:pP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By Which Others</a:t>
            </a:r>
          </a:p>
          <a:p>
            <a:pPr marL="342900" indent="-342900">
              <a:defRPr/>
            </a:pPr>
            <a:r>
              <a:rPr lang="en-GB" sz="4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Are Judged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72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Ede’s</a:t>
            </a:r>
            <a:r>
              <a:rPr lang="en-GB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GB" sz="5400" b="1" i="1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sz="3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Experience of major relocations (undertook Move into NAB)</a:t>
            </a:r>
          </a:p>
          <a:p>
            <a:pPr>
              <a:defRPr/>
            </a:pPr>
            <a:r>
              <a:rPr lang="en-GB" sz="3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 of the UKs Largest independent commercial relocation companies</a:t>
            </a:r>
          </a:p>
          <a:p>
            <a:pPr>
              <a:defRPr/>
            </a:pPr>
            <a:r>
              <a:rPr lang="en-GB" sz="3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Purpose built fleet of modern vehicles.</a:t>
            </a:r>
          </a:p>
          <a:p>
            <a:pPr>
              <a:defRPr/>
            </a:pPr>
            <a:r>
              <a:rPr lang="en-GB" sz="3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Up to date techniques &amp; equipment</a:t>
            </a:r>
          </a:p>
          <a:p>
            <a:pPr>
              <a:defRPr/>
            </a:pPr>
            <a:r>
              <a:rPr lang="en-GB" sz="3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Customer satisfaction paramount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GB" sz="5400" b="1" i="1" dirty="0" smtClean="0">
                <a:solidFill>
                  <a:srgbClr val="FF0000"/>
                </a:solidFill>
              </a:rPr>
              <a:t> </a:t>
            </a:r>
            <a:r>
              <a:rPr lang="en-US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Move Planning</a:t>
            </a:r>
            <a:endParaRPr lang="en-GB" sz="5400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Meetings with Department Reps (Move Champions)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Move information Pack for Move Champions (Dates, times, labelling Regime)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Hints and tips sheet for all staff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On site team before and after moves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Preparing for the Move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81000" y="2362200"/>
            <a:ext cx="43434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600"/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5410200" cy="30178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3200"/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3200"/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following brief tips will help you, to help others prepare to move</a:t>
            </a:r>
          </a:p>
        </p:txBody>
      </p:sp>
      <p:graphicFrame>
        <p:nvGraphicFramePr>
          <p:cNvPr id="132101" name="Object 5"/>
          <p:cNvGraphicFramePr>
            <a:graphicFrameLocks noGrp="1" noChangeAspect="1"/>
          </p:cNvGraphicFramePr>
          <p:nvPr>
            <p:ph type="body" idx="1"/>
          </p:nvPr>
        </p:nvGraphicFramePr>
        <p:xfrm>
          <a:off x="5351463" y="2209800"/>
          <a:ext cx="37925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lip" r:id="rId3" imgW="1030529" imgH="1117397" progId="MS_ClipArt_Gallery.2">
                  <p:embed/>
                </p:oleObj>
              </mc:Choice>
              <mc:Fallback>
                <p:oleObj name="Clip" r:id="rId3" imgW="1030529" imgH="1117397" progId="MS_ClipArt_Gallery.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1463" y="2209800"/>
                        <a:ext cx="3792537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8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Labelling</a:t>
            </a:r>
            <a:endParaRPr lang="en-GB" sz="66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534400" cy="37338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GB" sz="44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Golden Rule for labelling</a:t>
            </a:r>
            <a:r>
              <a:rPr lang="en-GB" sz="44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FontTx/>
              <a:buNone/>
              <a:defRPr/>
            </a:pPr>
            <a:r>
              <a:rPr lang="en-GB" sz="4400" b="1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sz="6000" b="1" i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 LABEL - NO MOVE</a:t>
            </a:r>
          </a:p>
          <a:p>
            <a:pPr>
              <a:buFontTx/>
              <a:buNone/>
              <a:defRPr/>
            </a:pPr>
            <a:endParaRPr lang="en-GB" sz="1600" b="1" i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n-GB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an item is left behind  and it does not have a label on you will only have yourself to blame!</a:t>
            </a:r>
            <a:endParaRPr lang="en-GB" sz="4400" b="1" i="1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6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Labelling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GB" sz="34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This is the way a typical label should be laid out.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438400" y="3581400"/>
          <a:ext cx="4191000" cy="261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itmap Image" r:id="rId3" imgW="4191449" imgH="2619604" progId="Paint.Picture">
                  <p:embed/>
                </p:oleObj>
              </mc:Choice>
              <mc:Fallback>
                <p:oleObj name="Bitmap Image" r:id="rId3" imgW="4191449" imgH="2619604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581400"/>
                        <a:ext cx="4191000" cy="261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819400" y="4648200"/>
            <a:ext cx="13716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>
                <a:latin typeface="Comic Sans MS" pitchFamily="66" charset="0"/>
              </a:rPr>
              <a:t>A 60</a:t>
            </a:r>
            <a:endParaRPr lang="en-GB" sz="2000">
              <a:latin typeface="Comic Sans MS" pitchFamily="66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72000" y="4343400"/>
            <a:ext cx="1905000" cy="1465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/>
              <a:t>Bill</a:t>
            </a:r>
          </a:p>
          <a:p>
            <a:pPr>
              <a:spcBef>
                <a:spcPct val="50000"/>
              </a:spcBef>
            </a:pPr>
            <a:r>
              <a:rPr lang="en-GB" sz="3600"/>
              <a:t>Tiernan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19400" y="3733800"/>
            <a:ext cx="10668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FFFFFF"/>
                </a:solidFill>
              </a:rPr>
              <a:t>EDE’S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667000" y="4419600"/>
            <a:ext cx="838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0" i="0"/>
              <a:t>Position</a:t>
            </a:r>
            <a:endParaRPr lang="en-GB" sz="140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648200" y="3810000"/>
            <a:ext cx="1143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i="0">
                <a:solidFill>
                  <a:srgbClr val="FFFFFF"/>
                </a:solidFill>
              </a:rPr>
              <a:t>Black</a:t>
            </a:r>
            <a:endParaRPr lang="en-GB" sz="36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2068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sz="7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Labelling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sz="3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colour of the label indicates the delivery floor area</a:t>
            </a:r>
          </a:p>
          <a:p>
            <a:pPr>
              <a:defRPr/>
            </a:pPr>
            <a:r>
              <a:rPr lang="en-GB" sz="3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first number takes the item to the correct position</a:t>
            </a:r>
          </a:p>
          <a:p>
            <a:pPr>
              <a:defRPr/>
            </a:pPr>
            <a:r>
              <a:rPr lang="en-GB" sz="3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second box is for name or other information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7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Crates</a:t>
            </a:r>
            <a:endParaRPr lang="en-GB" sz="6000" dirty="0" smtClean="0">
              <a:solidFill>
                <a:schemeClr val="bg1"/>
              </a:solidFill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Clr>
                <a:srgbClr val="FFFFFF"/>
              </a:buClr>
              <a:defRPr/>
            </a:pPr>
            <a:r>
              <a:rPr lang="en-GB" sz="28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Crates should be separated from stack before packing</a:t>
            </a:r>
          </a:p>
          <a:p>
            <a:pPr>
              <a:spcBef>
                <a:spcPct val="50000"/>
              </a:spcBef>
              <a:buClr>
                <a:srgbClr val="FFFFFF"/>
              </a:buClr>
              <a:defRPr/>
            </a:pPr>
            <a:r>
              <a:rPr lang="en-GB" sz="28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 not pack Crates on your desk.</a:t>
            </a:r>
          </a:p>
          <a:p>
            <a:pPr>
              <a:spcBef>
                <a:spcPct val="50000"/>
              </a:spcBef>
              <a:buClr>
                <a:srgbClr val="FFFFFF"/>
              </a:buClr>
              <a:defRPr/>
            </a:pPr>
            <a:r>
              <a:rPr lang="en-GB" sz="28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Stack loaded Crates in 3’s or 4’s.</a:t>
            </a:r>
          </a:p>
          <a:p>
            <a:pPr>
              <a:spcBef>
                <a:spcPct val="50000"/>
              </a:spcBef>
              <a:buClr>
                <a:srgbClr val="FFFFFF"/>
              </a:buClr>
              <a:buFontTx/>
              <a:buNone/>
              <a:defRPr/>
            </a:pPr>
            <a:endParaRPr lang="en-GB" sz="2800" b="1" i="1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2800" smtClean="0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156325" y="1981200"/>
          <a:ext cx="1871663" cy="382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Document" r:id="rId4" imgW="1499616" imgH="2743200" progId="Word.Document.8">
                  <p:embed/>
                </p:oleObj>
              </mc:Choice>
              <mc:Fallback>
                <p:oleObj name="Document" r:id="rId4" imgW="1499616" imgH="27432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981200"/>
                        <a:ext cx="1871663" cy="382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003800" y="4416425"/>
          <a:ext cx="1008063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7" imgW="966216" imgH="1377696" progId="Word.Document.8">
                  <p:embed/>
                </p:oleObj>
              </mc:Choice>
              <mc:Fallback>
                <p:oleObj name="Document" r:id="rId7" imgW="966216" imgH="137769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4416425"/>
                        <a:ext cx="1008063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8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Crates</a:t>
            </a:r>
            <a:endParaRPr lang="en-GB" sz="72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098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68313" y="2133600"/>
          <a:ext cx="1727200" cy="367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Document" r:id="rId4" imgW="1499616" imgH="2743200" progId="Word.Document.8">
                  <p:embed/>
                </p:oleObj>
              </mc:Choice>
              <mc:Fallback>
                <p:oleObj name="Document" r:id="rId4" imgW="1499616" imgH="27432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133600"/>
                        <a:ext cx="1727200" cy="367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3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GB" sz="28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 not load the crate so that it is too heavy to pick it up yourself.</a:t>
            </a:r>
          </a:p>
          <a:p>
            <a:pPr>
              <a:spcBef>
                <a:spcPct val="50000"/>
              </a:spcBef>
              <a:defRPr/>
            </a:pPr>
            <a:r>
              <a:rPr lang="en-GB" sz="28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Always place the label on the short end in in the right corner.</a:t>
            </a:r>
            <a:r>
              <a:rPr lang="en-GB" sz="40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en-GB" sz="2800" b="1" i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 not place the label on the lid, in the crate or on the long side.</a:t>
            </a:r>
          </a:p>
          <a:p>
            <a:pPr>
              <a:spcBef>
                <a:spcPct val="50000"/>
              </a:spcBef>
              <a:buFontTx/>
              <a:buNone/>
              <a:defRPr/>
            </a:pPr>
            <a:endParaRPr lang="en-GB" sz="2800" b="1" i="1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17765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195513" y="4416425"/>
          <a:ext cx="1081087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Document" r:id="rId7" imgW="966216" imgH="1377696" progId="Word.Document.8">
                  <p:embed/>
                </p:oleObj>
              </mc:Choice>
              <mc:Fallback>
                <p:oleObj name="Document" r:id="rId7" imgW="966216" imgH="137769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4416425"/>
                        <a:ext cx="1081087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½ Floppy (A:)">
  <a:themeElements>
    <a:clrScheme name="">
      <a:dk1>
        <a:srgbClr val="000000"/>
      </a:dk1>
      <a:lt1>
        <a:srgbClr val="EFFFE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6FFF6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3½ Floppy (A:)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½ Floppy (A: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½ Floppy (A:)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8">
        <a:dk1>
          <a:srgbClr val="000000"/>
        </a:dk1>
        <a:lt1>
          <a:srgbClr val="FF3399"/>
        </a:lt1>
        <a:dk2>
          <a:srgbClr val="000000"/>
        </a:dk2>
        <a:lt2>
          <a:srgbClr val="919191"/>
        </a:lt2>
        <a:accent1>
          <a:srgbClr val="618FFD"/>
        </a:accent1>
        <a:accent2>
          <a:srgbClr val="00AE00"/>
        </a:accent2>
        <a:accent3>
          <a:srgbClr val="FFADCA"/>
        </a:accent3>
        <a:accent4>
          <a:srgbClr val="000000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00AE00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AAD3AA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00AE00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AAD3AA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93310337</TotalTime>
  <Pages>19</Pages>
  <Words>333</Words>
  <Application>Microsoft Office PowerPoint</Application>
  <PresentationFormat>On-screen Show (4:3)</PresentationFormat>
  <Paragraphs>59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3½ Floppy (A:)</vt:lpstr>
      <vt:lpstr>Clip</vt:lpstr>
      <vt:lpstr>Bitmap Image</vt:lpstr>
      <vt:lpstr>Document</vt:lpstr>
      <vt:lpstr>EDE’S (UK) Ltd</vt:lpstr>
      <vt:lpstr>Ede’s </vt:lpstr>
      <vt:lpstr> Move Planning</vt:lpstr>
      <vt:lpstr>Preparing for the Move</vt:lpstr>
      <vt:lpstr>Labelling</vt:lpstr>
      <vt:lpstr>Labelling</vt:lpstr>
      <vt:lpstr>Labelling</vt:lpstr>
      <vt:lpstr>Crates</vt:lpstr>
      <vt:lpstr>Crates</vt:lpstr>
      <vt:lpstr>Label Placement-Crates</vt:lpstr>
      <vt:lpstr>PACKING</vt:lpstr>
      <vt:lpstr>Label Placement - IT </vt:lpstr>
      <vt:lpstr>EDE’S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W. EDE &amp; Co Ltd</dc:title>
  <dc:subject>REMOVALS</dc:subject>
  <dc:creator>DEREK DEAMER</dc:creator>
  <cp:lastModifiedBy>Administrator</cp:lastModifiedBy>
  <cp:revision>58</cp:revision>
  <cp:lastPrinted>1999-11-05T09:30:31Z</cp:lastPrinted>
  <dcterms:created xsi:type="dcterms:W3CDTF">1997-04-04T11:55:00Z</dcterms:created>
  <dcterms:modified xsi:type="dcterms:W3CDTF">2013-09-09T14:28:33Z</dcterms:modified>
</cp:coreProperties>
</file>