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393" r:id="rId3"/>
    <p:sldId id="440" r:id="rId4"/>
    <p:sldId id="396" r:id="rId5"/>
    <p:sldId id="398" r:id="rId6"/>
    <p:sldId id="435" r:id="rId7"/>
    <p:sldId id="399" r:id="rId8"/>
    <p:sldId id="394" r:id="rId9"/>
    <p:sldId id="395" r:id="rId10"/>
    <p:sldId id="407" r:id="rId11"/>
    <p:sldId id="400" r:id="rId12"/>
    <p:sldId id="409" r:id="rId13"/>
    <p:sldId id="404" r:id="rId14"/>
    <p:sldId id="405" r:id="rId15"/>
    <p:sldId id="401" r:id="rId16"/>
    <p:sldId id="402" r:id="rId17"/>
    <p:sldId id="410" r:id="rId18"/>
    <p:sldId id="389" r:id="rId19"/>
    <p:sldId id="412" r:id="rId20"/>
    <p:sldId id="428" r:id="rId21"/>
    <p:sldId id="413" r:id="rId22"/>
    <p:sldId id="418" r:id="rId23"/>
    <p:sldId id="416" r:id="rId24"/>
    <p:sldId id="429" r:id="rId25"/>
    <p:sldId id="415" r:id="rId26"/>
    <p:sldId id="436" r:id="rId27"/>
    <p:sldId id="439" r:id="rId28"/>
    <p:sldId id="437" r:id="rId29"/>
    <p:sldId id="438" r:id="rId30"/>
    <p:sldId id="403" r:id="rId31"/>
    <p:sldId id="357" r:id="rId32"/>
    <p:sldId id="414" r:id="rId33"/>
    <p:sldId id="420" r:id="rId34"/>
    <p:sldId id="423" r:id="rId35"/>
    <p:sldId id="425" r:id="rId36"/>
    <p:sldId id="427" r:id="rId37"/>
  </p:sldIdLst>
  <p:sldSz cx="9144000" cy="6858000" type="screen4x3"/>
  <p:notesSz cx="6858000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9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AAC91-CC45-41F0-8E31-5B5C0ADB6268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4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04431-3EF4-4A63-B93F-99F961631A2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791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98051-46FF-43B7-B9F4-B35420562E3F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4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9F6C1-6E70-4C0B-945B-10C9C3BF676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2433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ED48D-6C08-4A97-AA9B-9E32E1BBA090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0031-DB1F-4C5A-9A9E-2ED43AAB7E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0407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ED48D-6C08-4A97-AA9B-9E32E1BBA090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0031-DB1F-4C5A-9A9E-2ED43AAB7E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7217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ED48D-6C08-4A97-AA9B-9E32E1BBA090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0031-DB1F-4C5A-9A9E-2ED43AAB7E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9549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ED48D-6C08-4A97-AA9B-9E32E1BBA090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0031-DB1F-4C5A-9A9E-2ED43AAB7E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9356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ED48D-6C08-4A97-AA9B-9E32E1BBA090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0031-DB1F-4C5A-9A9E-2ED43AAB7E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3558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ED48D-6C08-4A97-AA9B-9E32E1BBA090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0031-DB1F-4C5A-9A9E-2ED43AAB7E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3646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ED48D-6C08-4A97-AA9B-9E32E1BBA090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0031-DB1F-4C5A-9A9E-2ED43AAB7E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205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ED48D-6C08-4A97-AA9B-9E32E1BBA090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0031-DB1F-4C5A-9A9E-2ED43AAB7E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4503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ED48D-6C08-4A97-AA9B-9E32E1BBA090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0031-DB1F-4C5A-9A9E-2ED43AAB7E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3837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ED48D-6C08-4A97-AA9B-9E32E1BBA090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0031-DB1F-4C5A-9A9E-2ED43AAB7E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9250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ED48D-6C08-4A97-AA9B-9E32E1BBA090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0031-DB1F-4C5A-9A9E-2ED43AAB7E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4899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ED48D-6C08-4A97-AA9B-9E32E1BBA090}" type="datetimeFigureOut">
              <a:rPr lang="de-DE" smtClean="0"/>
              <a:t>28.04.2015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60031-DB1F-4C5A-9A9E-2ED43AAB7E6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8909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6821" y="260647"/>
            <a:ext cx="5004048" cy="2088233"/>
          </a:xfrm>
        </p:spPr>
        <p:txBody>
          <a:bodyPr>
            <a:normAutofit fontScale="90000"/>
          </a:bodyPr>
          <a:lstStyle/>
          <a:p>
            <a:r>
              <a:rPr lang="de-DE" b="1" dirty="0" smtClean="0"/>
              <a:t>The Power of the </a:t>
            </a:r>
            <a:r>
              <a:rPr lang="de-DE" b="1" dirty="0"/>
              <a:t>S</a:t>
            </a:r>
            <a:r>
              <a:rPr lang="de-DE" b="1" dirty="0" smtClean="0"/>
              <a:t>ingle </a:t>
            </a:r>
            <a:r>
              <a:rPr lang="de-DE" b="1" dirty="0" smtClean="0"/>
              <a:t>Number:</a:t>
            </a:r>
            <a:br>
              <a:rPr lang="de-DE" b="1" dirty="0" smtClean="0"/>
            </a:br>
            <a:r>
              <a:rPr lang="de-DE" sz="1600" b="1" dirty="0" smtClean="0"/>
              <a:t/>
            </a:r>
            <a:br>
              <a:rPr lang="de-DE" sz="1600" b="1" dirty="0" smtClean="0"/>
            </a:br>
            <a:r>
              <a:rPr lang="de-DE" sz="4000" b="1" dirty="0" smtClean="0"/>
              <a:t>A Political History of GDP</a:t>
            </a:r>
            <a:endParaRPr lang="de-DE" sz="4000" b="1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36496" y="2852936"/>
            <a:ext cx="8646763" cy="3090247"/>
          </a:xfrm>
        </p:spPr>
        <p:txBody>
          <a:bodyPr>
            <a:noAutofit/>
          </a:bodyPr>
          <a:lstStyle/>
          <a:p>
            <a:pPr algn="l"/>
            <a:r>
              <a:rPr lang="de-DE" b="1" dirty="0" smtClean="0">
                <a:solidFill>
                  <a:schemeClr val="tx1"/>
                </a:solidFill>
              </a:rPr>
              <a:t>Public Lecture</a:t>
            </a:r>
            <a:br>
              <a:rPr lang="de-DE" b="1" dirty="0" smtClean="0">
                <a:solidFill>
                  <a:schemeClr val="tx1"/>
                </a:solidFill>
              </a:rPr>
            </a:br>
            <a:r>
              <a:rPr lang="de-DE" b="1" dirty="0" smtClean="0">
                <a:solidFill>
                  <a:schemeClr val="tx1"/>
                </a:solidFill>
              </a:rPr>
              <a:t>Department of International </a:t>
            </a:r>
            <a:r>
              <a:rPr lang="de-DE" b="1" dirty="0" smtClean="0">
                <a:solidFill>
                  <a:schemeClr val="tx1"/>
                </a:solidFill>
              </a:rPr>
              <a:t>Development, LSE </a:t>
            </a:r>
            <a:r>
              <a:rPr lang="de-DE" dirty="0" smtClean="0">
                <a:solidFill>
                  <a:schemeClr val="tx1"/>
                </a:solidFill>
              </a:rPr>
              <a:t/>
            </a:r>
            <a:br>
              <a:rPr lang="de-DE" dirty="0" smtClean="0">
                <a:solidFill>
                  <a:schemeClr val="tx1"/>
                </a:solidFill>
              </a:rPr>
            </a:br>
            <a:r>
              <a:rPr lang="de-DE" sz="1600" dirty="0" smtClean="0">
                <a:solidFill>
                  <a:schemeClr val="tx1"/>
                </a:solidFill>
              </a:rPr>
              <a:t/>
            </a:r>
            <a:br>
              <a:rPr lang="de-DE" sz="1600" dirty="0" smtClean="0">
                <a:solidFill>
                  <a:schemeClr val="tx1"/>
                </a:solidFill>
              </a:rPr>
            </a:br>
            <a:r>
              <a:rPr lang="de-DE" dirty="0" smtClean="0">
                <a:solidFill>
                  <a:schemeClr val="tx1"/>
                </a:solidFill>
              </a:rPr>
              <a:t>April 28, 2015</a:t>
            </a:r>
            <a:br>
              <a:rPr lang="de-DE" dirty="0" smtClean="0">
                <a:solidFill>
                  <a:schemeClr val="tx1"/>
                </a:solidFill>
              </a:rPr>
            </a:br>
            <a:endParaRPr lang="de-DE" sz="1600" dirty="0">
              <a:solidFill>
                <a:schemeClr val="tx1"/>
              </a:solidFill>
            </a:endParaRPr>
          </a:p>
          <a:p>
            <a:pPr algn="l"/>
            <a:r>
              <a:rPr lang="de-DE" dirty="0" smtClean="0">
                <a:solidFill>
                  <a:schemeClr val="tx1"/>
                </a:solidFill>
              </a:rPr>
              <a:t>Philipp Lepenies, Freie Universität Berlin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59878" y="5805264"/>
            <a:ext cx="4392488" cy="707886"/>
          </a:xfrm>
          <a:prstGeom prst="rect">
            <a:avLst/>
          </a:prstGeom>
          <a:noFill/>
        </p:spPr>
        <p:txBody>
          <a:bodyPr wrap="square" numCol="1" spcCol="39600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4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GB" sz="4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LSEGDPHistory</a:t>
            </a:r>
            <a:endParaRPr lang="en-GB" sz="4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:\DeptInternationalDevelopment_CMY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9341"/>
            <a:ext cx="3436250" cy="122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94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Legacy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i</a:t>
            </a:r>
            <a:r>
              <a:rPr lang="de-DE" dirty="0" err="1" smtClean="0"/>
              <a:t>nterest</a:t>
            </a:r>
            <a:r>
              <a:rPr lang="de-DE" dirty="0" smtClean="0"/>
              <a:t> in „National Income“ – </a:t>
            </a:r>
            <a:r>
              <a:rPr lang="de-DE" dirty="0"/>
              <a:t> </a:t>
            </a:r>
            <a:r>
              <a:rPr lang="de-DE" dirty="0" err="1" smtClean="0"/>
              <a:t>only</a:t>
            </a:r>
            <a:r>
              <a:rPr lang="de-DE" dirty="0" smtClean="0"/>
              <a:t> </a:t>
            </a:r>
            <a:r>
              <a:rPr lang="de-DE" dirty="0" err="1" smtClean="0"/>
              <a:t>academically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 smtClean="0"/>
          </a:p>
          <a:p>
            <a:r>
              <a:rPr lang="de-DE" dirty="0" err="1"/>
              <a:t>d</a:t>
            </a:r>
            <a:r>
              <a:rPr lang="de-DE" dirty="0" err="1" smtClean="0"/>
              <a:t>iscovery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„</a:t>
            </a:r>
            <a:r>
              <a:rPr lang="de-DE" dirty="0" err="1" smtClean="0"/>
              <a:t>labour</a:t>
            </a:r>
            <a:r>
              <a:rPr lang="de-DE" dirty="0" smtClean="0"/>
              <a:t>“ </a:t>
            </a:r>
            <a:r>
              <a:rPr lang="de-DE" dirty="0" err="1" smtClean="0"/>
              <a:t>as</a:t>
            </a:r>
            <a:r>
              <a:rPr lang="de-DE" dirty="0" smtClean="0"/>
              <a:t> </a:t>
            </a:r>
            <a:r>
              <a:rPr lang="de-DE" dirty="0" err="1" smtClean="0"/>
              <a:t>economic</a:t>
            </a:r>
            <a:r>
              <a:rPr lang="de-DE" dirty="0" smtClean="0"/>
              <a:t> </a:t>
            </a:r>
            <a:r>
              <a:rPr lang="de-DE" dirty="0" err="1" smtClean="0"/>
              <a:t>value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/>
              <a:t>p</a:t>
            </a:r>
            <a:r>
              <a:rPr lang="de-DE" dirty="0" err="1" smtClean="0"/>
              <a:t>olitical</a:t>
            </a:r>
            <a:r>
              <a:rPr lang="de-DE" dirty="0" smtClean="0"/>
              <a:t> </a:t>
            </a:r>
            <a:r>
              <a:rPr lang="de-DE" dirty="0" err="1" smtClean="0"/>
              <a:t>arithmetic</a:t>
            </a:r>
            <a:r>
              <a:rPr lang="de-DE" dirty="0" smtClean="0"/>
              <a:t> </a:t>
            </a:r>
            <a:r>
              <a:rPr lang="de-DE" dirty="0" err="1" smtClean="0"/>
              <a:t>becomes</a:t>
            </a:r>
            <a:r>
              <a:rPr lang="de-DE" dirty="0" smtClean="0"/>
              <a:t> „Statistik“</a:t>
            </a:r>
          </a:p>
          <a:p>
            <a:endParaRPr lang="de-DE" dirty="0" smtClean="0"/>
          </a:p>
          <a:p>
            <a:r>
              <a:rPr lang="de-DE" dirty="0" err="1" smtClean="0"/>
              <a:t>problematic</a:t>
            </a:r>
            <a:r>
              <a:rPr lang="de-DE" dirty="0" smtClean="0"/>
              <a:t>: </a:t>
            </a:r>
            <a:r>
              <a:rPr lang="de-DE" dirty="0" err="1" smtClean="0"/>
              <a:t>combination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interpretation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426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Colin Clark (1905 – 1989)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r>
              <a:rPr lang="de-DE" dirty="0" err="1"/>
              <a:t>c</a:t>
            </a:r>
            <a:r>
              <a:rPr lang="de-DE" dirty="0" err="1" smtClean="0"/>
              <a:t>hemist</a:t>
            </a:r>
            <a:endParaRPr lang="de-DE" dirty="0" smtClean="0"/>
          </a:p>
          <a:p>
            <a:r>
              <a:rPr lang="de-DE" dirty="0" smtClean="0"/>
              <a:t>„</a:t>
            </a:r>
            <a:r>
              <a:rPr lang="de-DE" dirty="0" err="1" smtClean="0"/>
              <a:t>inventor</a:t>
            </a:r>
            <a:r>
              <a:rPr lang="de-DE" dirty="0" smtClean="0"/>
              <a:t>“ </a:t>
            </a:r>
            <a:r>
              <a:rPr lang="de-DE" dirty="0" err="1" smtClean="0"/>
              <a:t>of</a:t>
            </a:r>
            <a:r>
              <a:rPr lang="de-DE" dirty="0" smtClean="0"/>
              <a:t> GNP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smtClean="0"/>
              <a:t>National Income</a:t>
            </a:r>
            <a:endParaRPr lang="de-DE" dirty="0"/>
          </a:p>
          <a:p>
            <a:r>
              <a:rPr lang="de-DE" dirty="0" err="1"/>
              <a:t>m</a:t>
            </a:r>
            <a:r>
              <a:rPr lang="de-DE" dirty="0" err="1" smtClean="0"/>
              <a:t>ember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Papal </a:t>
            </a:r>
            <a:br>
              <a:rPr lang="de-DE" dirty="0" smtClean="0"/>
            </a:br>
            <a:r>
              <a:rPr lang="de-DE" dirty="0" err="1" smtClean="0"/>
              <a:t>Commission</a:t>
            </a:r>
            <a:r>
              <a:rPr lang="de-DE" dirty="0" smtClean="0"/>
              <a:t> on </a:t>
            </a:r>
            <a:r>
              <a:rPr lang="de-DE" dirty="0" err="1" smtClean="0"/>
              <a:t>Birth</a:t>
            </a:r>
            <a:r>
              <a:rPr lang="de-DE" dirty="0" smtClean="0"/>
              <a:t> Control</a:t>
            </a:r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025290"/>
            <a:ext cx="2073572" cy="273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250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The National Income 1932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err="1" smtClean="0"/>
              <a:t>Three</a:t>
            </a:r>
            <a:r>
              <a:rPr lang="de-DE" dirty="0" smtClean="0"/>
              <a:t> </a:t>
            </a:r>
            <a:r>
              <a:rPr lang="de-DE" dirty="0" err="1" smtClean="0"/>
              <a:t>ways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calculation</a:t>
            </a:r>
            <a:r>
              <a:rPr lang="de-DE" dirty="0" smtClean="0"/>
              <a:t>: </a:t>
            </a:r>
            <a:br>
              <a:rPr lang="de-DE" dirty="0" smtClean="0"/>
            </a:br>
            <a:r>
              <a:rPr lang="de-DE" dirty="0" err="1" smtClean="0"/>
              <a:t>consumption</a:t>
            </a:r>
            <a:r>
              <a:rPr lang="de-DE" dirty="0" smtClean="0"/>
              <a:t>, </a:t>
            </a:r>
            <a:r>
              <a:rPr lang="de-DE" dirty="0" err="1" smtClean="0"/>
              <a:t>production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distribution</a:t>
            </a:r>
            <a:endParaRPr lang="de-DE" dirty="0" smtClean="0"/>
          </a:p>
          <a:p>
            <a:r>
              <a:rPr lang="de-DE" dirty="0" smtClean="0"/>
              <a:t>Per </a:t>
            </a:r>
            <a:r>
              <a:rPr lang="de-DE" dirty="0" err="1" smtClean="0"/>
              <a:t>capita</a:t>
            </a:r>
            <a:r>
              <a:rPr lang="de-DE" dirty="0" smtClean="0"/>
              <a:t> </a:t>
            </a:r>
            <a:r>
              <a:rPr lang="de-DE" dirty="0" err="1" smtClean="0"/>
              <a:t>income</a:t>
            </a:r>
            <a:r>
              <a:rPr lang="de-DE" dirty="0" smtClean="0"/>
              <a:t> </a:t>
            </a:r>
            <a:r>
              <a:rPr lang="de-DE" dirty="0" err="1" smtClean="0"/>
              <a:t>measure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progress</a:t>
            </a:r>
            <a:endParaRPr lang="de-DE" dirty="0" smtClean="0"/>
          </a:p>
          <a:p>
            <a:r>
              <a:rPr lang="de-DE" dirty="0" err="1" smtClean="0"/>
              <a:t>Estimates</a:t>
            </a:r>
            <a:r>
              <a:rPr lang="de-DE" dirty="0" smtClean="0"/>
              <a:t> </a:t>
            </a:r>
            <a:r>
              <a:rPr lang="de-DE" dirty="0" err="1" smtClean="0"/>
              <a:t>macroeconomic</a:t>
            </a:r>
            <a:r>
              <a:rPr lang="de-DE" dirty="0" smtClean="0"/>
              <a:t> </a:t>
            </a:r>
            <a:r>
              <a:rPr lang="de-DE" dirty="0" err="1" smtClean="0"/>
              <a:t>aggregates</a:t>
            </a:r>
            <a:endParaRPr lang="de-DE" dirty="0" smtClean="0"/>
          </a:p>
          <a:p>
            <a:r>
              <a:rPr lang="de-DE" dirty="0" err="1" smtClean="0"/>
              <a:t>numbers</a:t>
            </a:r>
            <a:r>
              <a:rPr lang="de-DE" dirty="0" smtClean="0"/>
              <a:t> </a:t>
            </a:r>
            <a:r>
              <a:rPr lang="de-DE" dirty="0" err="1" smtClean="0"/>
              <a:t>before</a:t>
            </a:r>
            <a:r>
              <a:rPr lang="de-DE" dirty="0" smtClean="0"/>
              <a:t> </a:t>
            </a:r>
            <a:r>
              <a:rPr lang="de-DE" dirty="0" err="1" smtClean="0"/>
              <a:t>theory</a:t>
            </a:r>
            <a:endParaRPr lang="de-DE" dirty="0" smtClean="0"/>
          </a:p>
          <a:p>
            <a:r>
              <a:rPr lang="de-DE" dirty="0" smtClean="0"/>
              <a:t>National </a:t>
            </a:r>
            <a:r>
              <a:rPr lang="de-DE" dirty="0" err="1" smtClean="0"/>
              <a:t>income</a:t>
            </a:r>
            <a:r>
              <a:rPr lang="de-DE" dirty="0" smtClean="0"/>
              <a:t> </a:t>
            </a:r>
            <a:r>
              <a:rPr lang="de-DE" dirty="0" err="1" smtClean="0"/>
              <a:t>as</a:t>
            </a:r>
            <a:r>
              <a:rPr lang="de-DE" dirty="0" smtClean="0"/>
              <a:t> </a:t>
            </a:r>
            <a:r>
              <a:rPr lang="de-DE" dirty="0" err="1" smtClean="0"/>
              <a:t>historical</a:t>
            </a:r>
            <a:r>
              <a:rPr lang="de-DE" dirty="0" smtClean="0"/>
              <a:t> </a:t>
            </a:r>
            <a:r>
              <a:rPr lang="de-DE" dirty="0" err="1" smtClean="0"/>
              <a:t>category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84784"/>
            <a:ext cx="1890713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796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err="1" smtClean="0"/>
              <a:t>Conditions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of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Economic</a:t>
            </a:r>
            <a:r>
              <a:rPr lang="de-DE" sz="3600" b="1" dirty="0" smtClean="0"/>
              <a:t> Progress 1940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i</a:t>
            </a:r>
            <a:r>
              <a:rPr lang="de-DE" dirty="0" smtClean="0"/>
              <a:t>nternational </a:t>
            </a:r>
            <a:r>
              <a:rPr lang="de-DE" dirty="0" err="1" smtClean="0"/>
              <a:t>comparison</a:t>
            </a:r>
            <a:endParaRPr lang="de-DE" dirty="0" smtClean="0"/>
          </a:p>
          <a:p>
            <a:r>
              <a:rPr lang="de-DE" dirty="0" err="1"/>
              <a:t>s</a:t>
            </a:r>
            <a:r>
              <a:rPr lang="de-DE" dirty="0" err="1" smtClean="0"/>
              <a:t>ectoral</a:t>
            </a:r>
            <a:r>
              <a:rPr lang="de-DE" dirty="0" smtClean="0"/>
              <a:t> </a:t>
            </a:r>
            <a:r>
              <a:rPr lang="de-DE" dirty="0" err="1"/>
              <a:t>d</a:t>
            </a:r>
            <a:r>
              <a:rPr lang="de-DE" dirty="0" err="1" smtClean="0"/>
              <a:t>evelopment</a:t>
            </a:r>
            <a:r>
              <a:rPr lang="de-DE" dirty="0" smtClean="0"/>
              <a:t>:</a:t>
            </a:r>
            <a:br>
              <a:rPr lang="de-DE" dirty="0" smtClean="0"/>
            </a:br>
            <a:r>
              <a:rPr lang="de-DE" sz="2400" dirty="0" smtClean="0"/>
              <a:t>	1. </a:t>
            </a:r>
            <a:r>
              <a:rPr lang="de-DE" sz="2400" dirty="0" err="1" smtClean="0"/>
              <a:t>Agriculture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	2. </a:t>
            </a:r>
            <a:r>
              <a:rPr lang="de-DE" sz="2400" dirty="0" err="1" smtClean="0"/>
              <a:t>Industry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	3. Services</a:t>
            </a:r>
          </a:p>
          <a:p>
            <a:r>
              <a:rPr lang="de-DE" dirty="0" err="1"/>
              <a:t>d</a:t>
            </a:r>
            <a:r>
              <a:rPr lang="de-DE" dirty="0" err="1" smtClean="0"/>
              <a:t>evelopment</a:t>
            </a:r>
            <a:r>
              <a:rPr lang="de-DE" dirty="0" smtClean="0"/>
              <a:t> </a:t>
            </a:r>
            <a:r>
              <a:rPr lang="de-DE" dirty="0" err="1" smtClean="0"/>
              <a:t>economics</a:t>
            </a:r>
            <a:endParaRPr lang="de-DE" dirty="0" smtClean="0"/>
          </a:p>
          <a:p>
            <a:r>
              <a:rPr lang="de-DE" dirty="0" err="1"/>
              <a:t>n</a:t>
            </a:r>
            <a:r>
              <a:rPr lang="de-DE" dirty="0" err="1" smtClean="0"/>
              <a:t>ew</a:t>
            </a:r>
            <a:r>
              <a:rPr lang="de-DE" dirty="0" smtClean="0"/>
              <a:t> </a:t>
            </a:r>
            <a:r>
              <a:rPr lang="de-DE" dirty="0" err="1" smtClean="0"/>
              <a:t>picture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world</a:t>
            </a:r>
            <a:endParaRPr lang="de-DE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000250"/>
            <a:ext cx="18859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77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07701" y="-99392"/>
            <a:ext cx="5832649" cy="741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429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After Clark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2914650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72816"/>
            <a:ext cx="3096344" cy="388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893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The </a:t>
            </a:r>
            <a:r>
              <a:rPr lang="de-DE" sz="3600" b="1" dirty="0" err="1" smtClean="0"/>
              <a:t>Keynesian</a:t>
            </a:r>
            <a:r>
              <a:rPr lang="de-DE" sz="3600" b="1" dirty="0" smtClean="0"/>
              <a:t> System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e-DE" dirty="0" smtClean="0"/>
              <a:t>System </a:t>
            </a:r>
            <a:r>
              <a:rPr lang="de-DE" dirty="0" err="1" smtClean="0"/>
              <a:t>of</a:t>
            </a:r>
            <a:r>
              <a:rPr lang="de-DE" dirty="0" smtClean="0"/>
              <a:t> National Accounts </a:t>
            </a:r>
            <a:r>
              <a:rPr lang="de-DE" dirty="0" err="1" smtClean="0"/>
              <a:t>following</a:t>
            </a:r>
            <a:r>
              <a:rPr lang="de-DE" dirty="0" smtClean="0"/>
              <a:t> </a:t>
            </a:r>
            <a:r>
              <a:rPr lang="de-DE" dirty="0" err="1" smtClean="0"/>
              <a:t>requirements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logic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Keynesian</a:t>
            </a:r>
            <a:r>
              <a:rPr lang="de-DE" dirty="0" smtClean="0"/>
              <a:t> </a:t>
            </a:r>
            <a:r>
              <a:rPr lang="de-DE" dirty="0" err="1" smtClean="0"/>
              <a:t>Theory</a:t>
            </a:r>
            <a:r>
              <a:rPr lang="de-DE" dirty="0" smtClean="0"/>
              <a:t> </a:t>
            </a:r>
          </a:p>
          <a:p>
            <a:r>
              <a:rPr lang="de-DE" dirty="0" smtClean="0"/>
              <a:t>Focus on Income (</a:t>
            </a:r>
            <a:r>
              <a:rPr lang="de-DE" dirty="0" err="1" smtClean="0"/>
              <a:t>tax</a:t>
            </a:r>
            <a:r>
              <a:rPr lang="de-DE" dirty="0" smtClean="0"/>
              <a:t> </a:t>
            </a:r>
            <a:r>
              <a:rPr lang="de-DE" dirty="0" err="1" smtClean="0"/>
              <a:t>base</a:t>
            </a:r>
            <a:r>
              <a:rPr lang="de-DE" dirty="0" smtClean="0"/>
              <a:t>) – not </a:t>
            </a:r>
            <a:r>
              <a:rPr lang="de-DE" dirty="0" err="1" smtClean="0"/>
              <a:t>production</a:t>
            </a:r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single</a:t>
            </a:r>
            <a:r>
              <a:rPr lang="de-DE" dirty="0" smtClean="0"/>
              <a:t> </a:t>
            </a:r>
            <a:r>
              <a:rPr lang="de-DE" dirty="0" err="1" smtClean="0"/>
              <a:t>number</a:t>
            </a:r>
            <a:endParaRPr lang="de-DE" dirty="0" smtClean="0"/>
          </a:p>
          <a:p>
            <a:r>
              <a:rPr lang="de-DE" dirty="0" smtClean="0"/>
              <a:t>Positive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important</a:t>
            </a:r>
            <a:r>
              <a:rPr lang="de-DE" dirty="0" smtClean="0"/>
              <a:t> </a:t>
            </a:r>
            <a:r>
              <a:rPr lang="de-DE" dirty="0" err="1" smtClean="0"/>
              <a:t>role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state</a:t>
            </a:r>
            <a:endParaRPr lang="de-DE" dirty="0" smtClean="0"/>
          </a:p>
          <a:p>
            <a:r>
              <a:rPr lang="de-DE" dirty="0" err="1"/>
              <a:t>t</a:t>
            </a:r>
            <a:r>
              <a:rPr lang="de-DE" dirty="0" err="1" smtClean="0"/>
              <a:t>aken</a:t>
            </a:r>
            <a:r>
              <a:rPr lang="de-DE" dirty="0" smtClean="0"/>
              <a:t> </a:t>
            </a:r>
            <a:r>
              <a:rPr lang="de-DE" dirty="0" err="1" smtClean="0"/>
              <a:t>up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govt</a:t>
            </a:r>
            <a:r>
              <a:rPr lang="de-DE" dirty="0" smtClean="0"/>
              <a:t> – but </a:t>
            </a:r>
            <a:r>
              <a:rPr lang="de-DE" dirty="0" err="1" smtClean="0"/>
              <a:t>very</a:t>
            </a:r>
            <a:r>
              <a:rPr lang="de-DE" dirty="0" smtClean="0"/>
              <a:t> </a:t>
            </a:r>
            <a:r>
              <a:rPr lang="de-DE" dirty="0" err="1" smtClean="0"/>
              <a:t>late</a:t>
            </a:r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planning</a:t>
            </a:r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longer</a:t>
            </a:r>
            <a:r>
              <a:rPr lang="de-DE" dirty="0" smtClean="0"/>
              <a:t> </a:t>
            </a:r>
            <a:r>
              <a:rPr lang="de-DE" dirty="0" err="1" smtClean="0"/>
              <a:t>only</a:t>
            </a:r>
            <a:r>
              <a:rPr lang="de-DE" dirty="0" smtClean="0"/>
              <a:t> </a:t>
            </a:r>
            <a:r>
              <a:rPr lang="de-DE" dirty="0" err="1" smtClean="0"/>
              <a:t>historical</a:t>
            </a:r>
            <a:r>
              <a:rPr lang="de-DE" dirty="0" smtClean="0"/>
              <a:t> </a:t>
            </a:r>
            <a:r>
              <a:rPr lang="de-DE" dirty="0" err="1" smtClean="0"/>
              <a:t>number</a:t>
            </a:r>
            <a:r>
              <a:rPr lang="de-DE" dirty="0" smtClean="0"/>
              <a:t> (</a:t>
            </a:r>
            <a:r>
              <a:rPr lang="de-DE" dirty="0" err="1" smtClean="0"/>
              <a:t>quarterly</a:t>
            </a:r>
            <a:r>
              <a:rPr lang="de-DE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940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  <a:p>
            <a:pPr marL="0" indent="0" algn="ctr">
              <a:buNone/>
            </a:pPr>
            <a:r>
              <a:rPr lang="de-DE" b="1" dirty="0" smtClean="0"/>
              <a:t>The U.S.A.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51471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Simon Kuznets (1901-1985)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„</a:t>
            </a:r>
            <a:r>
              <a:rPr lang="de-DE" dirty="0" err="1" smtClean="0"/>
              <a:t>exemplar</a:t>
            </a:r>
            <a:r>
              <a:rPr lang="de-DE" dirty="0" smtClean="0"/>
              <a:t> </a:t>
            </a:r>
            <a:r>
              <a:rPr lang="de-DE" dirty="0" err="1" smtClean="0"/>
              <a:t>empiricist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century</a:t>
            </a:r>
            <a:r>
              <a:rPr lang="de-DE" dirty="0" smtClean="0"/>
              <a:t>“</a:t>
            </a:r>
          </a:p>
          <a:p>
            <a:r>
              <a:rPr lang="de-DE" dirty="0" err="1"/>
              <a:t>empirical</a:t>
            </a:r>
            <a:r>
              <a:rPr lang="de-DE" dirty="0"/>
              <a:t> </a:t>
            </a:r>
            <a:r>
              <a:rPr lang="de-DE" dirty="0" err="1"/>
              <a:t>study</a:t>
            </a:r>
            <a:r>
              <a:rPr lang="de-DE" dirty="0"/>
              <a:t> </a:t>
            </a:r>
            <a:r>
              <a:rPr lang="de-DE" dirty="0" err="1"/>
              <a:t>before</a:t>
            </a:r>
            <a:r>
              <a:rPr lang="de-DE" dirty="0"/>
              <a:t> </a:t>
            </a:r>
            <a:r>
              <a:rPr lang="de-DE" dirty="0" err="1"/>
              <a:t>theory</a:t>
            </a:r>
            <a:r>
              <a:rPr lang="de-DE" dirty="0"/>
              <a:t> </a:t>
            </a:r>
          </a:p>
          <a:p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113" y="2924944"/>
            <a:ext cx="20097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059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Definition </a:t>
            </a:r>
            <a:r>
              <a:rPr lang="de-DE" sz="3600" b="1" dirty="0" err="1" smtClean="0"/>
              <a:t>of</a:t>
            </a:r>
            <a:r>
              <a:rPr lang="de-DE" sz="3600" b="1" dirty="0" smtClean="0"/>
              <a:t> National Income 1932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 err="1" smtClean="0"/>
              <a:t>start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end </a:t>
            </a:r>
            <a:r>
              <a:rPr lang="de-DE" dirty="0" err="1" smtClean="0"/>
              <a:t>of</a:t>
            </a:r>
            <a:r>
              <a:rPr lang="de-DE" dirty="0" smtClean="0"/>
              <a:t> all </a:t>
            </a:r>
            <a:r>
              <a:rPr lang="de-DE" dirty="0" err="1" smtClean="0"/>
              <a:t>economic</a:t>
            </a:r>
            <a:r>
              <a:rPr lang="de-DE" dirty="0" smtClean="0"/>
              <a:t> </a:t>
            </a:r>
            <a:r>
              <a:rPr lang="de-DE" dirty="0" err="1" smtClean="0"/>
              <a:t>activity</a:t>
            </a:r>
            <a:r>
              <a:rPr lang="de-DE" dirty="0"/>
              <a:t/>
            </a:r>
            <a:br>
              <a:rPr lang="de-DE" dirty="0"/>
            </a:br>
            <a:r>
              <a:rPr lang="de-DE" dirty="0" err="1" smtClean="0"/>
              <a:t>provision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goods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services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 smtClean="0"/>
          </a:p>
          <a:p>
            <a:r>
              <a:rPr lang="de-DE" dirty="0" err="1"/>
              <a:t>m</a:t>
            </a:r>
            <a:r>
              <a:rPr lang="de-DE" dirty="0" err="1" smtClean="0"/>
              <a:t>oment</a:t>
            </a:r>
            <a:r>
              <a:rPr lang="de-DE" dirty="0" smtClean="0"/>
              <a:t> </a:t>
            </a:r>
            <a:r>
              <a:rPr lang="de-DE" dirty="0" err="1" smtClean="0"/>
              <a:t>individuals</a:t>
            </a:r>
            <a:r>
              <a:rPr lang="de-DE" dirty="0" smtClean="0"/>
              <a:t> </a:t>
            </a:r>
            <a:r>
              <a:rPr lang="de-DE" dirty="0" err="1" smtClean="0"/>
              <a:t>receive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their</a:t>
            </a:r>
            <a:r>
              <a:rPr lang="de-DE" dirty="0" smtClean="0"/>
              <a:t> </a:t>
            </a:r>
            <a:r>
              <a:rPr lang="de-DE" dirty="0" err="1" smtClean="0"/>
              <a:t>income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 smtClean="0"/>
          </a:p>
          <a:p>
            <a:r>
              <a:rPr lang="de-DE" dirty="0" err="1"/>
              <a:t>c</a:t>
            </a:r>
            <a:r>
              <a:rPr lang="de-DE" dirty="0" err="1" smtClean="0"/>
              <a:t>losely</a:t>
            </a:r>
            <a:r>
              <a:rPr lang="de-DE" dirty="0" smtClean="0"/>
              <a:t> </a:t>
            </a:r>
            <a:r>
              <a:rPr lang="de-DE" dirty="0" err="1" smtClean="0"/>
              <a:t>linked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distribution</a:t>
            </a:r>
            <a:endParaRPr lang="de-DE" dirty="0" smtClean="0"/>
          </a:p>
          <a:p>
            <a:endParaRPr lang="de-DE" dirty="0"/>
          </a:p>
          <a:p>
            <a:r>
              <a:rPr lang="de-DE" dirty="0"/>
              <a:t>p</a:t>
            </a:r>
            <a:r>
              <a:rPr lang="de-DE" dirty="0" smtClean="0"/>
              <a:t>eople-</a:t>
            </a:r>
            <a:r>
              <a:rPr lang="de-DE" dirty="0" err="1" smtClean="0"/>
              <a:t>centred</a:t>
            </a:r>
            <a:r>
              <a:rPr lang="de-DE" dirty="0" smtClean="0"/>
              <a:t>, </a:t>
            </a:r>
            <a:r>
              <a:rPr lang="de-DE" dirty="0" err="1" smtClean="0"/>
              <a:t>welfarist</a:t>
            </a:r>
            <a:r>
              <a:rPr lang="de-DE" dirty="0" smtClean="0"/>
              <a:t> </a:t>
            </a:r>
            <a:r>
              <a:rPr lang="de-DE" dirty="0" err="1" smtClean="0"/>
              <a:t>approach</a:t>
            </a:r>
            <a:endParaRPr lang="de-DE" dirty="0" smtClean="0"/>
          </a:p>
          <a:p>
            <a:endParaRPr lang="de-DE" dirty="0"/>
          </a:p>
          <a:p>
            <a:r>
              <a:rPr lang="de-DE" dirty="0" err="1"/>
              <a:t>e</a:t>
            </a:r>
            <a:r>
              <a:rPr lang="de-DE" dirty="0" err="1" smtClean="0"/>
              <a:t>xtremely</a:t>
            </a:r>
            <a:r>
              <a:rPr lang="de-DE" dirty="0" smtClean="0"/>
              <a:t> </a:t>
            </a:r>
            <a:r>
              <a:rPr lang="de-DE" dirty="0" err="1" smtClean="0"/>
              <a:t>cautious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420888"/>
            <a:ext cx="2049760" cy="2388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418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GDP </a:t>
            </a:r>
            <a:r>
              <a:rPr lang="de-DE" sz="3600" b="1" dirty="0" err="1" smtClean="0"/>
              <a:t>as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Phenomenon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Most powerful </a:t>
            </a:r>
            <a:r>
              <a:rPr lang="de-DE" dirty="0" err="1" smtClean="0"/>
              <a:t>statistical</a:t>
            </a:r>
            <a:r>
              <a:rPr lang="de-DE" dirty="0" smtClean="0"/>
              <a:t> </a:t>
            </a:r>
            <a:r>
              <a:rPr lang="de-DE" dirty="0" err="1" smtClean="0"/>
              <a:t>indicator</a:t>
            </a:r>
            <a:r>
              <a:rPr lang="de-DE" dirty="0" smtClean="0"/>
              <a:t> in </a:t>
            </a:r>
            <a:r>
              <a:rPr lang="de-DE" dirty="0" err="1" smtClean="0"/>
              <a:t>history</a:t>
            </a:r>
            <a:endParaRPr lang="de-DE" dirty="0" smtClean="0"/>
          </a:p>
          <a:p>
            <a:r>
              <a:rPr lang="de-DE" dirty="0" err="1"/>
              <a:t>p</a:t>
            </a:r>
            <a:r>
              <a:rPr lang="de-DE" dirty="0" err="1" smtClean="0"/>
              <a:t>art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our</a:t>
            </a:r>
            <a:r>
              <a:rPr lang="de-DE" dirty="0" smtClean="0"/>
              <a:t> </a:t>
            </a:r>
            <a:r>
              <a:rPr lang="de-DE" dirty="0" err="1" smtClean="0"/>
              <a:t>political</a:t>
            </a:r>
            <a:r>
              <a:rPr lang="de-DE" dirty="0" smtClean="0"/>
              <a:t> </a:t>
            </a:r>
            <a:r>
              <a:rPr lang="de-DE" dirty="0" err="1" smtClean="0"/>
              <a:t>culture</a:t>
            </a:r>
            <a:endParaRPr lang="de-DE" dirty="0" smtClean="0"/>
          </a:p>
          <a:p>
            <a:r>
              <a:rPr lang="de-DE" dirty="0" err="1"/>
              <a:t>r</a:t>
            </a:r>
            <a:r>
              <a:rPr lang="de-DE" dirty="0" err="1" smtClean="0"/>
              <a:t>ecently</a:t>
            </a:r>
            <a:r>
              <a:rPr lang="de-DE" dirty="0" smtClean="0"/>
              <a:t>: </a:t>
            </a:r>
            <a:r>
              <a:rPr lang="de-DE" dirty="0" err="1" smtClean="0"/>
              <a:t>attempts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„</a:t>
            </a:r>
            <a:r>
              <a:rPr lang="de-DE" dirty="0" err="1" smtClean="0"/>
              <a:t>dethrone</a:t>
            </a:r>
            <a:r>
              <a:rPr lang="de-DE" dirty="0" smtClean="0"/>
              <a:t>“ GDP</a:t>
            </a:r>
          </a:p>
          <a:p>
            <a:r>
              <a:rPr lang="de-DE" dirty="0" err="1" smtClean="0"/>
              <a:t>sits</a:t>
            </a:r>
            <a:r>
              <a:rPr lang="de-DE" dirty="0" smtClean="0"/>
              <a:t> </a:t>
            </a:r>
            <a:r>
              <a:rPr lang="de-DE" dirty="0" err="1" smtClean="0"/>
              <a:t>firmly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saddle</a:t>
            </a:r>
            <a:endParaRPr lang="de-DE" dirty="0" smtClean="0"/>
          </a:p>
          <a:p>
            <a:r>
              <a:rPr lang="de-DE" dirty="0" err="1" smtClean="0"/>
              <a:t>absence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historical</a:t>
            </a:r>
            <a:r>
              <a:rPr lang="de-DE" dirty="0" smtClean="0"/>
              <a:t> </a:t>
            </a:r>
            <a:r>
              <a:rPr lang="de-DE" dirty="0" err="1" smtClean="0"/>
              <a:t>dimension</a:t>
            </a:r>
            <a:endParaRPr lang="de-DE" dirty="0" smtClean="0"/>
          </a:p>
          <a:p>
            <a:endParaRPr lang="de-DE" dirty="0"/>
          </a:p>
          <a:p>
            <a:r>
              <a:rPr lang="de-DE" b="1" dirty="0" err="1" smtClean="0"/>
              <a:t>Why</a:t>
            </a:r>
            <a:r>
              <a:rPr lang="de-DE" b="1" dirty="0" smtClean="0"/>
              <a:t> </a:t>
            </a:r>
            <a:r>
              <a:rPr lang="de-DE" b="1" dirty="0" err="1" smtClean="0"/>
              <a:t>and</a:t>
            </a:r>
            <a:r>
              <a:rPr lang="de-DE" b="1" dirty="0" smtClean="0"/>
              <a:t> </a:t>
            </a:r>
            <a:r>
              <a:rPr lang="de-DE" b="1" dirty="0" err="1" smtClean="0"/>
              <a:t>how</a:t>
            </a:r>
            <a:r>
              <a:rPr lang="de-DE" b="1" dirty="0" smtClean="0"/>
              <a:t> </a:t>
            </a:r>
            <a:r>
              <a:rPr lang="de-DE" b="1" dirty="0" err="1" smtClean="0"/>
              <a:t>did</a:t>
            </a:r>
            <a:r>
              <a:rPr lang="de-DE" b="1" dirty="0" smtClean="0"/>
              <a:t> GDP </a:t>
            </a:r>
            <a:r>
              <a:rPr lang="de-DE" b="1" dirty="0" err="1" smtClean="0"/>
              <a:t>become</a:t>
            </a:r>
            <a:r>
              <a:rPr lang="de-DE" b="1" dirty="0" smtClean="0"/>
              <a:t> </a:t>
            </a:r>
            <a:r>
              <a:rPr lang="de-DE" b="1" dirty="0" err="1" smtClean="0"/>
              <a:t>the</a:t>
            </a:r>
            <a:r>
              <a:rPr lang="de-DE" b="1" dirty="0" smtClean="0"/>
              <a:t> </a:t>
            </a:r>
            <a:r>
              <a:rPr lang="de-DE" b="1" dirty="0" err="1" smtClean="0"/>
              <a:t>world‘s</a:t>
            </a:r>
            <a:r>
              <a:rPr lang="de-DE" b="1" dirty="0" smtClean="0"/>
              <a:t> </a:t>
            </a:r>
            <a:r>
              <a:rPr lang="de-DE" b="1" dirty="0" err="1" smtClean="0"/>
              <a:t>most</a:t>
            </a:r>
            <a:r>
              <a:rPr lang="de-DE" b="1" dirty="0" smtClean="0"/>
              <a:t> powerful </a:t>
            </a:r>
            <a:r>
              <a:rPr lang="de-DE" b="1" dirty="0" err="1" smtClean="0"/>
              <a:t>number</a:t>
            </a:r>
            <a:r>
              <a:rPr lang="de-DE" b="1" dirty="0" smtClean="0"/>
              <a:t>?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74686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8229600" cy="3108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230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err="1" smtClean="0"/>
              <a:t>Birth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of</a:t>
            </a:r>
            <a:r>
              <a:rPr lang="de-DE" sz="3600" b="1" dirty="0" smtClean="0"/>
              <a:t> GNP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b="1" dirty="0" smtClean="0"/>
          </a:p>
          <a:p>
            <a:endParaRPr lang="de-DE" b="1" dirty="0"/>
          </a:p>
          <a:p>
            <a:pPr marL="0" indent="0" algn="ctr">
              <a:buNone/>
            </a:pPr>
            <a:r>
              <a:rPr lang="de-DE" b="1" dirty="0" err="1" smtClean="0"/>
              <a:t>Victory</a:t>
            </a:r>
            <a:r>
              <a:rPr lang="de-DE" b="1" dirty="0" smtClean="0"/>
              <a:t> </a:t>
            </a:r>
            <a:r>
              <a:rPr lang="de-DE" b="1" dirty="0" err="1"/>
              <a:t>Program</a:t>
            </a:r>
            <a:r>
              <a:rPr lang="de-DE" b="1" dirty="0"/>
              <a:t> </a:t>
            </a:r>
            <a:r>
              <a:rPr lang="de-DE" b="1" dirty="0" smtClean="0"/>
              <a:t>1942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56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Keynes </a:t>
            </a:r>
            <a:r>
              <a:rPr lang="de-DE" sz="3600" b="1" dirty="0" err="1" smtClean="0"/>
              <a:t>visit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to</a:t>
            </a:r>
            <a:r>
              <a:rPr lang="de-DE" sz="3600" b="1" dirty="0" smtClean="0"/>
              <a:t> US 1941</a:t>
            </a:r>
            <a:endParaRPr lang="de-DE" sz="36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2914141" cy="367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00300"/>
            <a:ext cx="30861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071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err="1" smtClean="0"/>
              <a:t>Result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err="1"/>
              <a:t>f</a:t>
            </a:r>
            <a:r>
              <a:rPr lang="de-DE" dirty="0" err="1" smtClean="0"/>
              <a:t>ocus</a:t>
            </a:r>
            <a:r>
              <a:rPr lang="de-DE" dirty="0" smtClean="0"/>
              <a:t> on single-</a:t>
            </a:r>
            <a:r>
              <a:rPr lang="de-DE" dirty="0" err="1" smtClean="0"/>
              <a:t>number</a:t>
            </a:r>
            <a:r>
              <a:rPr lang="de-DE" dirty="0" smtClean="0"/>
              <a:t>:  </a:t>
            </a:r>
            <a:r>
              <a:rPr lang="de-DE" dirty="0" err="1" smtClean="0"/>
              <a:t>Gross</a:t>
            </a:r>
            <a:r>
              <a:rPr lang="de-DE" dirty="0" smtClean="0"/>
              <a:t> National </a:t>
            </a:r>
            <a:r>
              <a:rPr lang="de-DE" dirty="0" err="1" smtClean="0"/>
              <a:t>Product</a:t>
            </a:r>
            <a:r>
              <a:rPr lang="de-DE" dirty="0" smtClean="0"/>
              <a:t> (GNP)</a:t>
            </a:r>
          </a:p>
          <a:p>
            <a:r>
              <a:rPr lang="de-DE" dirty="0" err="1" smtClean="0"/>
              <a:t>production</a:t>
            </a:r>
            <a:r>
              <a:rPr lang="de-DE" dirty="0" smtClean="0"/>
              <a:t>-focus - </a:t>
            </a:r>
            <a:r>
              <a:rPr lang="de-DE" dirty="0" err="1" smtClean="0"/>
              <a:t>politics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productivity</a:t>
            </a:r>
            <a:endParaRPr lang="de-DE" dirty="0" smtClean="0"/>
          </a:p>
          <a:p>
            <a:r>
              <a:rPr lang="de-DE" dirty="0" err="1"/>
              <a:t>b</a:t>
            </a:r>
            <a:r>
              <a:rPr lang="de-DE" dirty="0" err="1" smtClean="0"/>
              <a:t>ased</a:t>
            </a:r>
            <a:r>
              <a:rPr lang="de-DE" dirty="0" smtClean="0"/>
              <a:t> on </a:t>
            </a:r>
            <a:r>
              <a:rPr lang="de-DE" dirty="0" err="1" smtClean="0"/>
              <a:t>adapted</a:t>
            </a:r>
            <a:r>
              <a:rPr lang="de-DE" dirty="0" smtClean="0"/>
              <a:t> System </a:t>
            </a:r>
            <a:r>
              <a:rPr lang="de-DE" dirty="0" err="1" smtClean="0"/>
              <a:t>of</a:t>
            </a:r>
            <a:r>
              <a:rPr lang="de-DE" dirty="0" smtClean="0"/>
              <a:t> National Accounts</a:t>
            </a:r>
          </a:p>
          <a:p>
            <a:r>
              <a:rPr lang="de-DE" dirty="0" smtClean="0"/>
              <a:t>Political </a:t>
            </a:r>
            <a:r>
              <a:rPr lang="de-DE" dirty="0" err="1" smtClean="0"/>
              <a:t>Arithmetic</a:t>
            </a:r>
            <a:r>
              <a:rPr lang="de-DE" dirty="0" smtClean="0"/>
              <a:t> – </a:t>
            </a:r>
            <a:r>
              <a:rPr lang="de-DE" dirty="0" err="1" smtClean="0"/>
              <a:t>Dept</a:t>
            </a:r>
            <a:r>
              <a:rPr lang="de-DE" dirty="0" smtClean="0"/>
              <a:t>. </a:t>
            </a:r>
            <a:r>
              <a:rPr lang="de-DE" dirty="0" err="1" smtClean="0"/>
              <a:t>Of</a:t>
            </a:r>
            <a:r>
              <a:rPr lang="de-DE" dirty="0" smtClean="0"/>
              <a:t> Commerce</a:t>
            </a:r>
          </a:p>
          <a:p>
            <a:r>
              <a:rPr lang="de-DE" dirty="0" err="1" smtClean="0"/>
              <a:t>Taken</a:t>
            </a:r>
            <a:r>
              <a:rPr lang="de-DE" dirty="0" smtClean="0"/>
              <a:t> </a:t>
            </a:r>
            <a:r>
              <a:rPr lang="de-DE" dirty="0" err="1" smtClean="0"/>
              <a:t>up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political</a:t>
            </a:r>
            <a:r>
              <a:rPr lang="de-DE" dirty="0" smtClean="0"/>
              <a:t> </a:t>
            </a:r>
            <a:r>
              <a:rPr lang="de-DE" dirty="0" err="1" smtClean="0"/>
              <a:t>rhetoric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332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err="1" smtClean="0"/>
              <a:t>Production</a:t>
            </a:r>
            <a:endParaRPr lang="de-DE" sz="36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72816"/>
            <a:ext cx="36004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276873"/>
            <a:ext cx="244827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0888"/>
            <a:ext cx="2160240" cy="3236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818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Kuznets 1945</a:t>
            </a:r>
            <a:endParaRPr lang="de-DE" sz="3600" b="1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err="1"/>
              <a:t>i</a:t>
            </a:r>
            <a:r>
              <a:rPr lang="de-DE" dirty="0" err="1" smtClean="0"/>
              <a:t>ncome</a:t>
            </a:r>
            <a:r>
              <a:rPr lang="de-DE" dirty="0" smtClean="0"/>
              <a:t> </a:t>
            </a:r>
            <a:r>
              <a:rPr lang="de-DE" dirty="0" err="1" smtClean="0"/>
              <a:t>more</a:t>
            </a:r>
            <a:r>
              <a:rPr lang="de-DE" dirty="0" smtClean="0"/>
              <a:t> </a:t>
            </a:r>
            <a:r>
              <a:rPr lang="de-DE" dirty="0" err="1" smtClean="0"/>
              <a:t>important</a:t>
            </a:r>
            <a:r>
              <a:rPr lang="de-DE" dirty="0" smtClean="0"/>
              <a:t> </a:t>
            </a:r>
            <a:r>
              <a:rPr lang="de-DE" dirty="0" err="1" smtClean="0"/>
              <a:t>than</a:t>
            </a:r>
            <a:r>
              <a:rPr lang="de-DE" dirty="0" smtClean="0"/>
              <a:t> </a:t>
            </a:r>
            <a:r>
              <a:rPr lang="de-DE" dirty="0" err="1" smtClean="0"/>
              <a:t>production</a:t>
            </a:r>
            <a:endParaRPr lang="de-DE" dirty="0" smtClean="0"/>
          </a:p>
          <a:p>
            <a:r>
              <a:rPr lang="de-DE" dirty="0" err="1"/>
              <a:t>m</a:t>
            </a:r>
            <a:r>
              <a:rPr lang="de-DE" dirty="0" err="1" smtClean="0"/>
              <a:t>eans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an end</a:t>
            </a:r>
          </a:p>
          <a:p>
            <a:r>
              <a:rPr lang="de-DE" dirty="0" err="1"/>
              <a:t>g</a:t>
            </a:r>
            <a:r>
              <a:rPr lang="de-DE" dirty="0" err="1" smtClean="0"/>
              <a:t>oal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economic</a:t>
            </a:r>
            <a:r>
              <a:rPr lang="de-DE" dirty="0" smtClean="0"/>
              <a:t> </a:t>
            </a:r>
            <a:r>
              <a:rPr lang="de-DE" dirty="0" err="1" smtClean="0"/>
              <a:t>activity</a:t>
            </a:r>
            <a:r>
              <a:rPr lang="de-DE" dirty="0" smtClean="0"/>
              <a:t>? </a:t>
            </a:r>
          </a:p>
          <a:p>
            <a:r>
              <a:rPr lang="de-DE" dirty="0" err="1"/>
              <a:t>m</a:t>
            </a:r>
            <a:r>
              <a:rPr lang="de-DE" dirty="0" err="1" smtClean="0"/>
              <a:t>arket-based</a:t>
            </a:r>
            <a:r>
              <a:rPr lang="de-DE" dirty="0" smtClean="0"/>
              <a:t> </a:t>
            </a:r>
            <a:r>
              <a:rPr lang="de-DE" dirty="0" err="1" smtClean="0"/>
              <a:t>economy</a:t>
            </a:r>
            <a:endParaRPr lang="de-DE" dirty="0"/>
          </a:p>
          <a:p>
            <a:r>
              <a:rPr lang="de-DE" dirty="0" err="1"/>
              <a:t>r</a:t>
            </a:r>
            <a:r>
              <a:rPr lang="de-DE" dirty="0" err="1" smtClean="0"/>
              <a:t>ole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state</a:t>
            </a:r>
            <a:r>
              <a:rPr lang="de-DE" dirty="0" smtClean="0"/>
              <a:t> – </a:t>
            </a:r>
            <a:r>
              <a:rPr lang="de-DE" dirty="0" err="1" smtClean="0"/>
              <a:t>harmony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accounts</a:t>
            </a:r>
            <a:r>
              <a:rPr lang="de-DE" dirty="0" smtClean="0"/>
              <a:t> </a:t>
            </a:r>
            <a:r>
              <a:rPr lang="de-DE" dirty="0" err="1" smtClean="0"/>
              <a:t>critical</a:t>
            </a:r>
            <a:endParaRPr lang="de-DE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147" y="1268760"/>
            <a:ext cx="5108575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40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b="1" dirty="0" smtClean="0"/>
              <a:t>Germany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24932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56792"/>
            <a:ext cx="4464496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374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United States Strategic </a:t>
            </a:r>
            <a:r>
              <a:rPr lang="de-DE" sz="3600" b="1" dirty="0" err="1" smtClean="0"/>
              <a:t>Bombing</a:t>
            </a:r>
            <a:r>
              <a:rPr lang="de-DE" sz="3600" b="1" dirty="0" smtClean="0"/>
              <a:t> Survey</a:t>
            </a:r>
            <a:endParaRPr lang="de-DE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1728191" cy="1934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23030"/>
            <a:ext cx="1224136" cy="162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277620"/>
            <a:ext cx="1296144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124865"/>
            <a:ext cx="1152128" cy="1678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329" y="3227277"/>
            <a:ext cx="1280759" cy="1473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952" y="4924425"/>
            <a:ext cx="1224136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167" y="4931276"/>
            <a:ext cx="1129897" cy="163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497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Marshallplan </a:t>
            </a:r>
            <a:r>
              <a:rPr lang="de-DE" sz="3600" b="1" dirty="0" err="1" smtClean="0"/>
              <a:t>and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Modernization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536" y="1786187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DE" dirty="0" smtClean="0"/>
          </a:p>
          <a:p>
            <a:r>
              <a:rPr lang="de-DE" dirty="0" err="1"/>
              <a:t>p</a:t>
            </a:r>
            <a:r>
              <a:rPr lang="de-DE" dirty="0" err="1" smtClean="0"/>
              <a:t>roduction</a:t>
            </a:r>
            <a:r>
              <a:rPr lang="de-DE" dirty="0" smtClean="0"/>
              <a:t>-focus</a:t>
            </a:r>
          </a:p>
          <a:p>
            <a:r>
              <a:rPr lang="de-DE" dirty="0" smtClean="0"/>
              <a:t>Hoffmann: „</a:t>
            </a:r>
            <a:r>
              <a:rPr lang="de-DE" dirty="0" err="1" smtClean="0"/>
              <a:t>You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become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like</a:t>
            </a:r>
            <a:r>
              <a:rPr lang="de-DE" dirty="0"/>
              <a:t> </a:t>
            </a:r>
            <a:r>
              <a:rPr lang="de-DE" dirty="0" err="1" smtClean="0"/>
              <a:t>us</a:t>
            </a:r>
            <a:r>
              <a:rPr lang="de-DE" dirty="0" smtClean="0"/>
              <a:t>, </a:t>
            </a:r>
            <a:r>
              <a:rPr lang="de-DE" dirty="0" err="1" smtClean="0"/>
              <a:t>this</a:t>
            </a:r>
            <a:r>
              <a:rPr lang="de-DE" dirty="0" smtClean="0"/>
              <a:t> was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message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Marshallplan“</a:t>
            </a:r>
          </a:p>
          <a:p>
            <a:r>
              <a:rPr lang="de-DE" dirty="0" err="1"/>
              <a:t>i</a:t>
            </a:r>
            <a:r>
              <a:rPr lang="de-DE" dirty="0" err="1" smtClean="0"/>
              <a:t>dea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„</a:t>
            </a:r>
            <a:r>
              <a:rPr lang="de-DE" dirty="0" err="1" smtClean="0"/>
              <a:t>catching-up</a:t>
            </a:r>
            <a:r>
              <a:rPr lang="de-DE" dirty="0" smtClean="0"/>
              <a:t>“ </a:t>
            </a:r>
          </a:p>
          <a:p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24744"/>
            <a:ext cx="2893889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590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err="1" smtClean="0"/>
              <a:t>What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is</a:t>
            </a:r>
            <a:r>
              <a:rPr lang="de-DE" sz="3600" b="1" dirty="0" smtClean="0"/>
              <a:t> GDP?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 algn="ctr">
              <a:buNone/>
            </a:pPr>
            <a:r>
              <a:rPr lang="de-DE" dirty="0" smtClean="0"/>
              <a:t>GDP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u="sng" dirty="0" smtClean="0"/>
              <a:t>Political </a:t>
            </a:r>
            <a:r>
              <a:rPr lang="de-DE" u="sng" dirty="0" err="1" smtClean="0"/>
              <a:t>Arithmetic</a:t>
            </a:r>
            <a:r>
              <a:rPr lang="de-DE" u="sng" dirty="0" smtClean="0"/>
              <a:t/>
            </a:r>
            <a:br>
              <a:rPr lang="de-DE" u="sng" dirty="0" smtClean="0"/>
            </a:br>
            <a:r>
              <a:rPr lang="de-DE" u="sng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947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  <a:p>
            <a:pPr marL="0" indent="0" algn="ctr">
              <a:buNone/>
            </a:pPr>
            <a:r>
              <a:rPr lang="de-DE" b="1" dirty="0" smtClean="0"/>
              <a:t>Growth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59659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Traditional View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dirty="0" smtClean="0"/>
              <a:t>Stagnation </a:t>
            </a:r>
            <a:r>
              <a:rPr lang="de-DE" b="1" dirty="0" err="1" smtClean="0"/>
              <a:t>or</a:t>
            </a:r>
            <a:r>
              <a:rPr lang="de-DE" b="1" dirty="0" smtClean="0"/>
              <a:t> </a:t>
            </a:r>
            <a:r>
              <a:rPr lang="de-DE" b="1" dirty="0" err="1" smtClean="0"/>
              <a:t>Maturity</a:t>
            </a:r>
            <a:endParaRPr lang="de-DE" b="1" dirty="0" smtClean="0"/>
          </a:p>
          <a:p>
            <a:pPr algn="ctr"/>
            <a:endParaRPr lang="de-DE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4176464" cy="287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92896"/>
            <a:ext cx="3326309" cy="273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240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/>
              <a:t>a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cognitive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change</a:t>
            </a:r>
            <a:r>
              <a:rPr lang="de-DE" sz="3600" b="1" dirty="0" smtClean="0"/>
              <a:t> 1945/1946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315277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132856"/>
            <a:ext cx="233933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879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1946 </a:t>
            </a:r>
            <a:r>
              <a:rPr lang="de-DE" sz="3600" b="1" dirty="0" err="1" smtClean="0"/>
              <a:t>and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beyond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de-DE" dirty="0" smtClean="0"/>
          </a:p>
          <a:p>
            <a:r>
              <a:rPr lang="de-DE" b="1" dirty="0" err="1" smtClean="0"/>
              <a:t>Employment</a:t>
            </a:r>
            <a:r>
              <a:rPr lang="de-DE" b="1" dirty="0" smtClean="0"/>
              <a:t> Act</a:t>
            </a:r>
          </a:p>
          <a:p>
            <a:r>
              <a:rPr lang="de-DE" b="1" dirty="0" smtClean="0"/>
              <a:t>Council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Economic</a:t>
            </a:r>
            <a:r>
              <a:rPr lang="de-DE" b="1" dirty="0" smtClean="0"/>
              <a:t> </a:t>
            </a:r>
            <a:r>
              <a:rPr lang="de-DE" b="1" dirty="0" err="1" smtClean="0"/>
              <a:t>Advisors</a:t>
            </a:r>
            <a:endParaRPr lang="de-DE" b="1" dirty="0" smtClean="0"/>
          </a:p>
          <a:p>
            <a:r>
              <a:rPr lang="de-DE" b="1" dirty="0" smtClean="0"/>
              <a:t>Truman </a:t>
            </a:r>
            <a:r>
              <a:rPr lang="de-DE" b="1" dirty="0" err="1" smtClean="0"/>
              <a:t>Doctrine</a:t>
            </a:r>
            <a:r>
              <a:rPr lang="de-DE" dirty="0" smtClean="0"/>
              <a:t>: </a:t>
            </a:r>
            <a:r>
              <a:rPr lang="de-DE" dirty="0" err="1" smtClean="0"/>
              <a:t>economic</a:t>
            </a:r>
            <a:r>
              <a:rPr lang="de-DE" dirty="0" smtClean="0"/>
              <a:t> </a:t>
            </a:r>
            <a:r>
              <a:rPr lang="de-DE" dirty="0" err="1" smtClean="0"/>
              <a:t>progress</a:t>
            </a:r>
            <a:endParaRPr lang="de-DE" dirty="0"/>
          </a:p>
          <a:p>
            <a:r>
              <a:rPr lang="de-DE" dirty="0" smtClean="0"/>
              <a:t>1949 </a:t>
            </a:r>
            <a:r>
              <a:rPr lang="de-DE" b="1" dirty="0" smtClean="0"/>
              <a:t>Point </a:t>
            </a:r>
            <a:r>
              <a:rPr lang="de-DE" b="1" dirty="0" err="1" smtClean="0"/>
              <a:t>Four</a:t>
            </a:r>
            <a:r>
              <a:rPr lang="de-DE" b="1" dirty="0" smtClean="0"/>
              <a:t> </a:t>
            </a:r>
            <a:r>
              <a:rPr lang="de-DE" dirty="0" smtClean="0"/>
              <a:t>– </a:t>
            </a:r>
            <a:r>
              <a:rPr lang="de-DE" dirty="0" err="1" smtClean="0"/>
              <a:t>geopolitical</a:t>
            </a:r>
            <a:r>
              <a:rPr lang="de-DE" dirty="0" smtClean="0"/>
              <a:t> </a:t>
            </a:r>
            <a:r>
              <a:rPr lang="de-DE" dirty="0" err="1" smtClean="0"/>
              <a:t>policy</a:t>
            </a:r>
            <a:endParaRPr lang="de-DE" dirty="0" smtClean="0"/>
          </a:p>
          <a:p>
            <a:r>
              <a:rPr lang="de-DE" b="1" dirty="0" err="1" smtClean="0"/>
              <a:t>Race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Systems</a:t>
            </a:r>
            <a:r>
              <a:rPr lang="de-DE" b="1" dirty="0"/>
              <a:t> </a:t>
            </a:r>
            <a:r>
              <a:rPr lang="de-DE" dirty="0" smtClean="0"/>
              <a:t>- CIA </a:t>
            </a:r>
            <a:r>
              <a:rPr lang="de-DE" dirty="0" err="1" smtClean="0"/>
              <a:t>calculation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Soviet</a:t>
            </a:r>
            <a:r>
              <a:rPr lang="de-DE" dirty="0" smtClean="0"/>
              <a:t> GNP</a:t>
            </a:r>
          </a:p>
          <a:p>
            <a:r>
              <a:rPr lang="de-DE" dirty="0" smtClean="0"/>
              <a:t>Unique </a:t>
            </a:r>
            <a:r>
              <a:rPr lang="de-DE" dirty="0" err="1"/>
              <a:t>i</a:t>
            </a:r>
            <a:r>
              <a:rPr lang="de-DE" dirty="0" err="1" smtClean="0"/>
              <a:t>mprovement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b="1" dirty="0" smtClean="0"/>
              <a:t>material </a:t>
            </a:r>
            <a:r>
              <a:rPr lang="de-DE" b="1" dirty="0" err="1" smtClean="0"/>
              <a:t>living</a:t>
            </a:r>
            <a:r>
              <a:rPr lang="de-DE" b="1" dirty="0" smtClean="0"/>
              <a:t> </a:t>
            </a:r>
            <a:r>
              <a:rPr lang="de-DE" b="1" dirty="0" err="1" smtClean="0"/>
              <a:t>conditions</a:t>
            </a:r>
            <a:endParaRPr lang="de-DE" b="1" dirty="0" smtClean="0"/>
          </a:p>
          <a:p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32708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z="3600" b="1" dirty="0" smtClean="0"/>
              <a:t>Growth: </a:t>
            </a:r>
            <a:r>
              <a:rPr lang="de-DE" sz="3600" b="1" dirty="0" err="1" smtClean="0"/>
              <a:t>Sign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of</a:t>
            </a:r>
            <a:r>
              <a:rPr lang="de-DE" sz="3600" b="1" dirty="0" smtClean="0"/>
              <a:t> New Times</a:t>
            </a:r>
            <a:br>
              <a:rPr lang="de-DE" sz="3600" b="1" dirty="0" smtClean="0"/>
            </a:br>
            <a:r>
              <a:rPr lang="de-DE" sz="3600" b="1" dirty="0" smtClean="0"/>
              <a:t>Erhard 1957 / Galbraith 1958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87730"/>
            <a:ext cx="2952328" cy="385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32856"/>
            <a:ext cx="561975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83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err="1" smtClean="0"/>
              <a:t>Lessons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learnt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GDP only </a:t>
            </a:r>
            <a:r>
              <a:rPr lang="en-US" dirty="0"/>
              <a:t>one way to explain </a:t>
            </a:r>
            <a:r>
              <a:rPr lang="en-US" b="1" dirty="0"/>
              <a:t>„the intricate ways of the world“</a:t>
            </a:r>
          </a:p>
          <a:p>
            <a:pPr marL="0" indent="0">
              <a:buNone/>
            </a:pPr>
            <a:endParaRPr lang="de-DE" b="1" dirty="0"/>
          </a:p>
          <a:p>
            <a:r>
              <a:rPr lang="de-DE" b="1" dirty="0" err="1"/>
              <a:t>d</a:t>
            </a:r>
            <a:r>
              <a:rPr lang="de-DE" b="1" dirty="0" err="1" smtClean="0"/>
              <a:t>efenders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GDP</a:t>
            </a:r>
            <a:r>
              <a:rPr lang="de-DE" dirty="0" smtClean="0"/>
              <a:t>: </a:t>
            </a:r>
            <a:r>
              <a:rPr lang="de-DE" dirty="0" err="1" smtClean="0"/>
              <a:t>conscious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historic</a:t>
            </a:r>
            <a:r>
              <a:rPr lang="de-DE" dirty="0" smtClean="0"/>
              <a:t> </a:t>
            </a:r>
            <a:r>
              <a:rPr lang="de-DE" dirty="0" err="1" smtClean="0"/>
              <a:t>context</a:t>
            </a:r>
            <a:r>
              <a:rPr lang="de-DE" dirty="0" smtClean="0"/>
              <a:t> in </a:t>
            </a:r>
            <a:r>
              <a:rPr lang="de-DE" dirty="0" err="1" smtClean="0"/>
              <a:t>which</a:t>
            </a:r>
            <a:r>
              <a:rPr lang="de-DE" dirty="0" smtClean="0"/>
              <a:t> GNP/GDP </a:t>
            </a:r>
            <a:r>
              <a:rPr lang="de-DE" dirty="0" err="1" smtClean="0"/>
              <a:t>emerged</a:t>
            </a:r>
            <a:endParaRPr lang="de-DE" dirty="0" smtClean="0"/>
          </a:p>
          <a:p>
            <a:endParaRPr lang="de-DE" dirty="0"/>
          </a:p>
          <a:p>
            <a:r>
              <a:rPr lang="de-DE" b="1" dirty="0" err="1"/>
              <a:t>a</a:t>
            </a:r>
            <a:r>
              <a:rPr lang="de-DE" b="1" dirty="0" err="1" smtClean="0"/>
              <a:t>dvocates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alternative </a:t>
            </a:r>
            <a:r>
              <a:rPr lang="de-DE" b="1" dirty="0" err="1" smtClean="0"/>
              <a:t>measures</a:t>
            </a:r>
            <a:r>
              <a:rPr lang="de-DE" dirty="0" smtClean="0"/>
              <a:t>: </a:t>
            </a:r>
            <a:r>
              <a:rPr lang="de-DE" dirty="0" err="1" smtClean="0"/>
              <a:t>conscious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what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took</a:t>
            </a:r>
            <a:r>
              <a:rPr lang="de-DE" dirty="0" smtClean="0"/>
              <a:t> GDP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triumph</a:t>
            </a:r>
            <a:r>
              <a:rPr lang="de-DE" dirty="0" smtClean="0"/>
              <a:t> –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what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might</a:t>
            </a:r>
            <a:r>
              <a:rPr lang="de-DE" dirty="0" smtClean="0"/>
              <a:t> </a:t>
            </a:r>
            <a:r>
              <a:rPr lang="de-DE" dirty="0" err="1" smtClean="0"/>
              <a:t>take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establish</a:t>
            </a:r>
            <a:r>
              <a:rPr lang="de-DE" dirty="0" smtClean="0"/>
              <a:t> an alternative </a:t>
            </a:r>
            <a:r>
              <a:rPr lang="de-DE" dirty="0" err="1" smtClean="0"/>
              <a:t>political</a:t>
            </a:r>
            <a:r>
              <a:rPr lang="de-DE" dirty="0" smtClean="0"/>
              <a:t> </a:t>
            </a:r>
            <a:r>
              <a:rPr lang="de-DE" dirty="0" err="1" smtClean="0"/>
              <a:t>arithmetic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013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dirty="0" err="1" smtClean="0"/>
              <a:t>Thank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!</a:t>
            </a:r>
          </a:p>
          <a:p>
            <a:pPr marL="0" indent="0" algn="ctr">
              <a:buNone/>
            </a:pPr>
            <a:endParaRPr lang="de-DE" dirty="0"/>
          </a:p>
          <a:p>
            <a:pPr marL="0" indent="0" algn="ctr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dirty="0" smtClean="0"/>
              <a:t>philipp.lepenies@fu-berlin.de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849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err="1" smtClean="0"/>
              <a:t>History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of</a:t>
            </a:r>
            <a:r>
              <a:rPr lang="de-DE" sz="3600" b="1" dirty="0" smtClean="0"/>
              <a:t> GDP – </a:t>
            </a:r>
            <a:r>
              <a:rPr lang="de-DE" sz="3600" b="1" dirty="0" err="1" smtClean="0"/>
              <a:t>what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to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explain</a:t>
            </a:r>
            <a:r>
              <a:rPr lang="de-DE" sz="3600" b="1" dirty="0" smtClean="0"/>
              <a:t>?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National Income versus National </a:t>
            </a:r>
            <a:r>
              <a:rPr lang="de-DE" dirty="0" err="1" smtClean="0"/>
              <a:t>Product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(</a:t>
            </a:r>
            <a:r>
              <a:rPr lang="de-DE" dirty="0" err="1" smtClean="0"/>
              <a:t>Gross</a:t>
            </a:r>
            <a:r>
              <a:rPr lang="de-DE" dirty="0" smtClean="0"/>
              <a:t> National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Gross</a:t>
            </a:r>
            <a:r>
              <a:rPr lang="de-DE" dirty="0" smtClean="0"/>
              <a:t> </a:t>
            </a:r>
            <a:r>
              <a:rPr lang="de-DE" dirty="0" err="1" smtClean="0"/>
              <a:t>Domestic</a:t>
            </a:r>
            <a:r>
              <a:rPr lang="de-DE" dirty="0" smtClean="0"/>
              <a:t> </a:t>
            </a:r>
            <a:r>
              <a:rPr lang="de-DE" dirty="0" err="1" smtClean="0"/>
              <a:t>Product</a:t>
            </a:r>
            <a:r>
              <a:rPr lang="de-DE" dirty="0" smtClean="0"/>
              <a:t>)</a:t>
            </a:r>
            <a:endParaRPr lang="de-DE" dirty="0"/>
          </a:p>
          <a:p>
            <a:r>
              <a:rPr lang="de-DE" dirty="0" err="1"/>
              <a:t>f</a:t>
            </a:r>
            <a:r>
              <a:rPr lang="de-DE" dirty="0" err="1" smtClean="0"/>
              <a:t>ocus</a:t>
            </a:r>
            <a:r>
              <a:rPr lang="de-DE" dirty="0" smtClean="0"/>
              <a:t> on </a:t>
            </a:r>
            <a:r>
              <a:rPr lang="de-DE" dirty="0" err="1"/>
              <a:t>p</a:t>
            </a:r>
            <a:r>
              <a:rPr lang="de-DE" dirty="0" err="1" smtClean="0"/>
              <a:t>roduction</a:t>
            </a:r>
            <a:endParaRPr lang="de-DE" dirty="0" smtClean="0"/>
          </a:p>
          <a:p>
            <a:r>
              <a:rPr lang="de-DE" dirty="0" err="1"/>
              <a:t>f</a:t>
            </a:r>
            <a:r>
              <a:rPr lang="de-DE" dirty="0" err="1" smtClean="0"/>
              <a:t>rom</a:t>
            </a:r>
            <a:r>
              <a:rPr lang="de-DE" dirty="0" smtClean="0"/>
              <a:t> </a:t>
            </a:r>
            <a:r>
              <a:rPr lang="de-DE" dirty="0" err="1"/>
              <a:t>a</a:t>
            </a:r>
            <a:r>
              <a:rPr lang="de-DE" dirty="0" err="1" smtClean="0"/>
              <a:t>ccount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single</a:t>
            </a:r>
            <a:r>
              <a:rPr lang="de-DE" dirty="0" smtClean="0"/>
              <a:t> </a:t>
            </a:r>
            <a:r>
              <a:rPr lang="de-DE" dirty="0" err="1" smtClean="0"/>
              <a:t>number</a:t>
            </a:r>
            <a:endParaRPr lang="de-DE" dirty="0" smtClean="0"/>
          </a:p>
          <a:p>
            <a:r>
              <a:rPr lang="de-DE" dirty="0" err="1" smtClean="0"/>
              <a:t>growth</a:t>
            </a:r>
            <a:endParaRPr lang="de-DE" dirty="0" smtClean="0"/>
          </a:p>
          <a:p>
            <a:r>
              <a:rPr lang="de-DE" dirty="0" err="1" smtClean="0"/>
              <a:t>more</a:t>
            </a:r>
            <a:r>
              <a:rPr lang="de-DE" dirty="0" smtClean="0"/>
              <a:t> </a:t>
            </a:r>
            <a:r>
              <a:rPr lang="de-DE" dirty="0" err="1" smtClean="0"/>
              <a:t>than</a:t>
            </a:r>
            <a:r>
              <a:rPr lang="de-DE" dirty="0"/>
              <a:t> </a:t>
            </a:r>
            <a:r>
              <a:rPr lang="de-DE" dirty="0" err="1" smtClean="0"/>
              <a:t>economic</a:t>
            </a:r>
            <a:r>
              <a:rPr lang="de-DE" dirty="0" smtClean="0"/>
              <a:t> </a:t>
            </a:r>
            <a:r>
              <a:rPr lang="de-DE" dirty="0" err="1" smtClean="0"/>
              <a:t>statistics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483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The </a:t>
            </a:r>
            <a:r>
              <a:rPr lang="de-DE" sz="3600" b="1" dirty="0" err="1" smtClean="0"/>
              <a:t>History</a:t>
            </a:r>
            <a:r>
              <a:rPr lang="de-DE" sz="3600" b="1" dirty="0" smtClean="0"/>
              <a:t> </a:t>
            </a:r>
            <a:r>
              <a:rPr lang="de-DE" sz="3600" b="1" dirty="0" err="1" smtClean="0"/>
              <a:t>of</a:t>
            </a:r>
            <a:r>
              <a:rPr lang="de-DE" sz="3600" b="1" dirty="0" smtClean="0"/>
              <a:t> GDP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 smtClean="0"/>
              <a:t>Is</a:t>
            </a:r>
            <a:r>
              <a:rPr lang="de-DE" dirty="0" smtClean="0"/>
              <a:t> a </a:t>
            </a:r>
            <a:r>
              <a:rPr lang="de-DE" dirty="0" err="1"/>
              <a:t>t</a:t>
            </a:r>
            <a:r>
              <a:rPr lang="de-DE" dirty="0" err="1" smtClean="0"/>
              <a:t>ale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…</a:t>
            </a:r>
            <a:endParaRPr lang="de-DE" b="1" dirty="0"/>
          </a:p>
          <a:p>
            <a:pPr lvl="1"/>
            <a:r>
              <a:rPr lang="de-DE" b="1" dirty="0" err="1" smtClean="0"/>
              <a:t>two</a:t>
            </a:r>
            <a:r>
              <a:rPr lang="de-DE" b="1" dirty="0" smtClean="0"/>
              <a:t> </a:t>
            </a:r>
            <a:r>
              <a:rPr lang="de-DE" b="1" dirty="0"/>
              <a:t>c</a:t>
            </a:r>
            <a:r>
              <a:rPr lang="de-DE" b="1" dirty="0" smtClean="0"/>
              <a:t>ountries</a:t>
            </a:r>
            <a:r>
              <a:rPr lang="de-DE" dirty="0" smtClean="0"/>
              <a:t>:</a:t>
            </a:r>
            <a:r>
              <a:rPr lang="de-DE" dirty="0"/>
              <a:t> </a:t>
            </a:r>
            <a:r>
              <a:rPr lang="de-DE" dirty="0" err="1" smtClean="0"/>
              <a:t>Britain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USA</a:t>
            </a:r>
          </a:p>
          <a:p>
            <a:pPr lvl="1"/>
            <a:r>
              <a:rPr lang="de-DE" b="1" dirty="0" err="1" smtClean="0"/>
              <a:t>three</a:t>
            </a:r>
            <a:r>
              <a:rPr lang="de-DE" b="1" dirty="0" smtClean="0"/>
              <a:t> </a:t>
            </a:r>
            <a:r>
              <a:rPr lang="de-DE" b="1" dirty="0" err="1" smtClean="0"/>
              <a:t>men</a:t>
            </a:r>
            <a:r>
              <a:rPr lang="de-DE" dirty="0" smtClean="0"/>
              <a:t>: William Petty, Colin Clark </a:t>
            </a:r>
            <a:r>
              <a:rPr lang="de-DE" dirty="0" err="1" smtClean="0"/>
              <a:t>and</a:t>
            </a:r>
            <a:r>
              <a:rPr lang="de-DE" dirty="0" smtClean="0"/>
              <a:t> 	Simon Kuznets</a:t>
            </a:r>
          </a:p>
          <a:p>
            <a:pPr lvl="1"/>
            <a:r>
              <a:rPr lang="de-DE" b="1" dirty="0" err="1" smtClean="0"/>
              <a:t>tragedy</a:t>
            </a:r>
            <a:r>
              <a:rPr lang="de-DE" dirty="0" smtClean="0"/>
              <a:t>: </a:t>
            </a:r>
            <a:r>
              <a:rPr lang="de-DE" dirty="0" err="1" smtClean="0"/>
              <a:t>none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them</a:t>
            </a:r>
            <a:r>
              <a:rPr lang="de-DE" dirty="0" smtClean="0"/>
              <a:t> </a:t>
            </a:r>
            <a:r>
              <a:rPr lang="de-DE" dirty="0" err="1" smtClean="0"/>
              <a:t>succeeded</a:t>
            </a:r>
            <a:endParaRPr lang="de-DE" dirty="0" smtClean="0"/>
          </a:p>
          <a:p>
            <a:pPr lvl="1"/>
            <a:r>
              <a:rPr lang="de-DE" b="1" dirty="0" err="1" smtClean="0"/>
              <a:t>triumph</a:t>
            </a:r>
            <a:r>
              <a:rPr lang="de-DE" dirty="0" smtClean="0"/>
              <a:t>: </a:t>
            </a:r>
            <a:r>
              <a:rPr lang="de-DE" dirty="0" err="1" smtClean="0"/>
              <a:t>of</a:t>
            </a:r>
            <a:r>
              <a:rPr lang="de-DE" dirty="0" smtClean="0"/>
              <a:t> J. M. Keynes</a:t>
            </a:r>
          </a:p>
          <a:p>
            <a:pPr lvl="1"/>
            <a:r>
              <a:rPr lang="de-DE" b="1" dirty="0" smtClean="0"/>
              <a:t>transnational </a:t>
            </a:r>
            <a:r>
              <a:rPr lang="de-DE" b="1" dirty="0" err="1" smtClean="0"/>
              <a:t>historiography</a:t>
            </a:r>
            <a:r>
              <a:rPr lang="de-DE" b="1" dirty="0" smtClean="0"/>
              <a:t> (Germany)</a:t>
            </a:r>
          </a:p>
          <a:p>
            <a:pPr lvl="1"/>
            <a:r>
              <a:rPr lang="de-DE" b="1" dirty="0" err="1"/>
              <a:t>t</a:t>
            </a:r>
            <a:r>
              <a:rPr lang="de-DE" b="1" dirty="0" err="1" smtClean="0"/>
              <a:t>he</a:t>
            </a:r>
            <a:r>
              <a:rPr lang="de-DE" b="1" dirty="0" smtClean="0"/>
              <a:t> </a:t>
            </a:r>
            <a:r>
              <a:rPr lang="de-DE" b="1" dirty="0" err="1" smtClean="0"/>
              <a:t>role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Growth</a:t>
            </a:r>
          </a:p>
          <a:p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4443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err="1" smtClean="0"/>
              <a:t>Structure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99792" y="1600200"/>
            <a:ext cx="5987008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de-DE" dirty="0" smtClean="0"/>
          </a:p>
          <a:p>
            <a:pPr marL="514350" indent="-514350">
              <a:buFont typeface="+mj-lt"/>
              <a:buAutoNum type="arabicPeriod"/>
            </a:pPr>
            <a:r>
              <a:rPr lang="de-DE" dirty="0" err="1" smtClean="0"/>
              <a:t>Britain</a:t>
            </a:r>
            <a:r>
              <a:rPr lang="de-DE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USA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Germany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 smtClean="0"/>
              <a:t>Growth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259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  <a:p>
            <a:pPr marL="0" indent="0" algn="ctr">
              <a:buNone/>
            </a:pPr>
            <a:r>
              <a:rPr lang="de-DE" b="1" dirty="0" smtClean="0"/>
              <a:t>Great </a:t>
            </a:r>
            <a:r>
              <a:rPr lang="de-DE" b="1" dirty="0" err="1" smtClean="0"/>
              <a:t>Britain</a:t>
            </a:r>
            <a:r>
              <a:rPr lang="de-DE" b="1" dirty="0" smtClean="0"/>
              <a:t> (England)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57118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William Petty (1623 – 1687) 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de-DE" sz="9600" b="1" dirty="0" smtClean="0"/>
              <a:t>Political </a:t>
            </a:r>
            <a:r>
              <a:rPr lang="de-DE" sz="9600" b="1" dirty="0" err="1" smtClean="0"/>
              <a:t>Arithmetick</a:t>
            </a:r>
            <a:endParaRPr lang="de-DE" sz="9600" b="1" dirty="0" smtClean="0"/>
          </a:p>
          <a:p>
            <a:endParaRPr lang="de-DE" sz="9600" dirty="0" smtClean="0"/>
          </a:p>
          <a:p>
            <a:r>
              <a:rPr lang="de-DE" sz="9600" dirty="0" smtClean="0"/>
              <a:t>„</a:t>
            </a:r>
            <a:r>
              <a:rPr lang="de-DE" sz="9600" dirty="0" err="1" smtClean="0"/>
              <a:t>the</a:t>
            </a:r>
            <a:r>
              <a:rPr lang="de-DE" sz="9600" dirty="0" smtClean="0"/>
              <a:t> </a:t>
            </a:r>
            <a:r>
              <a:rPr lang="de-DE" sz="9600" dirty="0" err="1" smtClean="0"/>
              <a:t>method</a:t>
            </a:r>
            <a:r>
              <a:rPr lang="de-DE" sz="9600" dirty="0" smtClean="0"/>
              <a:t> </a:t>
            </a:r>
            <a:r>
              <a:rPr lang="de-DE" sz="9600" dirty="0" err="1" smtClean="0"/>
              <a:t>is</a:t>
            </a:r>
            <a:r>
              <a:rPr lang="de-DE" sz="9600" dirty="0" smtClean="0"/>
              <a:t> not </a:t>
            </a:r>
            <a:r>
              <a:rPr lang="de-DE" sz="9600" dirty="0" err="1" smtClean="0"/>
              <a:t>very</a:t>
            </a:r>
            <a:r>
              <a:rPr lang="de-DE" sz="9600" dirty="0" smtClean="0"/>
              <a:t> </a:t>
            </a:r>
            <a:r>
              <a:rPr lang="de-DE" sz="9600" dirty="0" err="1" smtClean="0"/>
              <a:t>usual</a:t>
            </a:r>
            <a:r>
              <a:rPr lang="de-DE" sz="9600" dirty="0" smtClean="0"/>
              <a:t>, </a:t>
            </a:r>
            <a:r>
              <a:rPr lang="de-DE" sz="9600" dirty="0" err="1" smtClean="0"/>
              <a:t>for</a:t>
            </a:r>
            <a:r>
              <a:rPr lang="de-DE" sz="9600" dirty="0" smtClean="0"/>
              <a:t> </a:t>
            </a:r>
            <a:br>
              <a:rPr lang="de-DE" sz="9600" dirty="0" smtClean="0"/>
            </a:br>
            <a:r>
              <a:rPr lang="de-DE" sz="9600" dirty="0" err="1" smtClean="0"/>
              <a:t>instead</a:t>
            </a:r>
            <a:r>
              <a:rPr lang="de-DE" sz="9600" dirty="0" smtClean="0"/>
              <a:t> </a:t>
            </a:r>
            <a:r>
              <a:rPr lang="de-DE" sz="9600" dirty="0" err="1" smtClean="0"/>
              <a:t>of</a:t>
            </a:r>
            <a:r>
              <a:rPr lang="de-DE" sz="9600" dirty="0" smtClean="0"/>
              <a:t> </a:t>
            </a:r>
            <a:r>
              <a:rPr lang="de-DE" sz="9600" dirty="0" err="1" smtClean="0"/>
              <a:t>using</a:t>
            </a:r>
            <a:r>
              <a:rPr lang="de-DE" sz="9600" dirty="0" smtClean="0"/>
              <a:t> </a:t>
            </a:r>
            <a:r>
              <a:rPr lang="de-DE" sz="9600" dirty="0" err="1" smtClean="0"/>
              <a:t>words</a:t>
            </a:r>
            <a:r>
              <a:rPr lang="de-DE" sz="9600" dirty="0" smtClean="0"/>
              <a:t>, I express </a:t>
            </a:r>
            <a:r>
              <a:rPr lang="de-DE" sz="9600" dirty="0" err="1" smtClean="0"/>
              <a:t>myself</a:t>
            </a:r>
            <a:r>
              <a:rPr lang="de-DE" sz="9600" dirty="0" smtClean="0"/>
              <a:t> </a:t>
            </a:r>
            <a:br>
              <a:rPr lang="de-DE" sz="9600" dirty="0" smtClean="0"/>
            </a:br>
            <a:r>
              <a:rPr lang="de-DE" sz="9600" dirty="0" smtClean="0"/>
              <a:t>in </a:t>
            </a:r>
            <a:r>
              <a:rPr lang="de-DE" sz="9600" dirty="0" err="1" smtClean="0"/>
              <a:t>terms</a:t>
            </a:r>
            <a:r>
              <a:rPr lang="de-DE" sz="9600" dirty="0" smtClean="0"/>
              <a:t> </a:t>
            </a:r>
            <a:r>
              <a:rPr lang="de-DE" sz="9600" dirty="0" err="1" smtClean="0"/>
              <a:t>of</a:t>
            </a:r>
            <a:r>
              <a:rPr lang="de-DE" sz="9600" dirty="0"/>
              <a:t> </a:t>
            </a:r>
            <a:r>
              <a:rPr lang="de-DE" sz="9600" b="1" dirty="0" err="1" smtClean="0"/>
              <a:t>number</a:t>
            </a:r>
            <a:r>
              <a:rPr lang="de-DE" sz="9600" b="1" dirty="0" smtClean="0"/>
              <a:t>, </a:t>
            </a:r>
            <a:r>
              <a:rPr lang="de-DE" sz="9600" b="1" dirty="0" err="1" smtClean="0"/>
              <a:t>weight</a:t>
            </a:r>
            <a:r>
              <a:rPr lang="de-DE" sz="9600" b="1" dirty="0" smtClean="0"/>
              <a:t>, </a:t>
            </a:r>
            <a:r>
              <a:rPr lang="de-DE" sz="9600" b="1" dirty="0" err="1" smtClean="0"/>
              <a:t>or</a:t>
            </a:r>
            <a:r>
              <a:rPr lang="de-DE" sz="9600" b="1" dirty="0" smtClean="0"/>
              <a:t> </a:t>
            </a:r>
            <a:r>
              <a:rPr lang="de-DE" sz="9600" b="1" dirty="0" err="1" smtClean="0"/>
              <a:t>measure</a:t>
            </a:r>
            <a:r>
              <a:rPr lang="de-DE" sz="9600" dirty="0" smtClean="0"/>
              <a:t/>
            </a:r>
            <a:br>
              <a:rPr lang="de-DE" sz="9600" dirty="0" smtClean="0"/>
            </a:br>
            <a:r>
              <a:rPr lang="de-DE" sz="9600" dirty="0" err="1" smtClean="0"/>
              <a:t>and</a:t>
            </a:r>
            <a:r>
              <a:rPr lang="de-DE" sz="9600" dirty="0" smtClean="0"/>
              <a:t> </a:t>
            </a:r>
            <a:r>
              <a:rPr lang="de-DE" sz="9600" dirty="0" err="1" smtClean="0"/>
              <a:t>consider</a:t>
            </a:r>
            <a:r>
              <a:rPr lang="de-DE" sz="9600" dirty="0" smtClean="0"/>
              <a:t> </a:t>
            </a:r>
            <a:r>
              <a:rPr lang="de-DE" sz="9600" dirty="0" err="1" smtClean="0"/>
              <a:t>only</a:t>
            </a:r>
            <a:r>
              <a:rPr lang="de-DE" sz="9600" dirty="0" smtClean="0"/>
              <a:t> such </a:t>
            </a:r>
            <a:r>
              <a:rPr lang="de-DE" sz="9600" dirty="0" err="1" smtClean="0"/>
              <a:t>causes</a:t>
            </a:r>
            <a:r>
              <a:rPr lang="de-DE" sz="9600" dirty="0" smtClean="0"/>
              <a:t> </a:t>
            </a:r>
            <a:br>
              <a:rPr lang="de-DE" sz="9600" dirty="0" smtClean="0"/>
            </a:br>
            <a:r>
              <a:rPr lang="de-DE" sz="9600" dirty="0" err="1" smtClean="0"/>
              <a:t>that</a:t>
            </a:r>
            <a:r>
              <a:rPr lang="de-DE" sz="9600" dirty="0" smtClean="0"/>
              <a:t> </a:t>
            </a:r>
            <a:r>
              <a:rPr lang="de-DE" sz="9600" dirty="0" err="1" smtClean="0"/>
              <a:t>have</a:t>
            </a:r>
            <a:r>
              <a:rPr lang="de-DE" sz="9600" dirty="0" smtClean="0"/>
              <a:t> </a:t>
            </a:r>
            <a:r>
              <a:rPr lang="de-DE" sz="9600" dirty="0" err="1" smtClean="0"/>
              <a:t>visible</a:t>
            </a:r>
            <a:r>
              <a:rPr lang="de-DE" sz="9600" dirty="0" smtClean="0"/>
              <a:t> </a:t>
            </a:r>
            <a:r>
              <a:rPr lang="de-DE" sz="9600" dirty="0" err="1" smtClean="0"/>
              <a:t>foundations</a:t>
            </a:r>
            <a:r>
              <a:rPr lang="de-DE" sz="9600" dirty="0" smtClean="0"/>
              <a:t> </a:t>
            </a:r>
            <a:br>
              <a:rPr lang="de-DE" sz="9600" dirty="0" smtClean="0"/>
            </a:br>
            <a:r>
              <a:rPr lang="de-DE" sz="9600" dirty="0" smtClean="0"/>
              <a:t>in </a:t>
            </a:r>
            <a:r>
              <a:rPr lang="de-DE" sz="9600" b="1" dirty="0" err="1" smtClean="0"/>
              <a:t>nature</a:t>
            </a:r>
            <a:r>
              <a:rPr lang="de-DE" sz="9600" dirty="0" smtClean="0"/>
              <a:t>“</a:t>
            </a:r>
            <a:endParaRPr lang="de-DE" sz="9600" dirty="0"/>
          </a:p>
          <a:p>
            <a:endParaRPr lang="de-DE" sz="9600" dirty="0" smtClean="0"/>
          </a:p>
          <a:p>
            <a:r>
              <a:rPr lang="de-DE" sz="9600" dirty="0" err="1"/>
              <a:t>s</a:t>
            </a:r>
            <a:r>
              <a:rPr lang="de-DE" sz="9600" dirty="0" err="1" smtClean="0"/>
              <a:t>cience</a:t>
            </a:r>
            <a:r>
              <a:rPr lang="de-DE" sz="9600" dirty="0" smtClean="0"/>
              <a:t> </a:t>
            </a:r>
            <a:r>
              <a:rPr lang="de-DE" sz="9600" dirty="0" err="1" smtClean="0"/>
              <a:t>explains</a:t>
            </a:r>
            <a:r>
              <a:rPr lang="de-DE" sz="9600" dirty="0" smtClean="0"/>
              <a:t> „</a:t>
            </a:r>
            <a:r>
              <a:rPr lang="de-DE" sz="9600" dirty="0" err="1" smtClean="0"/>
              <a:t>the</a:t>
            </a:r>
            <a:r>
              <a:rPr lang="de-DE" sz="9600" dirty="0" smtClean="0"/>
              <a:t> </a:t>
            </a:r>
            <a:r>
              <a:rPr lang="de-DE" sz="9600" b="1" dirty="0" err="1" smtClean="0"/>
              <a:t>perplexed</a:t>
            </a:r>
            <a:r>
              <a:rPr lang="de-DE" sz="9600" b="1" dirty="0" smtClean="0"/>
              <a:t> </a:t>
            </a:r>
            <a:r>
              <a:rPr lang="de-DE" sz="9600" b="1" dirty="0" err="1" smtClean="0"/>
              <a:t>and</a:t>
            </a:r>
            <a:r>
              <a:rPr lang="de-DE" sz="9600" b="1" dirty="0" smtClean="0"/>
              <a:t> </a:t>
            </a:r>
            <a:br>
              <a:rPr lang="de-DE" sz="9600" b="1" dirty="0" smtClean="0"/>
            </a:br>
            <a:r>
              <a:rPr lang="de-DE" sz="9600" b="1" dirty="0" err="1" smtClean="0"/>
              <a:t>intricate</a:t>
            </a:r>
            <a:r>
              <a:rPr lang="de-DE" sz="9600" b="1" dirty="0" smtClean="0"/>
              <a:t> </a:t>
            </a:r>
            <a:r>
              <a:rPr lang="de-DE" sz="9600" b="1" dirty="0" err="1" smtClean="0"/>
              <a:t>ways</a:t>
            </a:r>
            <a:r>
              <a:rPr lang="de-DE" sz="9600" b="1" dirty="0" smtClean="0"/>
              <a:t> </a:t>
            </a:r>
            <a:r>
              <a:rPr lang="de-DE" sz="9600" b="1" dirty="0" err="1" smtClean="0"/>
              <a:t>of</a:t>
            </a:r>
            <a:r>
              <a:rPr lang="de-DE" sz="9600" b="1" dirty="0" smtClean="0"/>
              <a:t> </a:t>
            </a:r>
            <a:r>
              <a:rPr lang="de-DE" sz="9600" b="1" dirty="0" err="1" smtClean="0"/>
              <a:t>the</a:t>
            </a:r>
            <a:r>
              <a:rPr lang="de-DE" sz="9600" b="1" dirty="0" smtClean="0"/>
              <a:t> </a:t>
            </a:r>
            <a:r>
              <a:rPr lang="de-DE" sz="9600" b="1" dirty="0" err="1" smtClean="0"/>
              <a:t>world</a:t>
            </a:r>
            <a:r>
              <a:rPr lang="de-DE" sz="9600" dirty="0" smtClean="0"/>
              <a:t>“</a:t>
            </a:r>
            <a:endParaRPr lang="en-US" sz="9600" dirty="0" smtClean="0"/>
          </a:p>
          <a:p>
            <a:endParaRPr lang="en-US" sz="9600" dirty="0" smtClean="0"/>
          </a:p>
          <a:p>
            <a:r>
              <a:rPr lang="en-US" sz="9600" dirty="0" smtClean="0"/>
              <a:t>“The </a:t>
            </a:r>
            <a:r>
              <a:rPr lang="en-US" sz="9600" b="1" dirty="0"/>
              <a:t>glory</a:t>
            </a:r>
            <a:r>
              <a:rPr lang="en-US" sz="9600" dirty="0"/>
              <a:t> of the prince, and the </a:t>
            </a:r>
            <a:r>
              <a:rPr lang="en-US" sz="9600" dirty="0" smtClean="0"/>
              <a:t/>
            </a:r>
            <a:br>
              <a:rPr lang="en-US" sz="9600" dirty="0" smtClean="0"/>
            </a:br>
            <a:r>
              <a:rPr lang="en-US" sz="9600" b="1" dirty="0" smtClean="0"/>
              <a:t>happiness</a:t>
            </a:r>
            <a:r>
              <a:rPr lang="en-US" sz="9600" dirty="0"/>
              <a:t> </a:t>
            </a:r>
            <a:r>
              <a:rPr lang="en-US" sz="9600" dirty="0" smtClean="0"/>
              <a:t>and </a:t>
            </a:r>
            <a:r>
              <a:rPr lang="en-US" sz="9600" dirty="0"/>
              <a:t>greatness of the </a:t>
            </a:r>
            <a:r>
              <a:rPr lang="en-US" sz="9600" dirty="0" smtClean="0"/>
              <a:t>people”</a:t>
            </a:r>
            <a:br>
              <a:rPr lang="en-US" sz="9600" dirty="0" smtClean="0"/>
            </a:br>
            <a:r>
              <a:rPr lang="en-US" sz="9600" dirty="0" smtClean="0"/>
              <a:t> - goal of government:  </a:t>
            </a:r>
            <a:r>
              <a:rPr lang="en-US" sz="9600" b="1" dirty="0" smtClean="0"/>
              <a:t>peace and plenty</a:t>
            </a:r>
            <a:endParaRPr lang="en-US" sz="9600" b="1" dirty="0"/>
          </a:p>
          <a:p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/>
            </a:r>
            <a:br>
              <a:rPr lang="de-DE" dirty="0" smtClean="0"/>
            </a:br>
            <a:endParaRPr lang="de-DE" dirty="0" smtClean="0"/>
          </a:p>
          <a:p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44824"/>
            <a:ext cx="285750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809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The First National Account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Men</a:t>
            </a:r>
            <a:r>
              <a:rPr lang="en-US" sz="2000" dirty="0"/>
              <a:t>, Women, and Children,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in </a:t>
            </a:r>
            <a:r>
              <a:rPr lang="en-US" sz="2000" i="1" dirty="0"/>
              <a:t>England</a:t>
            </a:r>
            <a:r>
              <a:rPr lang="en-US" sz="2000" dirty="0"/>
              <a:t> and </a:t>
            </a:r>
            <a:r>
              <a:rPr lang="en-US" sz="2000" i="1" dirty="0"/>
              <a:t>Wales</a:t>
            </a:r>
            <a:r>
              <a:rPr lang="en-US" sz="2000" dirty="0"/>
              <a:t>, about six Millions,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whose </a:t>
            </a:r>
            <a:r>
              <a:rPr lang="en-US" sz="2000" dirty="0" err="1"/>
              <a:t>Expence</a:t>
            </a:r>
            <a:r>
              <a:rPr lang="en-US" sz="2000" dirty="0"/>
              <a:t> </a:t>
            </a:r>
            <a:r>
              <a:rPr lang="en-US" sz="2000" dirty="0" smtClean="0"/>
              <a:t>for </a:t>
            </a:r>
            <a:r>
              <a:rPr lang="en-US" sz="2000" dirty="0"/>
              <a:t>Food, Housing, </a:t>
            </a:r>
            <a:r>
              <a:rPr lang="en-US" sz="2000" dirty="0" err="1"/>
              <a:t>Cloaths</a:t>
            </a:r>
            <a:r>
              <a:rPr lang="en-US" sz="2000" dirty="0"/>
              <a:t>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and </a:t>
            </a:r>
            <a:r>
              <a:rPr lang="en-US" sz="2000" dirty="0"/>
              <a:t>all other necessaries,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amount </a:t>
            </a:r>
            <a:r>
              <a:rPr lang="en-US" sz="2000" dirty="0"/>
              <a:t>to 40 Millions, </a:t>
            </a:r>
            <a:r>
              <a:rPr lang="en-US" sz="2000" i="1" dirty="0"/>
              <a:t>per Annum</a:t>
            </a:r>
            <a:r>
              <a:rPr lang="en-US" sz="2000" i="1" dirty="0" smtClean="0"/>
              <a:t>.</a:t>
            </a:r>
          </a:p>
          <a:p>
            <a:endParaRPr lang="en-US" sz="2000" i="1" dirty="0" smtClean="0"/>
          </a:p>
          <a:p>
            <a:r>
              <a:rPr lang="en-US" sz="2000" b="1" dirty="0"/>
              <a:t>I</a:t>
            </a:r>
            <a:r>
              <a:rPr lang="en-US" sz="2000" dirty="0" smtClean="0"/>
              <a:t>f </a:t>
            </a:r>
            <a:r>
              <a:rPr lang="en-US" sz="2000" dirty="0"/>
              <a:t>the Annual proceed of the Stock,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or </a:t>
            </a:r>
            <a:r>
              <a:rPr lang="en-US" sz="2000" dirty="0"/>
              <a:t>Wealth of the Nation, yields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but </a:t>
            </a:r>
            <a:r>
              <a:rPr lang="en-US" sz="2000" dirty="0"/>
              <a:t>15 millions, and the </a:t>
            </a:r>
            <a:r>
              <a:rPr lang="en-US" sz="2000" dirty="0" err="1"/>
              <a:t>expence</a:t>
            </a:r>
            <a:r>
              <a:rPr lang="en-US" sz="2000" dirty="0"/>
              <a:t> be 40.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Then </a:t>
            </a:r>
            <a:r>
              <a:rPr lang="en-US" sz="2000" dirty="0"/>
              <a:t>the </a:t>
            </a:r>
            <a:r>
              <a:rPr lang="en-US" sz="2000" dirty="0" err="1"/>
              <a:t>labour</a:t>
            </a:r>
            <a:r>
              <a:rPr lang="en-US" sz="2000" dirty="0"/>
              <a:t> of the People must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furnish </a:t>
            </a:r>
            <a:r>
              <a:rPr lang="en-US" sz="2000" dirty="0"/>
              <a:t>the other </a:t>
            </a:r>
            <a:r>
              <a:rPr lang="en-US" sz="2000" dirty="0" smtClean="0"/>
              <a:t>25.</a:t>
            </a:r>
          </a:p>
          <a:p>
            <a:endParaRPr lang="en-US" sz="2000" dirty="0"/>
          </a:p>
          <a:p>
            <a:endParaRPr lang="de-DE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96752"/>
            <a:ext cx="3206799" cy="5064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833618"/>
              </p:ext>
            </p:extLst>
          </p:nvPr>
        </p:nvGraphicFramePr>
        <p:xfrm>
          <a:off x="899592" y="5301208"/>
          <a:ext cx="5895975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Dokument" r:id="rId4" imgW="5895909" imgH="1036879" progId="Word.Document.12">
                  <p:embed/>
                </p:oleObj>
              </mc:Choice>
              <mc:Fallback>
                <p:oleObj name="Dokument" r:id="rId4" imgW="5895909" imgH="10368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9592" y="5301208"/>
                        <a:ext cx="5895975" cy="1036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097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466</Words>
  <Application>Microsoft Office PowerPoint</Application>
  <PresentationFormat>On-screen Show (4:3)</PresentationFormat>
  <Paragraphs>162</Paragraphs>
  <Slides>36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Larissa</vt:lpstr>
      <vt:lpstr>Dokument</vt:lpstr>
      <vt:lpstr>The Power of the Single Number:  A Political History of GDP</vt:lpstr>
      <vt:lpstr>GDP as Phenomenon</vt:lpstr>
      <vt:lpstr>What is GDP?</vt:lpstr>
      <vt:lpstr>History of GDP – what to explain?</vt:lpstr>
      <vt:lpstr>The History of GDP</vt:lpstr>
      <vt:lpstr>Structure</vt:lpstr>
      <vt:lpstr>PowerPoint Presentation</vt:lpstr>
      <vt:lpstr>William Petty (1623 – 1687) </vt:lpstr>
      <vt:lpstr>The First National Account</vt:lpstr>
      <vt:lpstr>Legacy</vt:lpstr>
      <vt:lpstr>Colin Clark (1905 – 1989)</vt:lpstr>
      <vt:lpstr>The National Income 1932</vt:lpstr>
      <vt:lpstr>Conditions of Economic Progress 1940</vt:lpstr>
      <vt:lpstr>PowerPoint Presentation</vt:lpstr>
      <vt:lpstr>After Clark</vt:lpstr>
      <vt:lpstr>The Keynesian System</vt:lpstr>
      <vt:lpstr>PowerPoint Presentation</vt:lpstr>
      <vt:lpstr>Simon Kuznets (1901-1985)</vt:lpstr>
      <vt:lpstr>Definition of National Income 1932</vt:lpstr>
      <vt:lpstr>PowerPoint Presentation</vt:lpstr>
      <vt:lpstr>Birth of GNP</vt:lpstr>
      <vt:lpstr>Keynes visit to US 1941</vt:lpstr>
      <vt:lpstr>Result</vt:lpstr>
      <vt:lpstr>Production</vt:lpstr>
      <vt:lpstr>Kuznets 1945</vt:lpstr>
      <vt:lpstr>PowerPoint Presentation</vt:lpstr>
      <vt:lpstr>PowerPoint Presentation</vt:lpstr>
      <vt:lpstr>United States Strategic Bombing Survey</vt:lpstr>
      <vt:lpstr>Marshallplan and Modernization</vt:lpstr>
      <vt:lpstr>PowerPoint Presentation</vt:lpstr>
      <vt:lpstr>Traditional View</vt:lpstr>
      <vt:lpstr>a cognitive change 1945/1946</vt:lpstr>
      <vt:lpstr>1946 and beyond</vt:lpstr>
      <vt:lpstr>Growth: Sign of New Times Erhard 1957 / Galbraith 1958</vt:lpstr>
      <vt:lpstr>Lessons learnt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Armut</dc:title>
  <dc:creator>Familia</dc:creator>
  <cp:lastModifiedBy>Administrator</cp:lastModifiedBy>
  <cp:revision>408</cp:revision>
  <cp:lastPrinted>2015-04-27T07:17:39Z</cp:lastPrinted>
  <dcterms:created xsi:type="dcterms:W3CDTF">2013-05-24T18:03:18Z</dcterms:created>
  <dcterms:modified xsi:type="dcterms:W3CDTF">2015-04-28T16:04:47Z</dcterms:modified>
</cp:coreProperties>
</file>