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4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5" r:id="rId11"/>
    <p:sldId id="267" r:id="rId12"/>
    <p:sldId id="270" r:id="rId13"/>
    <p:sldId id="266" r:id="rId14"/>
    <p:sldId id="271" r:id="rId15"/>
    <p:sldId id="272" r:id="rId16"/>
    <p:sldId id="274" r:id="rId17"/>
    <p:sldId id="275" r:id="rId18"/>
    <p:sldId id="276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03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F8030-A04A-4ABF-9F1E-52C7729E5B0A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27040-BC4D-4024-822F-83655151D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7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Scotland has a population of 5,295,000 (first results of 2011 Census) </a:t>
            </a:r>
          </a:p>
          <a:p>
            <a:r>
              <a:rPr lang="es-ES" dirty="0" smtClean="0"/>
              <a:t>Yes 1,617,989 44.7% </a:t>
            </a:r>
            <a:r>
              <a:rPr lang="es-ES" b="1" dirty="0" smtClean="0"/>
              <a:t>No</a:t>
            </a:r>
            <a:r>
              <a:rPr lang="es-ES" dirty="0" smtClean="0"/>
              <a:t> </a:t>
            </a:r>
            <a:r>
              <a:rPr lang="es-ES" b="1" dirty="0" smtClean="0"/>
              <a:t>2,001,926</a:t>
            </a:r>
            <a:r>
              <a:rPr lang="es-ES" dirty="0" smtClean="0"/>
              <a:t> </a:t>
            </a:r>
            <a:r>
              <a:rPr lang="es-ES" b="1" dirty="0" smtClean="0"/>
              <a:t>55.3%</a:t>
            </a:r>
            <a:r>
              <a:rPr lang="es-ES" dirty="0" smtClean="0"/>
              <a:t> </a:t>
            </a:r>
            <a:r>
              <a:rPr lang="es-ES" dirty="0" err="1" smtClean="0"/>
              <a:t>Valid</a:t>
            </a:r>
            <a:r>
              <a:rPr lang="es-ES" dirty="0" smtClean="0"/>
              <a:t> votes 3,619,915 99.91%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27040-BC4D-4024-822F-83655151D71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viral </a:t>
            </a:r>
            <a:r>
              <a:rPr lang="en-US" dirty="0" err="1" smtClean="0"/>
              <a:t>demotivator</a:t>
            </a:r>
            <a:r>
              <a:rPr lang="en-US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27040-BC4D-4024-822F-83655151D71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I’m sure that all of you know the</a:t>
            </a:r>
            <a:r>
              <a:rPr lang="en-US" baseline="0" dirty="0" smtClean="0"/>
              <a:t> name of such a magazine as Charlie </a:t>
            </a:r>
            <a:r>
              <a:rPr lang="en-US" baseline="0" dirty="0" err="1" smtClean="0"/>
              <a:t>Hebdo</a:t>
            </a:r>
            <a:r>
              <a:rPr lang="en-US" baseline="0" dirty="0" smtClean="0"/>
              <a:t> </a:t>
            </a:r>
            <a:r>
              <a:rPr lang="en-GB" dirty="0" smtClean="0"/>
              <a:t>[</a:t>
            </a:r>
            <a:r>
              <a:rPr lang="en-GB" dirty="0" err="1" smtClean="0"/>
              <a:t>ʃaʁli</a:t>
            </a:r>
            <a:r>
              <a:rPr lang="en-GB" dirty="0" smtClean="0"/>
              <a:t> </a:t>
            </a:r>
            <a:r>
              <a:rPr lang="en-GB" dirty="0" err="1" smtClean="0"/>
              <a:t>ɛbdo</a:t>
            </a:r>
            <a:r>
              <a:rPr lang="en-GB" dirty="0" smtClean="0"/>
              <a:t>]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27040-BC4D-4024-822F-83655151D71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all about</a:t>
            </a:r>
            <a:r>
              <a:rPr lang="en-US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27040-BC4D-4024-822F-83655151D71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27040-BC4D-4024-822F-83655151D71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27040-BC4D-4024-822F-83655151D71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27040-BC4D-4024-822F-83655151D71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266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74B83-8E27-46A0-B2AB-D05FF7AB1B24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3B757-31DA-43B4-B35C-017704726B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m/news/world-europe-1612252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levada.ru/eng/indexes-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R9RCe55y0dw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tube.ru/video/002893745b0c4bff21f2dbf53c54fc8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GOLOS means “vote”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My Documents\Citizen\Выборы\Голос\Graphics\golos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1446707" cy="1440160"/>
          </a:xfrm>
          <a:prstGeom prst="rect">
            <a:avLst/>
          </a:prstGeom>
          <a:noFill/>
        </p:spPr>
      </p:pic>
      <p:pic>
        <p:nvPicPr>
          <p:cNvPr id="1027" name="Picture 3" descr="D:\My Documents\Citizen\Выборы\Голос\Graphics\Логотипы Движения Голос\Растр лого - белый на сине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437112"/>
            <a:ext cx="2088232" cy="1587056"/>
          </a:xfrm>
          <a:prstGeom prst="rect">
            <a:avLst/>
          </a:prstGeom>
          <a:noFill/>
        </p:spPr>
      </p:pic>
      <p:pic>
        <p:nvPicPr>
          <p:cNvPr id="1028" name="Picture 4" descr="D:\Inbox\Загрузки\423872_361331370564685_256938302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4664"/>
            <a:ext cx="2376264" cy="1582592"/>
          </a:xfrm>
          <a:prstGeom prst="rect">
            <a:avLst/>
          </a:prstGeom>
          <a:noFill/>
        </p:spPr>
      </p:pic>
      <p:pic>
        <p:nvPicPr>
          <p:cNvPr id="1030" name="Picture 6" descr="D:\Inbox\Загрузки\468819_356258704405285_270895879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149080"/>
            <a:ext cx="2808312" cy="1873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Striking coincidence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6037403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602" name="Picture 2" descr="D:\My Documents\Citizen\Выборы\Голос\Graphics\Голос в репортажных ресунках Charlie\378044_274078382640839_43997624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6096000" cy="457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Striking coincidence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6037403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602" name="Picture 2" descr="D:\My Documents\Citizen\Выборы\Голос\Graphics\Голос в репортажных ресунках Charlie\378044_274078382640839_43997624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6096000" cy="457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132856"/>
            <a:ext cx="5688632" cy="449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1" y="1412776"/>
            <a:ext cx="492095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resemblance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6037403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602" name="Picture 2" descr="D:\My Documents\Citizen\Выборы\Голос\Graphics\Голос в репортажных ресунках Charlie\378044_274078382640839_43997624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6096000" cy="457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132856"/>
            <a:ext cx="5688632" cy="449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1" y="1412776"/>
            <a:ext cx="492095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D:\My Documents\Projects\LSE London Jan 2015\Загрузки\920014_569990969698723_594821558_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1916832"/>
            <a:ext cx="4484440" cy="35875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authorities were right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 2</a:t>
            </a:r>
            <a:r>
              <a:rPr lang="en-US" baseline="30000" dirty="0" smtClean="0"/>
              <a:t>nd</a:t>
            </a:r>
            <a:r>
              <a:rPr lang="en-US" dirty="0" smtClean="0"/>
              <a:t> 2011, the case against GOLOS’s Map of Violations</a:t>
            </a:r>
          </a:p>
          <a:p>
            <a:r>
              <a:rPr lang="en-US" dirty="0" smtClean="0"/>
              <a:t>Dec 4</a:t>
            </a:r>
            <a:r>
              <a:rPr lang="en-US" baseline="30000" dirty="0" smtClean="0"/>
              <a:t>th</a:t>
            </a:r>
            <a:r>
              <a:rPr lang="en-US" dirty="0" smtClean="0"/>
              <a:t> 2011, the Parliamentary Elections</a:t>
            </a:r>
          </a:p>
          <a:p>
            <a:r>
              <a:rPr lang="en-US" dirty="0" smtClean="0"/>
              <a:t>Dec 5</a:t>
            </a:r>
            <a:r>
              <a:rPr lang="en-US" baseline="30000" dirty="0" smtClean="0"/>
              <a:t>th</a:t>
            </a:r>
            <a:r>
              <a:rPr lang="en-US" dirty="0" smtClean="0"/>
              <a:t> 2011, the first rally in Moscow for fair elections</a:t>
            </a:r>
          </a:p>
          <a:p>
            <a:r>
              <a:rPr lang="en-US" dirty="0" smtClean="0"/>
              <a:t>Series of rallies, marches etc. for fair elections (the biggest public protests since the fall of the </a:t>
            </a:r>
            <a:r>
              <a:rPr lang="en-US" smtClean="0"/>
              <a:t>Soviet Union, </a:t>
            </a:r>
            <a:r>
              <a:rPr lang="en-US" dirty="0" smtClean="0">
                <a:hlinkClick r:id="rId2"/>
              </a:rPr>
              <a:t>BBC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Crackdown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3394720" cy="4713387"/>
          </a:xfrm>
        </p:spPr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May </a:t>
            </a:r>
            <a:r>
              <a:rPr lang="en-US" dirty="0" smtClean="0"/>
              <a:t>2014</a:t>
            </a:r>
            <a:endParaRPr lang="ru-RU" dirty="0"/>
          </a:p>
        </p:txBody>
      </p:sp>
      <p:pic>
        <p:nvPicPr>
          <p:cNvPr id="28676" name="Picture 4" descr="http://hro.org/files/images/dushitel-mosc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37537"/>
            <a:ext cx="3744416" cy="4028475"/>
          </a:xfrm>
          <a:prstGeom prst="rect">
            <a:avLst/>
          </a:prstGeom>
          <a:noFill/>
        </p:spPr>
      </p:pic>
      <p:pic>
        <p:nvPicPr>
          <p:cNvPr id="28678" name="Picture 6" descr="http://4.bp.blogspot.com/-tx1l2P_tGGs/T6eOD5inLeI/AAAAAAAAAaQ/U_bpCoiKbfo/s1600/%25D0%2598%25D0%25B7%25D0%25B1%25D0%25B8%25D0%25B5%25D0%25BD%25D0%25B8%25D0%25B5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196752"/>
            <a:ext cx="4400661" cy="3197814"/>
          </a:xfrm>
          <a:prstGeom prst="rect">
            <a:avLst/>
          </a:prstGeom>
          <a:noFill/>
        </p:spPr>
      </p:pic>
      <p:pic>
        <p:nvPicPr>
          <p:cNvPr id="28674" name="Picture 2" descr="http://os.colta.ru/m/photo/2012/05/07/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717032"/>
            <a:ext cx="449593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strikes back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July 13</a:t>
            </a:r>
            <a:r>
              <a:rPr lang="en-US" baseline="30000" dirty="0"/>
              <a:t>th </a:t>
            </a:r>
            <a:r>
              <a:rPr lang="en-US" dirty="0" smtClean="0"/>
              <a:t>2012 </a:t>
            </a:r>
            <a:r>
              <a:rPr lang="en-US" dirty="0" smtClean="0"/>
              <a:t>– the amendments approved</a:t>
            </a:r>
          </a:p>
          <a:p>
            <a:r>
              <a:rPr lang="en-US" dirty="0" smtClean="0"/>
              <a:t>Nov 2012 – the law came into force</a:t>
            </a:r>
          </a:p>
          <a:p>
            <a:r>
              <a:rPr lang="en-US" dirty="0" smtClean="0"/>
              <a:t>April 2013 – Association GOLOS fined</a:t>
            </a:r>
          </a:p>
          <a:p>
            <a:r>
              <a:rPr lang="en-US" dirty="0" smtClean="0"/>
              <a:t>Summer 2013 – Association is suspended</a:t>
            </a:r>
          </a:p>
          <a:p>
            <a:r>
              <a:rPr lang="en-US" dirty="0" smtClean="0"/>
              <a:t>Sept 2013 – Central branch (RG) suspended</a:t>
            </a:r>
          </a:p>
          <a:p>
            <a:r>
              <a:rPr lang="en-US" dirty="0" smtClean="0"/>
              <a:t>Sept 8</a:t>
            </a:r>
            <a:r>
              <a:rPr lang="en-US" baseline="30000" dirty="0" smtClean="0"/>
              <a:t>th</a:t>
            </a:r>
            <a:r>
              <a:rPr lang="en-US" dirty="0" smtClean="0"/>
              <a:t> 2013 – elections are observed as Movement</a:t>
            </a:r>
          </a:p>
          <a:p>
            <a:r>
              <a:rPr lang="en-US" dirty="0" smtClean="0"/>
              <a:t>Movement observes all year round</a:t>
            </a:r>
          </a:p>
          <a:p>
            <a:r>
              <a:rPr lang="en-US" dirty="0" smtClean="0"/>
              <a:t>March 16</a:t>
            </a:r>
            <a:r>
              <a:rPr lang="en-US" baseline="30000" dirty="0" smtClean="0"/>
              <a:t>th</a:t>
            </a:r>
            <a:r>
              <a:rPr lang="en-US" dirty="0" smtClean="0"/>
              <a:t> 2014 – Crimean referendum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en-US" dirty="0" smtClean="0"/>
              <a:t>The Crimean “referendum”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https://scontent-a-lhr.xx.fbcdn.net/hphotos-xap1/v/t1.0-9/1891293_798204936876279_1766912925_n.jpg?oh=e443c01b614932e9c46feeb7faffd275&amp;oe=556178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1196752"/>
            <a:ext cx="7202883" cy="5184576"/>
          </a:xfrm>
          <a:prstGeom prst="rect">
            <a:avLst/>
          </a:prstGeom>
          <a:noFill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908720"/>
            <a:ext cx="2334372" cy="346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645024"/>
            <a:ext cx="2848244" cy="286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Electoral problems of the Kremlin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dirty="0" err="1" smtClean="0">
                <a:hlinkClick r:id="rId2"/>
              </a:rPr>
              <a:t>Levada</a:t>
            </a:r>
            <a:r>
              <a:rPr lang="en-US" dirty="0" smtClean="0">
                <a:hlinkClick r:id="rId2"/>
              </a:rPr>
              <a:t> data</a:t>
            </a:r>
            <a:r>
              <a:rPr lang="en-US" dirty="0" smtClean="0"/>
              <a:t>	</a:t>
            </a: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75628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229200"/>
            <a:ext cx="7920880" cy="13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5868144" y="6165304"/>
            <a:ext cx="2592288" cy="504056"/>
          </a:xfrm>
          <a:prstGeom prst="roundRect">
            <a:avLst/>
          </a:prstGeom>
          <a:solidFill>
            <a:srgbClr val="FFC000">
              <a:alpha val="38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Crackdown (</a:t>
            </a:r>
            <a:r>
              <a:rPr lang="en-US" dirty="0" smtClean="0"/>
              <a:t>continued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Summer 2014 – expulsion of GOLOS’ representatives (foreign agents)</a:t>
            </a:r>
          </a:p>
          <a:p>
            <a:r>
              <a:rPr lang="en-US" dirty="0" smtClean="0"/>
              <a:t>Sept 14</a:t>
            </a:r>
            <a:r>
              <a:rPr lang="en-US" baseline="30000" dirty="0" smtClean="0"/>
              <a:t>th</a:t>
            </a:r>
            <a:r>
              <a:rPr lang="en-US" dirty="0" smtClean="0"/>
              <a:t> 2014 - United Election Day, mass falsifications, mass expulsion from PEC</a:t>
            </a:r>
          </a:p>
          <a:p>
            <a:r>
              <a:rPr lang="en-US" dirty="0" smtClean="0"/>
              <a:t>Dec 2014 – amendment against foreign agents </a:t>
            </a:r>
            <a:r>
              <a:rPr lang="en-US" smtClean="0"/>
              <a:t>on </a:t>
            </a:r>
            <a:r>
              <a:rPr lang="en-US" smtClean="0"/>
              <a:t>PECs</a:t>
            </a:r>
            <a:endParaRPr lang="en-US" dirty="0" smtClean="0"/>
          </a:p>
          <a:p>
            <a:r>
              <a:rPr lang="en-US" dirty="0" smtClean="0"/>
              <a:t>Jan 2014 – bill on undesired entities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4.bp.blogspot.com/-tx1l2P_tGGs/T6eOD5inLeI/AAAAAAAAAaQ/U_bpCoiKbfo/s1600/%25D0%2598%25D0%25B7%25D0%25B1%25D0%25B8%25D0%25B5%25D0%25BD%25D0%25B8%25D0%25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572500" cy="62293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6016" y="6021288"/>
            <a:ext cx="4104456" cy="646331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FF"/>
                </a:solidFill>
              </a:rPr>
              <a:t>To be continued?</a:t>
            </a:r>
            <a:endParaRPr lang="ru-RU" sz="36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i.dailymail.co.uk/i/pix/2013/10/10/article-2451611-1822D64100000578-90_634x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00190"/>
            <a:ext cx="4680520" cy="30711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Scotland’s Referendum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340768"/>
            <a:ext cx="56197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70" name="Picture 2" descr="http://america.aljazeera.com/content/dam/ajam/images/articles_2014/09/scotland_referendum_0909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17032"/>
            <a:ext cx="4314191" cy="26963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72" name="Picture 4" descr="http://www.educationscotland.gov.uk/Images/Referendum-calendar_tcm4-8144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700808"/>
            <a:ext cx="2952328" cy="23845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“Election Fraud in Scotland”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1196752"/>
            <a:ext cx="2952328" cy="2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196752"/>
            <a:ext cx="3055611" cy="228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717032"/>
            <a:ext cx="78581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364088" y="638132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6"/>
              </a:rPr>
              <a:t>the link to the video on </a:t>
            </a:r>
            <a:r>
              <a:rPr lang="en-US" b="1" dirty="0" err="1" smtClean="0">
                <a:hlinkClick r:id="rId6"/>
              </a:rPr>
              <a:t>Youtube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Elections </a:t>
            </a:r>
            <a:r>
              <a:rPr lang="en-GB" i="1" dirty="0" smtClean="0"/>
              <a:t>à la </a:t>
            </a:r>
            <a:r>
              <a:rPr lang="en-GB" i="1" dirty="0" err="1" smtClean="0"/>
              <a:t>russe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922805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75656" y="558924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Click to view a video clip on ballot box stuffing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3" y="1340768"/>
            <a:ext cx="455614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was an electoral observer in Russia</a:t>
            </a:r>
            <a:endParaRPr lang="ru-RU" dirty="0"/>
          </a:p>
        </p:txBody>
      </p:sp>
      <p:pic>
        <p:nvPicPr>
          <p:cNvPr id="4" name="Picture 2" descr="http://tormashki.net/uploads/posts/2011-12/1325324390_0_9373d_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6904154" cy="5060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396044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Here Comes GOLOS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19256" cy="21602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Founded in 2000</a:t>
            </a:r>
          </a:p>
          <a:p>
            <a:r>
              <a:rPr lang="en-US" dirty="0" smtClean="0"/>
              <a:t>8 national wide campaign observed</a:t>
            </a:r>
          </a:p>
          <a:p>
            <a:r>
              <a:rPr lang="en-US" dirty="0" smtClean="0"/>
              <a:t>About 25000 observers trained</a:t>
            </a:r>
          </a:p>
          <a:p>
            <a:r>
              <a:rPr lang="en-US" dirty="0" smtClean="0"/>
              <a:t>40 branches in key regions of the Russian Federation (before the crackdown)</a:t>
            </a:r>
            <a:endParaRPr lang="ru-RU" dirty="0"/>
          </a:p>
        </p:txBody>
      </p:sp>
      <p:pic>
        <p:nvPicPr>
          <p:cNvPr id="4" name="Picture 2" descr="D:\My Documents\Citizen\Выборы\Голос\Graphics\golos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1446707" cy="1440160"/>
          </a:xfrm>
          <a:prstGeom prst="rect">
            <a:avLst/>
          </a:prstGeom>
          <a:noFill/>
        </p:spPr>
      </p:pic>
      <p:pic>
        <p:nvPicPr>
          <p:cNvPr id="5" name="Picture 3" descr="D:\My Documents\Citizen\Выборы\Голос\Graphics\Логотипы Движения Голос\Растр лого - белый на сине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32656"/>
            <a:ext cx="1944216" cy="1477604"/>
          </a:xfrm>
          <a:prstGeom prst="rect">
            <a:avLst/>
          </a:prstGeom>
          <a:noFill/>
        </p:spPr>
      </p:pic>
      <p:pic>
        <p:nvPicPr>
          <p:cNvPr id="4098" name="Picture 2" descr="D:\Inbox\панорам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437112"/>
            <a:ext cx="7128792" cy="2220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at the Centre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My Documents\Citizen\Выборы\Голос\Внутренняя работа\Схема сбора данных\M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556792"/>
            <a:ext cx="8533777" cy="4412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Map of Violations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136904" cy="521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Freedom of Speech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6037403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os">
  <a:themeElements>
    <a:clrScheme name="Другая 1">
      <a:dk1>
        <a:srgbClr val="D9F1FA"/>
      </a:dk1>
      <a:lt1>
        <a:srgbClr val="002060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Golos</Template>
  <TotalTime>799</TotalTime>
  <Words>334</Words>
  <Application>Microsoft Office PowerPoint</Application>
  <PresentationFormat>On-screen Show (4:3)</PresentationFormat>
  <Paragraphs>55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Golos</vt:lpstr>
      <vt:lpstr>GOLOS means “vote”</vt:lpstr>
      <vt:lpstr>Scotland’s Referendum</vt:lpstr>
      <vt:lpstr>“Election Fraud in Scotland”</vt:lpstr>
      <vt:lpstr>Elections à la russe</vt:lpstr>
      <vt:lpstr>He was an electoral observer in Russia</vt:lpstr>
      <vt:lpstr>Here Comes GOLOS</vt:lpstr>
      <vt:lpstr>Being at the Centre</vt:lpstr>
      <vt:lpstr>The Map of Violations</vt:lpstr>
      <vt:lpstr>Freedom of Speech</vt:lpstr>
      <vt:lpstr>Striking coincidence </vt:lpstr>
      <vt:lpstr>Striking coincidence </vt:lpstr>
      <vt:lpstr>… and resemblance</vt:lpstr>
      <vt:lpstr>The authorities were right</vt:lpstr>
      <vt:lpstr>The Crackdown</vt:lpstr>
      <vt:lpstr>Empire strikes back</vt:lpstr>
      <vt:lpstr>The Crimean “referendum” </vt:lpstr>
      <vt:lpstr>Electoral problems of the Kremlin</vt:lpstr>
      <vt:lpstr>The Crackdown (continued)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GOLOS means “vote”</dc:title>
  <dc:creator>Roman</dc:creator>
  <cp:lastModifiedBy>Administrator</cp:lastModifiedBy>
  <cp:revision>8</cp:revision>
  <dcterms:created xsi:type="dcterms:W3CDTF">2015-01-21T11:10:46Z</dcterms:created>
  <dcterms:modified xsi:type="dcterms:W3CDTF">2015-01-22T11:45:52Z</dcterms:modified>
</cp:coreProperties>
</file>