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0" r:id="rId6"/>
    <p:sldId id="269" r:id="rId7"/>
    <p:sldId id="268" r:id="rId8"/>
    <p:sldId id="261" r:id="rId9"/>
    <p:sldId id="263" r:id="rId10"/>
    <p:sldId id="264" r:id="rId11"/>
    <p:sldId id="267" r:id="rId12"/>
    <p:sldId id="266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98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95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6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622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97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0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83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03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45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88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6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12399-8E2B-4F1F-884E-056E27FC1148}" type="datetimeFigureOut">
              <a:rPr lang="en-GB" smtClean="0"/>
              <a:t>01/07/2014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FB706-F8D3-4A11-9559-18E81F304E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86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Consequences for the government of England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Tony Travers</a:t>
            </a:r>
          </a:p>
          <a:p>
            <a:r>
              <a:rPr lang="en-GB" dirty="0" smtClean="0"/>
              <a:t>London School of Economics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78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Challenge/opportunity of continued ‘austerity’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Unsustainable size of UK State</a:t>
            </a:r>
          </a:p>
          <a:p>
            <a:pPr lvl="1"/>
            <a:r>
              <a:rPr lang="en-GB" dirty="0" smtClean="0"/>
              <a:t>Tax: 38% GDP; Expenditure: 43% GDP</a:t>
            </a:r>
          </a:p>
          <a:p>
            <a:pPr lvl="2"/>
            <a:r>
              <a:rPr lang="en-GB" sz="2000" dirty="0" smtClean="0"/>
              <a:t>Zero deficit = Expenditure: 38% GDP</a:t>
            </a:r>
          </a:p>
          <a:p>
            <a:pPr lvl="1"/>
            <a:r>
              <a:rPr lang="en-GB" dirty="0" smtClean="0"/>
              <a:t>Need for government to devolve shrinkage of the State?</a:t>
            </a:r>
          </a:p>
          <a:p>
            <a:pPr lvl="1"/>
            <a:r>
              <a:rPr lang="en-GB" dirty="0" smtClean="0"/>
              <a:t>Relative dynamism and productivity of city/local government</a:t>
            </a:r>
          </a:p>
          <a:p>
            <a:pPr lvl="1"/>
            <a:r>
              <a:rPr lang="en-GB" dirty="0" smtClean="0"/>
              <a:t>Either local government in England will have to shrink by 50% in real terms or there will have to be devolution of local public spending to areas</a:t>
            </a:r>
          </a:p>
          <a:p>
            <a:pPr lvl="2"/>
            <a:r>
              <a:rPr lang="en-GB" dirty="0" smtClean="0"/>
              <a:t>City regions as potential pilots</a:t>
            </a:r>
          </a:p>
        </p:txBody>
      </p:sp>
    </p:spTree>
    <p:extLst>
      <p:ext uri="{BB962C8B-B14F-4D97-AF65-F5344CB8AC3E}">
        <p14:creationId xmlns:p14="http://schemas.microsoft.com/office/powerpoint/2010/main" val="1922551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the English think….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354927" cy="392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6073551"/>
            <a:ext cx="6424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Source: John </a:t>
            </a:r>
            <a:r>
              <a:rPr lang="en-GB" sz="1400" dirty="0" err="1" smtClean="0"/>
              <a:t>Curtice</a:t>
            </a:r>
            <a:r>
              <a:rPr lang="en-GB" sz="1400" dirty="0" smtClean="0"/>
              <a:t> in ‘Does England want Scotland to Leave or Stay?’, </a:t>
            </a:r>
            <a:r>
              <a:rPr lang="en-GB" sz="1400" dirty="0" err="1" smtClean="0"/>
              <a:t>NatCen</a:t>
            </a:r>
            <a:r>
              <a:rPr lang="en-GB" sz="1400" dirty="0" smtClean="0"/>
              <a:t>, 2014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71540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England’s self-perception as a single country appears very powerful</a:t>
            </a:r>
          </a:p>
          <a:p>
            <a:r>
              <a:rPr lang="en-GB" dirty="0" smtClean="0"/>
              <a:t>Not much evidence the public is much concerned with England’s constitutional position within the UK</a:t>
            </a:r>
          </a:p>
          <a:p>
            <a:r>
              <a:rPr lang="en-GB" dirty="0" smtClean="0"/>
              <a:t>Sub-national government in England weaker than in the past</a:t>
            </a:r>
          </a:p>
          <a:p>
            <a:pPr lvl="2"/>
            <a:r>
              <a:rPr lang="en-GB" dirty="0" smtClean="0"/>
              <a:t>London as possible exception – up to a point</a:t>
            </a:r>
          </a:p>
          <a:p>
            <a:r>
              <a:rPr lang="en-GB" dirty="0" smtClean="0"/>
              <a:t>Limited form of ‘city regional’ devolution may be the next step…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234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Consequences for the government of England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Tony Travers</a:t>
            </a:r>
          </a:p>
          <a:p>
            <a:r>
              <a:rPr lang="en-GB" dirty="0" smtClean="0"/>
              <a:t>London School of Economics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22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government of England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UK Parliament and government is England’s Parliament and government</a:t>
            </a:r>
          </a:p>
          <a:p>
            <a:pPr lvl="2"/>
            <a:r>
              <a:rPr lang="en-GB" dirty="0" smtClean="0"/>
              <a:t>Failure of efforts to solve ‘West Lothian’ problem</a:t>
            </a:r>
          </a:p>
          <a:p>
            <a:r>
              <a:rPr lang="en-GB" dirty="0" smtClean="0"/>
              <a:t>Blair government’s English regional policy</a:t>
            </a:r>
          </a:p>
          <a:p>
            <a:pPr lvl="2"/>
            <a:r>
              <a:rPr lang="en-GB" dirty="0" smtClean="0"/>
              <a:t>Greater London Authority</a:t>
            </a:r>
          </a:p>
          <a:p>
            <a:pPr lvl="2"/>
            <a:r>
              <a:rPr lang="en-GB" dirty="0" smtClean="0"/>
              <a:t>RDAs; Government Regional Offices, regional ‘assemblies’</a:t>
            </a:r>
          </a:p>
          <a:p>
            <a:pPr lvl="2"/>
            <a:r>
              <a:rPr lang="en-GB" dirty="0" smtClean="0"/>
              <a:t>North East referendum (2004)</a:t>
            </a:r>
          </a:p>
          <a:p>
            <a:r>
              <a:rPr lang="en-GB" dirty="0" smtClean="0"/>
              <a:t>Abolition of all ‘regional’ machinery by Coalition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16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options for England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English Parliament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ominant within ‘federal’ UK</a:t>
            </a:r>
          </a:p>
          <a:p>
            <a:pPr lvl="2"/>
            <a:r>
              <a:rPr lang="en-GB" dirty="0" smtClean="0"/>
              <a:t>Two PMs?</a:t>
            </a:r>
          </a:p>
          <a:p>
            <a:r>
              <a:rPr lang="en-GB" dirty="0" smtClean="0"/>
              <a:t>English Grand Committee</a:t>
            </a:r>
          </a:p>
          <a:p>
            <a:pPr lvl="2"/>
            <a:r>
              <a:rPr lang="en-GB" dirty="0" smtClean="0"/>
              <a:t>Plus convention that its decisions on England laws would not be overturned by UK parliament</a:t>
            </a:r>
          </a:p>
          <a:p>
            <a:r>
              <a:rPr lang="en-GB" dirty="0" smtClean="0"/>
              <a:t>McKay Commission proposals</a:t>
            </a:r>
          </a:p>
          <a:p>
            <a:pPr lvl="2"/>
            <a:r>
              <a:rPr lang="en-GB" dirty="0" smtClean="0"/>
              <a:t>English MPs’ veto/delaying power</a:t>
            </a:r>
          </a:p>
          <a:p>
            <a:r>
              <a:rPr lang="en-GB" dirty="0" smtClean="0"/>
              <a:t>Fourth reading of England-only Bills</a:t>
            </a:r>
          </a:p>
          <a:p>
            <a:pPr lvl="2"/>
            <a:r>
              <a:rPr lang="en-GB" dirty="0" smtClean="0"/>
              <a:t>Final decision given to English MPs</a:t>
            </a:r>
          </a:p>
          <a:p>
            <a:r>
              <a:rPr lang="en-GB" dirty="0" smtClean="0"/>
              <a:t>Do nothing, but have a running debate</a:t>
            </a:r>
          </a:p>
        </p:txBody>
      </p:sp>
    </p:spTree>
    <p:extLst>
      <p:ext uri="{BB962C8B-B14F-4D97-AF65-F5344CB8AC3E}">
        <p14:creationId xmlns:p14="http://schemas.microsoft.com/office/powerpoint/2010/main" val="1441237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England’s sub-national government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Relatively weak, residual, local government system</a:t>
            </a:r>
          </a:p>
          <a:p>
            <a:pPr lvl="2"/>
            <a:r>
              <a:rPr lang="en-GB" dirty="0" smtClean="0"/>
              <a:t>Transfer of services from LG over post-1945 period</a:t>
            </a:r>
          </a:p>
          <a:p>
            <a:pPr lvl="3"/>
            <a:r>
              <a:rPr lang="en-GB" dirty="0" smtClean="0"/>
              <a:t>Utilities; health; ambulances; advanced FE; FE; schools, public health [also, non-domestic rates]</a:t>
            </a:r>
          </a:p>
          <a:p>
            <a:pPr lvl="3"/>
            <a:r>
              <a:rPr lang="en-GB" dirty="0" smtClean="0"/>
              <a:t>Modest transfers </a:t>
            </a:r>
            <a:r>
              <a:rPr lang="en-GB" b="1" dirty="0" smtClean="0"/>
              <a:t>to</a:t>
            </a:r>
            <a:r>
              <a:rPr lang="en-GB" dirty="0" smtClean="0"/>
              <a:t> LG: ‘community care’; public health; council tax ‘support’; </a:t>
            </a:r>
          </a:p>
          <a:p>
            <a:pPr lvl="2"/>
            <a:r>
              <a:rPr lang="en-GB" dirty="0" smtClean="0"/>
              <a:t>Local taxation frozen and capped</a:t>
            </a:r>
          </a:p>
          <a:p>
            <a:r>
              <a:rPr lang="en-GB" dirty="0" smtClean="0"/>
              <a:t>GLA and ‘city region’ combined authorities have been able to negotiate limited financial freedoms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919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debate about Scotland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Has reminded English </a:t>
            </a:r>
            <a:r>
              <a:rPr lang="en-GB" dirty="0" smtClean="0"/>
              <a:t>politicians and others about </a:t>
            </a:r>
            <a:r>
              <a:rPr lang="en-GB" dirty="0" smtClean="0"/>
              <a:t>the Barnett Formula and Scotland’s funding advantage</a:t>
            </a:r>
          </a:p>
          <a:p>
            <a:r>
              <a:rPr lang="en-GB" dirty="0" smtClean="0"/>
              <a:t>Scotland and Wales have shown that radical devolution within the UK can be achieved without collapse and failure</a:t>
            </a:r>
          </a:p>
          <a:p>
            <a:r>
              <a:rPr lang="en-GB" dirty="0" err="1" smtClean="0"/>
              <a:t>Calman</a:t>
            </a:r>
            <a:r>
              <a:rPr lang="en-GB" dirty="0" smtClean="0"/>
              <a:t>, </a:t>
            </a:r>
            <a:r>
              <a:rPr lang="en-GB" dirty="0" err="1" smtClean="0"/>
              <a:t>Holtham</a:t>
            </a:r>
            <a:r>
              <a:rPr lang="en-GB" dirty="0" smtClean="0"/>
              <a:t>, Silk have proposed substantial tax reform to build upon existing devolution</a:t>
            </a:r>
          </a:p>
          <a:p>
            <a:pPr lvl="2"/>
            <a:r>
              <a:rPr lang="en-GB" dirty="0" smtClean="0"/>
              <a:t>Taxation powers will test Treasury orthodoxy</a:t>
            </a:r>
          </a:p>
          <a:p>
            <a:pPr lvl="2"/>
            <a:r>
              <a:rPr lang="en-GB" dirty="0" smtClean="0"/>
              <a:t>NB: Scottish Conservatives’ income tax policy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96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Barnett and England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31918" cy="246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52077"/>
            <a:ext cx="2673543" cy="280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983" y="3938207"/>
            <a:ext cx="2404889" cy="282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21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Public expenditure by nation and region, 2011-12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70165220"/>
              </p:ext>
            </p:extLst>
          </p:nvPr>
        </p:nvGraphicFramePr>
        <p:xfrm>
          <a:off x="971600" y="2276872"/>
          <a:ext cx="7416824" cy="2961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3168352"/>
                <a:gridCol w="1224136"/>
                <a:gridCol w="1152128"/>
              </a:tblGrid>
              <a:tr h="38684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r>
                        <a:rPr lang="en-GB" baseline="0" dirty="0" smtClean="0"/>
                        <a:t> Expenditure </a:t>
                      </a:r>
                    </a:p>
                    <a:p>
                      <a:pPr algn="ctr"/>
                      <a:r>
                        <a:rPr lang="en-GB" baseline="0" dirty="0" smtClean="0"/>
                        <a:t>(</a:t>
                      </a:r>
                      <a:r>
                        <a:rPr lang="en-GB" dirty="0" smtClean="0"/>
                        <a:t>£ per head)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(UK=100)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GDP</a:t>
                      </a:r>
                    </a:p>
                    <a:p>
                      <a:pPr algn="ctr"/>
                      <a:r>
                        <a:rPr lang="en-GB" dirty="0" smtClean="0"/>
                        <a:t>(UK=100)</a:t>
                      </a:r>
                      <a:endParaRPr lang="en-GB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dirty="0" smtClean="0"/>
                        <a:t>UK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dirty="0" smtClean="0"/>
                        <a:t>England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5945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102</a:t>
                      </a:r>
                      <a:endParaRPr lang="en-GB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dirty="0" smtClean="0"/>
                        <a:t>(- </a:t>
                      </a:r>
                      <a:r>
                        <a:rPr lang="en-GB" baseline="0" dirty="0" smtClean="0"/>
                        <a:t>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93)</a:t>
                      </a:r>
                      <a:endParaRPr lang="en-GB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b="1" dirty="0" smtClean="0"/>
                        <a:t>Scotland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7156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115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99</a:t>
                      </a:r>
                      <a:endParaRPr lang="en-GB" b="1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dirty="0" smtClean="0"/>
                        <a:t>Wales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7081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75</a:t>
                      </a:r>
                      <a:endParaRPr lang="en-GB" dirty="0"/>
                    </a:p>
                  </a:txBody>
                  <a:tcPr/>
                </a:tc>
              </a:tr>
              <a:tr h="386842">
                <a:tc>
                  <a:txBody>
                    <a:bodyPr/>
                    <a:lstStyle/>
                    <a:p>
                      <a:r>
                        <a:rPr lang="en-GB" dirty="0" smtClean="0"/>
                        <a:t>Northern Ireland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10287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46413" y="5758672"/>
            <a:ext cx="5839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Source: HM Treasury, </a:t>
            </a:r>
            <a:r>
              <a:rPr lang="en-GB" sz="1400" i="1" dirty="0" smtClean="0"/>
              <a:t>Public Expenditure Statistical Analyses</a:t>
            </a:r>
            <a:r>
              <a:rPr lang="en-GB" sz="1400" i="1" dirty="0"/>
              <a:t> </a:t>
            </a:r>
            <a:r>
              <a:rPr lang="en-GB" sz="1400" i="1" dirty="0" smtClean="0"/>
              <a:t>2013</a:t>
            </a:r>
            <a:r>
              <a:rPr lang="en-GB" sz="1400" dirty="0" smtClean="0"/>
              <a:t>, Table 9.20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6766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</a:t>
            </a:r>
            <a:r>
              <a:rPr lang="en-GB" dirty="0" err="1" smtClean="0"/>
              <a:t>Devo</a:t>
            </a:r>
            <a:r>
              <a:rPr lang="en-GB" dirty="0" smtClean="0"/>
              <a:t> max’: not for England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No current proposals to change the sub-national government of England</a:t>
            </a:r>
          </a:p>
          <a:p>
            <a:r>
              <a:rPr lang="en-GB" dirty="0" smtClean="0"/>
              <a:t>‘City regional’ government now part of a multi-party political consensus</a:t>
            </a:r>
          </a:p>
          <a:p>
            <a:r>
              <a:rPr lang="en-GB" dirty="0" smtClean="0"/>
              <a:t>Greater Manchester is the best-developed city region outside London</a:t>
            </a:r>
          </a:p>
          <a:p>
            <a:pPr lvl="2"/>
            <a:r>
              <a:rPr lang="en-GB" sz="2100" dirty="0" smtClean="0"/>
              <a:t>‘Earn Back’ deal [also now for Cambridge]</a:t>
            </a:r>
          </a:p>
          <a:p>
            <a:pPr lvl="2"/>
            <a:r>
              <a:rPr lang="en-GB" sz="2100" dirty="0" smtClean="0"/>
              <a:t>Developed economic plan for Greater Manchester</a:t>
            </a:r>
          </a:p>
          <a:p>
            <a:r>
              <a:rPr lang="en-GB" dirty="0" smtClean="0"/>
              <a:t>London</a:t>
            </a:r>
          </a:p>
          <a:p>
            <a:pPr lvl="2"/>
            <a:r>
              <a:rPr lang="en-GB" sz="1900" dirty="0" smtClean="0"/>
              <a:t>No greater tax freedom than the rest of England</a:t>
            </a:r>
          </a:p>
          <a:p>
            <a:pPr lvl="2"/>
            <a:r>
              <a:rPr lang="en-GB" sz="1900" dirty="0" smtClean="0"/>
              <a:t>But, London Finance Commission proposals for fiscal devolution to some extent picked up by Adonis report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197307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After the referendum: what next for England?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Osborne, </a:t>
            </a:r>
            <a:r>
              <a:rPr lang="en-GB" dirty="0" err="1" smtClean="0"/>
              <a:t>Miliband</a:t>
            </a:r>
            <a:r>
              <a:rPr lang="en-GB" dirty="0" smtClean="0"/>
              <a:t> offer some form of city regional powers</a:t>
            </a:r>
          </a:p>
          <a:p>
            <a:r>
              <a:rPr lang="en-GB" dirty="0" smtClean="0"/>
              <a:t>Barrier to substantial England reforms</a:t>
            </a:r>
          </a:p>
          <a:p>
            <a:pPr lvl="1"/>
            <a:r>
              <a:rPr lang="en-GB" dirty="0" smtClean="0"/>
              <a:t>Scotland, wales, Northern </a:t>
            </a:r>
            <a:r>
              <a:rPr lang="en-GB" dirty="0"/>
              <a:t>I</a:t>
            </a:r>
            <a:r>
              <a:rPr lang="en-GB" dirty="0" smtClean="0"/>
              <a:t>reland administrations were already separate from England when devolution occurred</a:t>
            </a:r>
          </a:p>
          <a:p>
            <a:pPr lvl="1"/>
            <a:r>
              <a:rPr lang="en-GB" dirty="0" smtClean="0"/>
              <a:t>Any substantive devolution within England would weaken Whitehall departments</a:t>
            </a:r>
          </a:p>
          <a:p>
            <a:pPr lvl="3"/>
            <a:r>
              <a:rPr lang="en-GB" dirty="0" smtClean="0"/>
              <a:t>Health, Education, Work &amp; Pensions</a:t>
            </a:r>
          </a:p>
          <a:p>
            <a:pPr lvl="1"/>
            <a:r>
              <a:rPr lang="en-GB" dirty="0" smtClean="0"/>
              <a:t>Baronies of UK central government are (arguably) now more powerful than the Treasury</a:t>
            </a:r>
          </a:p>
        </p:txBody>
      </p:sp>
    </p:spTree>
    <p:extLst>
      <p:ext uri="{BB962C8B-B14F-4D97-AF65-F5344CB8AC3E}">
        <p14:creationId xmlns:p14="http://schemas.microsoft.com/office/powerpoint/2010/main" val="71590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660</Words>
  <Application>Microsoft Office PowerPoint</Application>
  <PresentationFormat>On-screen Show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Consequences for the government of England</vt:lpstr>
      <vt:lpstr>The government of England</vt:lpstr>
      <vt:lpstr>Some options for England</vt:lpstr>
      <vt:lpstr>England’s sub-national government</vt:lpstr>
      <vt:lpstr>The debate about Scotland</vt:lpstr>
      <vt:lpstr>Barnett and England</vt:lpstr>
      <vt:lpstr>Public expenditure by nation and region, 2011-12</vt:lpstr>
      <vt:lpstr>‘Devo max’: not for England</vt:lpstr>
      <vt:lpstr>After the referendum: what next for England?</vt:lpstr>
      <vt:lpstr>Challenge/opportunity of continued ‘austerity’</vt:lpstr>
      <vt:lpstr>What the English think….</vt:lpstr>
      <vt:lpstr>Conclusions</vt:lpstr>
      <vt:lpstr>Consequences for the government of England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Consequences for the government of England</dc:title>
  <dc:creator>Travers</dc:creator>
  <cp:lastModifiedBy>Travers</cp:lastModifiedBy>
  <cp:revision>16</cp:revision>
  <dcterms:created xsi:type="dcterms:W3CDTF">2014-07-01T09:05:17Z</dcterms:created>
  <dcterms:modified xsi:type="dcterms:W3CDTF">2014-07-01T11:27:57Z</dcterms:modified>
</cp:coreProperties>
</file>