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6" r:id="rId1"/>
  </p:sldMasterIdLst>
  <p:notesMasterIdLst>
    <p:notesMasterId r:id="rId14"/>
  </p:notesMasterIdLst>
  <p:handoutMasterIdLst>
    <p:handoutMasterId r:id="rId15"/>
  </p:handoutMasterIdLst>
  <p:sldIdLst>
    <p:sldId id="436" r:id="rId2"/>
    <p:sldId id="328" r:id="rId3"/>
    <p:sldId id="413" r:id="rId4"/>
    <p:sldId id="465" r:id="rId5"/>
    <p:sldId id="466" r:id="rId6"/>
    <p:sldId id="437" r:id="rId7"/>
    <p:sldId id="469" r:id="rId8"/>
    <p:sldId id="461" r:id="rId9"/>
    <p:sldId id="463" r:id="rId10"/>
    <p:sldId id="470" r:id="rId11"/>
    <p:sldId id="464" r:id="rId12"/>
    <p:sldId id="435" r:id="rId13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729"/>
    <a:srgbClr val="F0F60A"/>
    <a:srgbClr val="FFFF25"/>
    <a:srgbClr val="FFFFCC"/>
    <a:srgbClr val="6E14D2"/>
    <a:srgbClr val="6305E1"/>
    <a:srgbClr val="000066"/>
    <a:srgbClr val="FF0000"/>
    <a:srgbClr val="66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0929"/>
  </p:normalViewPr>
  <p:slideViewPr>
    <p:cSldViewPr>
      <p:cViewPr>
        <p:scale>
          <a:sx n="66" d="100"/>
          <a:sy n="66" d="100"/>
        </p:scale>
        <p:origin x="-1746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dirty="0" smtClean="0"/>
              <a:t>parliamentary share of seats at</a:t>
            </a:r>
            <a:r>
              <a:rPr lang="en-GB" sz="1800" baseline="0" dirty="0" smtClean="0"/>
              <a:t> 2007 and 2011 Scottish elections</a:t>
            </a:r>
            <a:endParaRPr lang="en-GB" sz="1800" dirty="0" smtClean="0"/>
          </a:p>
        </c:rich>
      </c:tx>
      <c:layout>
        <c:manualLayout>
          <c:xMode val="edge"/>
          <c:yMode val="edge"/>
          <c:x val="0.17061631830904858"/>
          <c:y val="1.8679150189629193E-2"/>
        </c:manualLayout>
      </c:layout>
      <c:overlay val="0"/>
    </c:title>
    <c:autoTitleDeleted val="0"/>
    <c:view3D>
      <c:rotX val="0"/>
      <c:hPercent val="28"/>
      <c:rotY val="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382713788683392"/>
          <c:y val="0.12791258748461828"/>
          <c:w val="0.74565756823821339"/>
          <c:h val="0.64646464646464652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SNP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chemeClr val="tx1"/>
              </a:solidFill>
              <a:prstDash val="solid"/>
            </a:ln>
          </c:spPr>
          <c:invertIfNegative val="1"/>
          <c:cat>
            <c:strRef>
              <c:f>Sheet1!$B$1:$B$1</c:f>
              <c:strCache>
                <c:ptCount val="1"/>
                <c:pt idx="0">
                  <c:v>No of Seats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prstDash val="solid"/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Labour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chemeClr val="tx1"/>
              </a:solidFill>
              <a:prstDash val="solid"/>
            </a:ln>
          </c:spPr>
          <c:invertIfNegative val="1"/>
          <c:cat>
            <c:strRef>
              <c:f>Sheet1!$B$1:$B$1</c:f>
              <c:strCache>
                <c:ptCount val="1"/>
                <c:pt idx="0">
                  <c:v>No of Seats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prstDash val="solid"/>
                  </a:ln>
                </c14:spPr>
              </c14:invertSolidFillFmt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Cons</c:v>
                </c:pt>
              </c:strCache>
            </c:strRef>
          </c:tx>
          <c:spPr>
            <a:solidFill>
              <a:srgbClr val="3333CC"/>
            </a:solidFill>
            <a:ln w="12700">
              <a:solidFill>
                <a:schemeClr val="tx1"/>
              </a:solidFill>
              <a:prstDash val="solid"/>
            </a:ln>
          </c:spPr>
          <c:invertIfNegative val="1"/>
          <c:cat>
            <c:strRef>
              <c:f>Sheet1!$B$1:$B$1</c:f>
              <c:strCache>
                <c:ptCount val="1"/>
                <c:pt idx="0">
                  <c:v>No of Seats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prstDash val="solid"/>
                  </a:ln>
                </c14:spPr>
              </c14:invertSolidFillFmt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Lib Dems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chemeClr val="tx1"/>
              </a:solidFill>
              <a:prstDash val="solid"/>
            </a:ln>
          </c:spPr>
          <c:invertIfNegative val="1"/>
          <c:cat>
            <c:strRef>
              <c:f>Sheet1!$B$1:$B$1</c:f>
              <c:strCache>
                <c:ptCount val="1"/>
                <c:pt idx="0">
                  <c:v>No of Seats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prstDash val="solid"/>
                  </a:ln>
                </c14:spPr>
              </c14:invertSolidFillFmt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chemeClr val="tx1"/>
              </a:solidFill>
              <a:prstDash val="solid"/>
            </a:ln>
          </c:spPr>
          <c:invertIfNegative val="1"/>
          <c:cat>
            <c:strRef>
              <c:f>Sheet1!$B$1:$B$1</c:f>
              <c:strCache>
                <c:ptCount val="1"/>
                <c:pt idx="0">
                  <c:v>No of Seats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prstDash val="solid"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4929280"/>
        <c:axId val="94930816"/>
        <c:axId val="0"/>
      </c:bar3DChart>
      <c:catAx>
        <c:axId val="94929280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low"/>
        <c:crossAx val="94930816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94930816"/>
        <c:scaling>
          <c:orientation val="minMax"/>
        </c:scaling>
        <c:delete val="1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cross"/>
        <c:minorTickMark val="cross"/>
        <c:tickLblPos val="nextTo"/>
        <c:crossAx val="9492928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7887461741700892"/>
          <c:y val="0.62755265325639653"/>
          <c:w val="0.43566170507756302"/>
          <c:h val="0.30996589837175098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Osaka"/>
              <a:ea typeface="Osaka"/>
              <a:cs typeface="Osak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Osaka"/>
          <a:ea typeface="Osaka"/>
          <a:cs typeface="Osaka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FD048258-F1C4-433B-84D7-E0E161145B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43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-80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pitchFamily="-80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" pitchFamily="-80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" pitchFamily="-80" charset="0"/>
              </a:defRPr>
            </a:lvl1pPr>
          </a:lstStyle>
          <a:p>
            <a:pPr>
              <a:defRPr/>
            </a:pPr>
            <a:fld id="{8E076C7A-AC10-4FBA-BF9C-53CBF94DF1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60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69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00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458C25A-6B51-4B45-B05B-8FFA2D5B3BE6}" type="slidenum">
              <a:rPr lang="en-GB" altLang="en-US" sz="1300" smtClean="0">
                <a:latin typeface="Times" pitchFamily="1" charset="0"/>
              </a:rPr>
              <a:pPr/>
              <a:t>2</a:t>
            </a:fld>
            <a:endParaRPr lang="en-GB" altLang="en-US" sz="1300" smtClean="0">
              <a:latin typeface="Times" pitchFamily="1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Times" pitchFamily="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74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Times" pitchFamily="1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08D1DEA-43F1-41C5-B44E-63D6F7416A66}" type="slidenum">
              <a:rPr lang="en-US" altLang="en-US" sz="1300" smtClean="0">
                <a:latin typeface="Times" pitchFamily="1" charset="0"/>
              </a:rPr>
              <a:pPr/>
              <a:t>5</a:t>
            </a:fld>
            <a:endParaRPr lang="en-US" altLang="en-US" sz="1300" smtClean="0">
              <a:latin typeface="Times" pitchFamily="1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Times" pitchFamily="1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73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786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563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076C7A-AC10-4FBA-BF9C-53CBF94DF16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7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7A8682-A2CB-48B7-8903-B85837C8A0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63B0C-4B9E-401E-9438-39EA02F7BF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D26AA7-6A81-4950-855A-CC5F3298C0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4320" indent="-274320">
              <a:buFont typeface="Wingdings" panose="05000000000000000000" pitchFamily="2" charset="2"/>
              <a:buChar char="q"/>
              <a:defRPr/>
            </a:lvl1pPr>
            <a:lvl2pPr marL="576263" indent="-274320">
              <a:buFont typeface="Wingdings" panose="05000000000000000000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D5690-4632-4C7C-B219-570F12F85A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2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194232-463E-42DF-9FE7-F5E25DC104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5D5AE-0FA6-48BC-B04F-2798F7E337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>
            <a:lvl1pPr marL="274320" indent="-274320"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>
            <a:lvl1pPr marL="274320" indent="-274320"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E7AE4A-7E54-433D-A1C6-ED6C682780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B59F06-B8E0-4C9A-A564-96AD86A3BB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303A2-7D26-40CF-A0F3-9FC22A8CBA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3104F-1674-4A20-BC96-9A02FC8335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C5937-9084-4A6A-9F61-24704BFAB1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2348A02-8650-4A2B-9F25-8EFE5F7AA5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N.McEwen@ed.ac.u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futureukandscotland.ac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/>
          </p:cNvSpPr>
          <p:nvPr>
            <p:ph type="ctrTitle" idx="4294967295"/>
          </p:nvPr>
        </p:nvSpPr>
        <p:spPr>
          <a:xfrm>
            <a:off x="1619672" y="1052513"/>
            <a:ext cx="7182140" cy="2027237"/>
          </a:xfrm>
        </p:spPr>
        <p:txBody>
          <a:bodyPr>
            <a:noAutofit/>
          </a:bodyPr>
          <a:lstStyle/>
          <a:p>
            <a:pPr algn="r"/>
            <a:r>
              <a:rPr lang="en-GB" altLang="en-US" b="1" dirty="0" smtClean="0">
                <a:solidFill>
                  <a:srgbClr val="000066"/>
                </a:solidFill>
              </a:rPr>
              <a:t/>
            </a:r>
            <a:br>
              <a:rPr lang="en-GB" altLang="en-US" b="1" dirty="0" smtClean="0">
                <a:solidFill>
                  <a:srgbClr val="000066"/>
                </a:solidFill>
              </a:rPr>
            </a:br>
            <a:r>
              <a:rPr lang="en-GB" altLang="en-US" b="1" dirty="0">
                <a:solidFill>
                  <a:srgbClr val="000066"/>
                </a:solidFill>
              </a:rPr>
              <a:t/>
            </a:r>
            <a:br>
              <a:rPr lang="en-GB" altLang="en-US" b="1" dirty="0">
                <a:solidFill>
                  <a:srgbClr val="000066"/>
                </a:solidFill>
              </a:rPr>
            </a:br>
            <a:r>
              <a:rPr lang="en-GB" altLang="en-US" b="1" dirty="0" smtClean="0">
                <a:solidFill>
                  <a:srgbClr val="000066"/>
                </a:solidFill>
              </a:rPr>
              <a:t/>
            </a:r>
            <a:br>
              <a:rPr lang="en-GB" altLang="en-US" b="1" dirty="0" smtClean="0">
                <a:solidFill>
                  <a:srgbClr val="000066"/>
                </a:solidFill>
              </a:rPr>
            </a:br>
            <a:r>
              <a:rPr lang="en-GB" altLang="en-US" b="1" dirty="0" smtClean="0">
                <a:solidFill>
                  <a:srgbClr val="000066"/>
                </a:solidFill>
              </a:rPr>
              <a:t/>
            </a:r>
            <a:br>
              <a:rPr lang="en-GB" altLang="en-US" b="1" dirty="0" smtClean="0">
                <a:solidFill>
                  <a:srgbClr val="000066"/>
                </a:solidFill>
              </a:rPr>
            </a:br>
            <a:r>
              <a:rPr lang="en-GB" altLang="en-US" b="1" dirty="0" smtClean="0">
                <a:solidFill>
                  <a:schemeClr val="bg1"/>
                </a:solidFill>
              </a:rPr>
              <a:t>If Scotland stays:</a:t>
            </a:r>
            <a:br>
              <a:rPr lang="en-GB" altLang="en-US" b="1" dirty="0" smtClean="0">
                <a:solidFill>
                  <a:schemeClr val="bg1"/>
                </a:solidFill>
              </a:rPr>
            </a:br>
            <a:r>
              <a:rPr lang="en-GB" altLang="en-US" b="1" dirty="0" smtClean="0">
                <a:solidFill>
                  <a:srgbClr val="000066"/>
                </a:solidFill>
              </a:rPr>
              <a:t>What next for Scottish nationalism?</a:t>
            </a:r>
            <a:r>
              <a:rPr lang="en-GB" altLang="en-US" b="1" dirty="0" smtClean="0">
                <a:solidFill>
                  <a:srgbClr val="FFFF00"/>
                </a:solidFill>
              </a:rPr>
              <a:t/>
            </a:r>
            <a:br>
              <a:rPr lang="en-GB" altLang="en-US" b="1" dirty="0" smtClean="0">
                <a:solidFill>
                  <a:srgbClr val="FFFF00"/>
                </a:solidFill>
              </a:rPr>
            </a:br>
            <a:r>
              <a:rPr lang="en-GB" altLang="en-US" b="1" dirty="0" smtClean="0">
                <a:solidFill>
                  <a:srgbClr val="FFFF00"/>
                </a:solidFill>
              </a:rPr>
              <a:t/>
            </a:r>
            <a:br>
              <a:rPr lang="en-GB" altLang="en-US" b="1" dirty="0" smtClean="0">
                <a:solidFill>
                  <a:srgbClr val="FFFF00"/>
                </a:solidFill>
              </a:rPr>
            </a:br>
            <a:r>
              <a:rPr lang="en-GB" altLang="en-US" b="1" dirty="0">
                <a:solidFill>
                  <a:srgbClr val="FFFF00"/>
                </a:solidFill>
              </a:rPr>
              <a:t/>
            </a:r>
            <a:br>
              <a:rPr lang="en-GB" altLang="en-US" b="1" dirty="0">
                <a:solidFill>
                  <a:srgbClr val="FFFF00"/>
                </a:solidFill>
              </a:rPr>
            </a:br>
            <a:r>
              <a:rPr lang="en-GB" dirty="0"/>
              <a:t/>
            </a:r>
            <a:br>
              <a:rPr lang="en-GB" dirty="0"/>
            </a:br>
            <a:endParaRPr lang="en-GB" altLang="en-US" b="1" dirty="0" smtClean="0">
              <a:latin typeface="Garamond" pitchFamily="18" charset="0"/>
            </a:endParaRPr>
          </a:p>
        </p:txBody>
      </p:sp>
      <p:sp>
        <p:nvSpPr>
          <p:cNvPr id="8195" name="Rectangle 7"/>
          <p:cNvSpPr>
            <a:spLocks noGrp="1"/>
          </p:cNvSpPr>
          <p:nvPr>
            <p:ph type="subTitle" idx="4294967295"/>
          </p:nvPr>
        </p:nvSpPr>
        <p:spPr>
          <a:xfrm>
            <a:off x="161049" y="5517232"/>
            <a:ext cx="8640763" cy="1152128"/>
          </a:xfrm>
        </p:spPr>
        <p:txBody>
          <a:bodyPr>
            <a:normAutofit fontScale="25000" lnSpcReduction="20000"/>
          </a:bodyPr>
          <a:lstStyle/>
          <a:p>
            <a:pPr marL="0" indent="0" algn="ctr" eaLnBrk="1" hangingPunct="1">
              <a:lnSpc>
                <a:spcPct val="80000"/>
              </a:lnSpc>
              <a:buClr>
                <a:schemeClr val="accent1"/>
              </a:buClr>
              <a:buFont typeface="Symbol" pitchFamily="18" charset="2"/>
              <a:buNone/>
            </a:pPr>
            <a:endParaRPr lang="en-US" altLang="en-US" sz="2800" b="1" dirty="0" smtClean="0">
              <a:solidFill>
                <a:srgbClr val="FFFF99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Clr>
                <a:schemeClr val="accent1"/>
              </a:buClr>
              <a:buFont typeface="Symbol" pitchFamily="18" charset="2"/>
              <a:buNone/>
            </a:pPr>
            <a:endParaRPr lang="en-US" altLang="en-US" sz="2800" b="1" dirty="0" smtClean="0">
              <a:solidFill>
                <a:srgbClr val="FFFF99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Symbol" pitchFamily="18" charset="2"/>
              <a:buNone/>
            </a:pPr>
            <a:r>
              <a:rPr lang="en-US" altLang="en-US" sz="11200" b="1" dirty="0" err="1" smtClean="0">
                <a:solidFill>
                  <a:srgbClr val="0000CC"/>
                </a:solidFill>
              </a:rPr>
              <a:t>Dr</a:t>
            </a:r>
            <a:r>
              <a:rPr lang="en-US" altLang="en-US" sz="11200" b="1" dirty="0" smtClean="0">
                <a:solidFill>
                  <a:srgbClr val="0000CC"/>
                </a:solidFill>
              </a:rPr>
              <a:t> Nicola McEwen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en-US" sz="8000" b="1" dirty="0" smtClean="0">
                <a:solidFill>
                  <a:srgbClr val="0000CC"/>
                </a:solidFill>
              </a:rPr>
              <a:t>University of Edinburgh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altLang="en-US" sz="8000" b="1" dirty="0" smtClean="0">
                <a:solidFill>
                  <a:srgbClr val="0000CC"/>
                </a:solidFill>
              </a:rPr>
              <a:t>Associate </a:t>
            </a:r>
            <a:r>
              <a:rPr lang="en-GB" altLang="en-US" sz="8000" b="1" dirty="0">
                <a:solidFill>
                  <a:srgbClr val="0000CC"/>
                </a:solidFill>
              </a:rPr>
              <a:t>Director, Scottish Centre on Constitutional Change</a:t>
            </a:r>
            <a:endParaRPr lang="en-US" altLang="en-US" sz="8000" dirty="0">
              <a:solidFill>
                <a:srgbClr val="0000CC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Symbol" pitchFamily="18" charset="2"/>
              <a:buNone/>
            </a:pPr>
            <a:endParaRPr lang="en-US" altLang="en-US" sz="11200" b="1" dirty="0" smtClean="0">
              <a:solidFill>
                <a:srgbClr val="1C10BC"/>
              </a:solidFill>
            </a:endParaRPr>
          </a:p>
          <a:p>
            <a:pPr marL="0" indent="0" algn="just" eaLnBrk="1" hangingPunct="1">
              <a:lnSpc>
                <a:spcPct val="80000"/>
              </a:lnSpc>
              <a:spcBef>
                <a:spcPts val="12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GB" altLang="en-US" sz="9600" b="1" dirty="0" smtClean="0">
              <a:solidFill>
                <a:srgbClr val="1C10BC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GB" altLang="en-US" sz="8800" b="1" dirty="0" smtClean="0">
              <a:solidFill>
                <a:srgbClr val="1C10BC"/>
              </a:solidFill>
            </a:endParaRPr>
          </a:p>
          <a:p>
            <a:pPr marL="0" indent="0" algn="just" eaLnBrk="1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GB" altLang="en-US" sz="8800" b="1" dirty="0" smtClean="0">
              <a:solidFill>
                <a:srgbClr val="1C10BC"/>
              </a:solidFill>
            </a:endParaRP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9891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642" y="3861048"/>
            <a:ext cx="206817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9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35416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F2F729"/>
                </a:solidFill>
              </a:rPr>
              <a:t>Continuing the Devolution journey without nationalist cause</a:t>
            </a:r>
            <a:endParaRPr lang="en-GB" sz="3600" dirty="0">
              <a:solidFill>
                <a:srgbClr val="F2F729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908" y="3429000"/>
            <a:ext cx="2286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2126424" cy="302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2110921" cy="299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64088" y="2613180"/>
            <a:ext cx="3672408" cy="415498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Reclaiming &amp; redefining ‘</a:t>
            </a:r>
            <a:r>
              <a:rPr lang="en-GB" dirty="0" err="1" smtClean="0"/>
              <a:t>Devo</a:t>
            </a:r>
            <a:r>
              <a:rPr lang="en-GB" dirty="0" smtClean="0"/>
              <a:t> Max’ as a nationalist goal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51520" y="1988840"/>
            <a:ext cx="5040560" cy="47793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</a:pPr>
            <a:r>
              <a:rPr lang="en-GB" b="1" dirty="0" smtClean="0"/>
              <a:t>Full fiscal autonomy</a:t>
            </a:r>
            <a:endParaRPr lang="en-GB" dirty="0" smtClean="0"/>
          </a:p>
          <a:p>
            <a:pPr>
              <a:lnSpc>
                <a:spcPct val="115000"/>
              </a:lnSpc>
            </a:pPr>
            <a:r>
              <a:rPr lang="en-GB" dirty="0" smtClean="0"/>
              <a:t>Employment &amp; competition law; regulation of companies</a:t>
            </a:r>
          </a:p>
          <a:p>
            <a:pPr>
              <a:lnSpc>
                <a:spcPct val="115000"/>
              </a:lnSpc>
            </a:pPr>
            <a:r>
              <a:rPr lang="en-GB" dirty="0" smtClean="0"/>
              <a:t>Broadcasting, </a:t>
            </a:r>
            <a:r>
              <a:rPr lang="en-GB" dirty="0" err="1" smtClean="0"/>
              <a:t>inc</a:t>
            </a:r>
            <a:r>
              <a:rPr lang="en-GB" dirty="0" smtClean="0"/>
              <a:t> new public service broadcasting bodies</a:t>
            </a:r>
          </a:p>
          <a:p>
            <a:pPr>
              <a:lnSpc>
                <a:spcPct val="115000"/>
              </a:lnSpc>
            </a:pPr>
            <a:r>
              <a:rPr lang="en-GB" dirty="0" smtClean="0"/>
              <a:t>Social security, with fiscal autonomy – to design new benefit, tax credit &amp; employment support system</a:t>
            </a:r>
          </a:p>
          <a:p>
            <a:pPr>
              <a:lnSpc>
                <a:spcPct val="115000"/>
              </a:lnSpc>
            </a:pPr>
            <a:r>
              <a:rPr lang="en-GB" dirty="0" smtClean="0"/>
              <a:t>Equalities legislation</a:t>
            </a:r>
          </a:p>
          <a:p>
            <a:pPr>
              <a:lnSpc>
                <a:spcPct val="115000"/>
              </a:lnSpc>
            </a:pPr>
            <a:r>
              <a:rPr lang="en-GB" dirty="0" smtClean="0"/>
              <a:t>Energy policy, marine regulation &amp; Crown Estates</a:t>
            </a:r>
          </a:p>
          <a:p>
            <a:pPr>
              <a:lnSpc>
                <a:spcPct val="115000"/>
              </a:lnSpc>
            </a:pPr>
            <a:r>
              <a:rPr lang="en-GB" dirty="0" smtClean="0"/>
              <a:t>Formal participation rights in EU policy-making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64531"/>
            <a:ext cx="2608773" cy="365228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756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/>
          </p:cNvSpPr>
          <p:nvPr>
            <p:ph idx="1"/>
          </p:nvPr>
        </p:nvSpPr>
        <p:spPr>
          <a:xfrm>
            <a:off x="395288" y="2349500"/>
            <a:ext cx="8280400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 smtClean="0"/>
              <a:t>Dr Nicola McEwen, University of Edinburgh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 smtClean="0"/>
              <a:t>Email: </a:t>
            </a:r>
            <a:r>
              <a:rPr lang="en-GB" altLang="en-US" sz="2000" dirty="0" smtClean="0">
                <a:hlinkClick r:id="rId3"/>
              </a:rPr>
              <a:t>N.McEwen@ed.ac.uk</a:t>
            </a: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/>
              <a:t>	</a:t>
            </a:r>
            <a:r>
              <a:rPr lang="en-GB" altLang="en-US" sz="2000" dirty="0" smtClean="0"/>
              <a:t>	@</a:t>
            </a:r>
            <a:r>
              <a:rPr lang="en-GB" altLang="en-US" sz="2000" dirty="0" err="1" smtClean="0"/>
              <a:t>mcewen_nicola</a:t>
            </a: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 smtClean="0"/>
              <a:t>Future of the UK and Scotland Programme website: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 smtClean="0">
                <a:hlinkClick r:id="rId4"/>
              </a:rPr>
              <a:t>http://www.futureukandscotland.ac.uk</a:t>
            </a: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dirty="0" smtClean="0"/>
              <a:t>		@</a:t>
            </a:r>
            <a:r>
              <a:rPr lang="en-GB" altLang="en-US" sz="2000" dirty="0" err="1" smtClean="0"/>
              <a:t>UKScotland</a:t>
            </a:r>
            <a:r>
              <a:rPr lang="en-GB" altLang="en-US" sz="20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2000" dirty="0" smtClean="0"/>
          </a:p>
        </p:txBody>
      </p:sp>
      <p:sp>
        <p:nvSpPr>
          <p:cNvPr id="29699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z="3200" smtClean="0"/>
              <a:t>Further info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705163" cy="5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94" y="4941168"/>
            <a:ext cx="705163" cy="5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3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176462"/>
            <a:ext cx="7772400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9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1600" dirty="0" smtClean="0">
              <a:solidFill>
                <a:srgbClr val="0000E5"/>
              </a:solidFill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GB" altLang="en-US" sz="3200" dirty="0" smtClean="0">
                <a:solidFill>
                  <a:srgbClr val="0000E5"/>
                </a:solidFill>
              </a:rPr>
              <a:t>What do we mean by Scottish nationalism?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GB" altLang="en-US" sz="3200" dirty="0" smtClean="0">
                <a:solidFill>
                  <a:srgbClr val="0000E5"/>
                </a:solidFill>
              </a:rPr>
              <a:t>What would a NO vote mean for the SNP?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GB" altLang="en-US" sz="3200" dirty="0" smtClean="0">
                <a:solidFill>
                  <a:srgbClr val="0000E5"/>
                </a:solidFill>
              </a:rPr>
              <a:t>What would a NO vote mean for the prospects for independence?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altLang="en-US" sz="4800" dirty="0" smtClean="0">
                <a:solidFill>
                  <a:srgbClr val="0000E5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2400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GB" altLang="en-US" b="1" dirty="0" smtClean="0">
                <a:solidFill>
                  <a:srgbClr val="F2F729"/>
                </a:solidFill>
              </a:rPr>
              <a:t>Unpacking the Question</a:t>
            </a:r>
            <a:endParaRPr lang="en-GB" altLang="en-US" b="1" dirty="0" smtClean="0">
              <a:solidFill>
                <a:srgbClr val="F2F729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From national distinctiveness to nationalist mobilisation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51520" y="2204864"/>
            <a:ext cx="4176464" cy="4536504"/>
          </a:xfrm>
        </p:spPr>
        <p:txBody>
          <a:bodyPr>
            <a:normAutofit lnSpcReduction="10000"/>
          </a:bodyPr>
          <a:lstStyle/>
          <a:p>
            <a:r>
              <a:rPr lang="en-GB" sz="2600" dirty="0" smtClean="0"/>
              <a:t>Distinctive territorial community/identity mobilised to demand change</a:t>
            </a:r>
          </a:p>
          <a:p>
            <a:r>
              <a:rPr lang="en-GB" sz="2600" dirty="0"/>
              <a:t>Political party/strong civil society capable of channelling </a:t>
            </a:r>
            <a:r>
              <a:rPr lang="en-GB" sz="2600" dirty="0" smtClean="0"/>
              <a:t>demands</a:t>
            </a:r>
          </a:p>
          <a:p>
            <a:r>
              <a:rPr lang="en-GB" sz="2600" dirty="0" smtClean="0"/>
              <a:t>A sense of grievance, or ‘frustration’ with status quo – a catalyst for change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716016" y="2708920"/>
            <a:ext cx="4248472" cy="4129314"/>
          </a:xfrm>
        </p:spPr>
        <p:txBody>
          <a:bodyPr>
            <a:normAutofit lnSpcReduction="10000"/>
          </a:bodyPr>
          <a:lstStyle/>
          <a:p>
            <a:pPr marL="185738" indent="-147638" eaLnBrk="1" hangingPunct="1">
              <a:lnSpc>
                <a:spcPct val="90000"/>
              </a:lnSpc>
              <a:buNone/>
            </a:pPr>
            <a:r>
              <a:rPr lang="en-US" altLang="en-US" sz="2400" dirty="0" smtClean="0">
                <a:solidFill>
                  <a:srgbClr val="A81DB3"/>
                </a:solidFill>
              </a:rPr>
              <a:t> </a:t>
            </a:r>
            <a:r>
              <a:rPr lang="en-US" altLang="en-US" sz="2400" dirty="0" smtClean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en-US" sz="2400" i="1" dirty="0" smtClean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altLang="en-US" sz="2400" i="1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 the existence of </a:t>
            </a:r>
            <a:r>
              <a:rPr lang="en-US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identities</a:t>
            </a:r>
            <a:r>
              <a:rPr lang="en-US" altLang="en-US" sz="2400" i="1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mutually compatible or not, within a territorial state </a:t>
            </a:r>
            <a:r>
              <a:rPr lang="en-US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says nothing about their </a:t>
            </a:r>
            <a:r>
              <a:rPr lang="en-US" altLang="en-US" sz="240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metamorphosis </a:t>
            </a:r>
            <a:r>
              <a:rPr lang="en-US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social </a:t>
            </a:r>
            <a:r>
              <a:rPr lang="en-US" altLang="en-US" sz="240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distinctiveness </a:t>
            </a:r>
            <a:r>
              <a:rPr lang="en-US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political expression</a:t>
            </a:r>
            <a:r>
              <a:rPr lang="en-US" altLang="en-US" sz="2400" i="1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altLang="en-US" sz="2400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Such a </a:t>
            </a:r>
            <a:r>
              <a:rPr lang="en-US" altLang="en-US" sz="2400" dirty="0" smtClean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trans-formation </a:t>
            </a:r>
            <a:r>
              <a:rPr lang="en-US" altLang="en-US" sz="2400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requires the </a:t>
            </a:r>
            <a:r>
              <a:rPr lang="en-US" altLang="en-US" sz="2400" dirty="0" smtClean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injection of catalysts</a:t>
            </a:r>
            <a:r>
              <a:rPr lang="en-US" altLang="en-US" sz="2400" dirty="0">
                <a:solidFill>
                  <a:srgbClr val="A81DB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 marL="185738" indent="-147638" eaLnBrk="1" hangingPunct="1">
              <a:lnSpc>
                <a:spcPct val="90000"/>
              </a:lnSpc>
              <a:spcBef>
                <a:spcPct val="0"/>
              </a:spcBef>
              <a:buNone/>
            </a:pPr>
            <a:endParaRPr lang="en-US" altLang="en-US" sz="2400" dirty="0"/>
          </a:p>
          <a:p>
            <a:pPr marL="185738" indent="-147638" algn="r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2400" dirty="0" err="1"/>
              <a:t>Rokkan</a:t>
            </a:r>
            <a:r>
              <a:rPr lang="en-US" altLang="en-US" sz="2400" dirty="0"/>
              <a:t> and </a:t>
            </a:r>
            <a:r>
              <a:rPr lang="en-US" altLang="en-US" sz="2400" dirty="0" err="1"/>
              <a:t>Urwin</a:t>
            </a:r>
            <a:endParaRPr lang="en-US" altLang="en-US" sz="2400" dirty="0"/>
          </a:p>
          <a:p>
            <a:pPr marL="185738" indent="-147638" algn="r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2400" dirty="0"/>
              <a:t>Economy Territory, Identity, 1983 </a:t>
            </a:r>
          </a:p>
        </p:txBody>
      </p:sp>
    </p:spTree>
    <p:extLst>
      <p:ext uri="{BB962C8B-B14F-4D97-AF65-F5344CB8AC3E}">
        <p14:creationId xmlns:p14="http://schemas.microsoft.com/office/powerpoint/2010/main" val="5023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648"/>
            <a:ext cx="8280400" cy="1296144"/>
          </a:xfrm>
        </p:spPr>
        <p:txBody>
          <a:bodyPr>
            <a:normAutofit/>
          </a:bodyPr>
          <a:lstStyle/>
          <a:p>
            <a:pPr algn="l"/>
            <a:r>
              <a:rPr lang="en-GB" altLang="en-US" sz="3600" dirty="0" smtClean="0"/>
              <a:t>Nationalist Movement</a:t>
            </a:r>
            <a:br>
              <a:rPr lang="en-GB" altLang="en-US" sz="3600" dirty="0" smtClean="0"/>
            </a:br>
            <a:r>
              <a:rPr lang="en-GB" altLang="en-US" sz="3600" dirty="0" smtClean="0"/>
              <a:t>1979 – (pre-)1997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708920"/>
            <a:ext cx="8640762" cy="3745036"/>
          </a:xfrm>
        </p:spPr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spcBef>
                <a:spcPct val="5000"/>
              </a:spcBef>
              <a:spcAft>
                <a:spcPts val="600"/>
              </a:spcAft>
            </a:pPr>
            <a:r>
              <a:rPr lang="en-GB" altLang="en-US" dirty="0" smtClean="0"/>
              <a:t>Divergence between Scottish and ‘English’ voting patterns</a:t>
            </a:r>
          </a:p>
          <a:p>
            <a:pPr>
              <a:lnSpc>
                <a:spcPct val="95000"/>
              </a:lnSpc>
              <a:spcBef>
                <a:spcPct val="5000"/>
              </a:spcBef>
              <a:spcAft>
                <a:spcPts val="600"/>
              </a:spcAft>
            </a:pPr>
            <a:r>
              <a:rPr lang="en-GB" altLang="en-US" dirty="0" smtClean="0"/>
              <a:t>‘Democratic deficit’ &gt; political grievance. </a:t>
            </a:r>
          </a:p>
          <a:p>
            <a:pPr>
              <a:lnSpc>
                <a:spcPct val="95000"/>
              </a:lnSpc>
              <a:spcBef>
                <a:spcPct val="5000"/>
              </a:spcBef>
              <a:spcAft>
                <a:spcPts val="600"/>
              </a:spcAft>
            </a:pPr>
            <a:r>
              <a:rPr lang="en-GB" altLang="en-US" dirty="0" smtClean="0"/>
              <a:t>Strengthening of Scottish national identity and weakening of </a:t>
            </a:r>
            <a:r>
              <a:rPr lang="en-GB" altLang="en-US" dirty="0" err="1" smtClean="0"/>
              <a:t>Britishness</a:t>
            </a:r>
            <a:endParaRPr lang="en-GB" altLang="en-US" dirty="0" smtClean="0"/>
          </a:p>
          <a:p>
            <a:pPr>
              <a:lnSpc>
                <a:spcPct val="95000"/>
              </a:lnSpc>
              <a:spcBef>
                <a:spcPct val="5000"/>
              </a:spcBef>
              <a:spcAft>
                <a:spcPts val="600"/>
              </a:spcAft>
            </a:pPr>
            <a:r>
              <a:rPr lang="en-GB" altLang="en-US" dirty="0" smtClean="0"/>
              <a:t>Broad-based movement united around support for Scottish Parliament</a:t>
            </a:r>
          </a:p>
          <a:p>
            <a:pPr algn="just" eaLnBrk="1" hangingPunct="1">
              <a:lnSpc>
                <a:spcPct val="95000"/>
              </a:lnSpc>
              <a:spcBef>
                <a:spcPct val="5000"/>
              </a:spcBef>
              <a:spcAft>
                <a:spcPts val="600"/>
              </a:spcAft>
            </a:pPr>
            <a:r>
              <a:rPr lang="en-GB" altLang="en-US" dirty="0" smtClean="0"/>
              <a:t>Fusion of identity, nationalism and party/ideological politics </a:t>
            </a:r>
          </a:p>
          <a:p>
            <a:pPr algn="ctr" eaLnBrk="1" hangingPunct="1">
              <a:lnSpc>
                <a:spcPct val="95000"/>
              </a:lnSpc>
              <a:spcBef>
                <a:spcPct val="5000"/>
              </a:spcBef>
              <a:buFont typeface="Wingdings" pitchFamily="2" charset="2"/>
              <a:buNone/>
            </a:pPr>
            <a:endParaRPr lang="en-GB" altLang="en-US" sz="2000" b="1" i="1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95000"/>
              </a:lnSpc>
              <a:spcBef>
                <a:spcPct val="5000"/>
              </a:spcBef>
              <a:buFont typeface="Wingdings" pitchFamily="2" charset="2"/>
              <a:buNone/>
            </a:pPr>
            <a:r>
              <a:rPr lang="en-GB" altLang="en-US" sz="2000" b="1" i="1" dirty="0" smtClean="0">
                <a:solidFill>
                  <a:srgbClr val="FF0000"/>
                </a:solidFill>
              </a:rPr>
              <a:t>To be anti-Conservative = pro ‘home rule’ = Scottish identity = </a:t>
            </a:r>
          </a:p>
          <a:p>
            <a:pPr algn="ctr" eaLnBrk="1" hangingPunct="1">
              <a:lnSpc>
                <a:spcPct val="95000"/>
              </a:lnSpc>
              <a:spcBef>
                <a:spcPct val="5000"/>
              </a:spcBef>
              <a:buFont typeface="Wingdings" pitchFamily="2" charset="2"/>
              <a:buNone/>
            </a:pPr>
            <a:r>
              <a:rPr lang="en-GB" altLang="en-US" sz="2000" b="1" i="1" dirty="0" smtClean="0">
                <a:solidFill>
                  <a:srgbClr val="FF0000"/>
                </a:solidFill>
              </a:rPr>
              <a:t>pro social democracy</a:t>
            </a:r>
          </a:p>
        </p:txBody>
      </p:sp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735262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85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964612" cy="876300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dirty="0" smtClean="0"/>
              <a:t>Civil Society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&amp; the “Claim of Right for Scotland”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564904"/>
            <a:ext cx="7773987" cy="2533413"/>
          </a:xfrm>
        </p:spPr>
        <p:txBody>
          <a:bodyPr>
            <a:normAutofit/>
          </a:bodyPr>
          <a:lstStyle/>
          <a:p>
            <a:pPr marL="284163" indent="9525" algn="just">
              <a:buFont typeface="Wingdings" pitchFamily="44" charset="2"/>
              <a:buNone/>
              <a:defRPr/>
            </a:pP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“</a:t>
            </a:r>
            <a:r>
              <a:rPr lang="en-US" sz="2600" i="1" dirty="0">
                <a:solidFill>
                  <a:schemeClr val="accent2">
                    <a:lumMod val="50000"/>
                  </a:schemeClr>
                </a:solidFill>
              </a:rPr>
              <a:t>We, gathered as the Scottish Constitutional Convention, do hereby acknowledge the sovereign right of the Scottish people </a:t>
            </a:r>
            <a:r>
              <a:rPr lang="en-US" sz="2600" i="1" dirty="0" smtClean="0">
                <a:solidFill>
                  <a:schemeClr val="accent2">
                    <a:lumMod val="50000"/>
                  </a:schemeClr>
                </a:solidFill>
              </a:rPr>
              <a:t>to</a:t>
            </a:r>
          </a:p>
          <a:p>
            <a:pPr marL="284163" indent="9525" algn="just">
              <a:buFont typeface="Wingdings" pitchFamily="44" charset="2"/>
              <a:buNone/>
              <a:defRPr/>
            </a:pPr>
            <a:r>
              <a:rPr lang="en-US" sz="2600" i="1" dirty="0" smtClean="0">
                <a:solidFill>
                  <a:schemeClr val="accent2">
                    <a:lumMod val="50000"/>
                  </a:schemeClr>
                </a:solidFill>
              </a:rPr>
              <a:t>determine </a:t>
            </a:r>
            <a:r>
              <a:rPr lang="en-US" sz="2600" i="1" dirty="0">
                <a:solidFill>
                  <a:schemeClr val="accent2">
                    <a:lumMod val="50000"/>
                  </a:schemeClr>
                </a:solidFill>
              </a:rPr>
              <a:t>the form of </a:t>
            </a:r>
            <a:r>
              <a:rPr lang="en-US" sz="2600" i="1" dirty="0" smtClean="0">
                <a:solidFill>
                  <a:schemeClr val="accent2">
                    <a:lumMod val="50000"/>
                  </a:schemeClr>
                </a:solidFill>
              </a:rPr>
              <a:t>Government</a:t>
            </a:r>
          </a:p>
          <a:p>
            <a:pPr marL="284163" indent="9525" algn="just">
              <a:buFont typeface="Wingdings" pitchFamily="44" charset="2"/>
              <a:buNone/>
              <a:defRPr/>
            </a:pPr>
            <a:r>
              <a:rPr lang="en-US" sz="2600" i="1" dirty="0" smtClean="0">
                <a:solidFill>
                  <a:schemeClr val="accent2">
                    <a:lumMod val="50000"/>
                  </a:schemeClr>
                </a:solidFill>
              </a:rPr>
              <a:t>best </a:t>
            </a:r>
            <a:r>
              <a:rPr lang="en-US" sz="2600" i="1" dirty="0">
                <a:solidFill>
                  <a:schemeClr val="accent2">
                    <a:lumMod val="50000"/>
                  </a:schemeClr>
                </a:solidFill>
              </a:rPr>
              <a:t>suited to their needs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”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55301"/>
            <a:ext cx="3071415" cy="204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6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8328"/>
            <a:ext cx="8568952" cy="1252728"/>
          </a:xfrm>
        </p:spPr>
        <p:txBody>
          <a:bodyPr>
            <a:noAutofit/>
          </a:bodyPr>
          <a:lstStyle/>
          <a:p>
            <a:r>
              <a:rPr lang="en-GB" sz="3400" dirty="0" smtClean="0">
                <a:solidFill>
                  <a:srgbClr val="FFFF00"/>
                </a:solidFill>
              </a:rPr>
              <a:t>The SNP Government’s Gamble:</a:t>
            </a:r>
            <a:r>
              <a:rPr lang="en-GB" sz="3400" dirty="0">
                <a:solidFill>
                  <a:srgbClr val="FFFF00"/>
                </a:solidFill>
              </a:rPr>
              <a:t/>
            </a:r>
            <a:br>
              <a:rPr lang="en-GB" sz="3400" dirty="0">
                <a:solidFill>
                  <a:srgbClr val="FFFF00"/>
                </a:solidFill>
              </a:rPr>
            </a:br>
            <a:r>
              <a:rPr lang="en-GB" sz="3000" dirty="0" smtClean="0">
                <a:solidFill>
                  <a:srgbClr val="FF0000"/>
                </a:solidFill>
              </a:rPr>
              <a:t>Absence </a:t>
            </a:r>
            <a:r>
              <a:rPr lang="en-GB" sz="3000" dirty="0">
                <a:solidFill>
                  <a:srgbClr val="FF0000"/>
                </a:solidFill>
              </a:rPr>
              <a:t>of G</a:t>
            </a:r>
            <a:r>
              <a:rPr lang="en-GB" sz="3000" dirty="0" smtClean="0">
                <a:solidFill>
                  <a:srgbClr val="FF0000"/>
                </a:solidFill>
              </a:rPr>
              <a:t>rievance - Presence </a:t>
            </a:r>
            <a:r>
              <a:rPr lang="en-GB" sz="3000" dirty="0">
                <a:solidFill>
                  <a:srgbClr val="FF0000"/>
                </a:solidFill>
              </a:rPr>
              <a:t>of </a:t>
            </a:r>
            <a:r>
              <a:rPr lang="en-GB" sz="3000" dirty="0" smtClean="0">
                <a:solidFill>
                  <a:srgbClr val="FF0000"/>
                </a:solidFill>
              </a:rPr>
              <a:t>Opportunity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148064" y="2924944"/>
            <a:ext cx="3822192" cy="3447288"/>
          </a:xfrm>
        </p:spPr>
        <p:txBody>
          <a:bodyPr>
            <a:noAutofit/>
          </a:bodyPr>
          <a:lstStyle/>
          <a:p>
            <a:r>
              <a:rPr lang="en-GB" sz="2600" dirty="0" smtClean="0"/>
              <a:t>The only catalyst = SNP </a:t>
            </a:r>
            <a:r>
              <a:rPr lang="en-GB" sz="2600" dirty="0"/>
              <a:t>electoral </a:t>
            </a:r>
            <a:r>
              <a:rPr lang="en-GB" sz="2600" dirty="0" smtClean="0"/>
              <a:t>success</a:t>
            </a:r>
            <a:endParaRPr lang="en-GB" sz="2600" dirty="0"/>
          </a:p>
          <a:p>
            <a:r>
              <a:rPr lang="en-GB" sz="2600" dirty="0"/>
              <a:t>Parliamentary majority = </a:t>
            </a:r>
            <a:r>
              <a:rPr lang="en-GB" sz="2600" b="1" dirty="0">
                <a:solidFill>
                  <a:schemeClr val="tx2">
                    <a:lumMod val="75000"/>
                  </a:schemeClr>
                </a:solidFill>
              </a:rPr>
              <a:t>political opportunity</a:t>
            </a:r>
          </a:p>
          <a:p>
            <a:r>
              <a:rPr lang="en-GB" sz="2600" dirty="0"/>
              <a:t>Electoral success NOT a result of independence </a:t>
            </a:r>
            <a:r>
              <a:rPr lang="en-GB" sz="2600" dirty="0" smtClean="0"/>
              <a:t>demands</a:t>
            </a:r>
            <a:endParaRPr lang="en-GB" sz="2600" dirty="0"/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82582192"/>
              </p:ext>
            </p:extLst>
          </p:nvPr>
        </p:nvGraphicFramePr>
        <p:xfrm>
          <a:off x="251520" y="1844824"/>
          <a:ext cx="3822700" cy="344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89916"/>
            <a:ext cx="3898776" cy="156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19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Independence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7504" y="1988840"/>
            <a:ext cx="4536504" cy="4869160"/>
          </a:xfrm>
        </p:spPr>
        <p:txBody>
          <a:bodyPr>
            <a:normAutofit/>
          </a:bodyPr>
          <a:lstStyle/>
          <a:p>
            <a:r>
              <a:rPr lang="en-GB" dirty="0" smtClean="0"/>
              <a:t>Legitimacy of Scotland’s ‘right to decide’</a:t>
            </a:r>
          </a:p>
          <a:p>
            <a:r>
              <a:rPr lang="en-GB" dirty="0" smtClean="0"/>
              <a:t>Government-backed blueprint for an independent Scotland</a:t>
            </a:r>
          </a:p>
          <a:p>
            <a:r>
              <a:rPr lang="en-GB" dirty="0" smtClean="0"/>
              <a:t>‘Embedded independence’ within EU </a:t>
            </a:r>
            <a:r>
              <a:rPr lang="en-GB" i="1" dirty="0" smtClean="0"/>
              <a:t>and</a:t>
            </a:r>
            <a:r>
              <a:rPr lang="en-GB" dirty="0" smtClean="0"/>
              <a:t> British Isles</a:t>
            </a:r>
          </a:p>
          <a:p>
            <a:pPr lvl="1"/>
            <a:r>
              <a:rPr lang="en-GB" sz="1900" dirty="0" smtClean="0"/>
              <a:t>Currency union; energy partnership; common travel area; common research area; ‘National’ lottery; cross-border functional bodies</a:t>
            </a:r>
          </a:p>
          <a:p>
            <a:r>
              <a:rPr lang="en-GB" dirty="0" smtClean="0"/>
              <a:t> Emphasis on continuities </a:t>
            </a:r>
            <a:r>
              <a:rPr lang="en-GB" i="1" dirty="0" smtClean="0"/>
              <a:t>and</a:t>
            </a:r>
            <a:r>
              <a:rPr lang="en-GB" dirty="0" smtClean="0"/>
              <a:t> change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860032" y="2564904"/>
            <a:ext cx="4104456" cy="3447288"/>
          </a:xfrm>
        </p:spPr>
        <p:txBody>
          <a:bodyPr>
            <a:normAutofit/>
          </a:bodyPr>
          <a:lstStyle/>
          <a:p>
            <a:r>
              <a:rPr lang="en-GB" altLang="en-US" sz="2000" i="1" dirty="0">
                <a:solidFill>
                  <a:srgbClr val="6600CC"/>
                </a:solidFill>
              </a:rPr>
              <a:t>“Scotland will continue to have </a:t>
            </a:r>
            <a:r>
              <a:rPr lang="en-GB" altLang="en-US" sz="2000" i="1" dirty="0">
                <a:solidFill>
                  <a:srgbClr val="FF0000"/>
                </a:solidFill>
              </a:rPr>
              <a:t>a close and special relationship </a:t>
            </a:r>
            <a:r>
              <a:rPr lang="en-GB" altLang="en-US" sz="2000" i="1" dirty="0">
                <a:solidFill>
                  <a:srgbClr val="6600CC"/>
                </a:solidFill>
              </a:rPr>
              <a:t>with the other nations of these isles. This will be a new, updated </a:t>
            </a:r>
            <a:r>
              <a:rPr lang="en-GB" altLang="en-US" sz="2000" i="1" dirty="0">
                <a:solidFill>
                  <a:srgbClr val="FF0000"/>
                </a:solidFill>
              </a:rPr>
              <a:t>partnership of equals </a:t>
            </a:r>
            <a:r>
              <a:rPr lang="en-GB" altLang="en-US" sz="2000" i="1" dirty="0">
                <a:solidFill>
                  <a:srgbClr val="6600CC"/>
                </a:solidFill>
              </a:rPr>
              <a:t>between the people of Scotland and the rest of the UK”</a:t>
            </a:r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46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9979"/>
            <a:ext cx="8136904" cy="522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338328"/>
            <a:ext cx="8964488" cy="1252728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solidFill>
                  <a:srgbClr val="FFFF25"/>
                </a:solidFill>
              </a:rPr>
              <a:t>Emergence of the Independence Movement</a:t>
            </a:r>
            <a:r>
              <a:rPr lang="en-GB" dirty="0" smtClean="0">
                <a:solidFill>
                  <a:srgbClr val="FFFF25"/>
                </a:solidFill>
              </a:rPr>
              <a:t/>
            </a:r>
            <a:br>
              <a:rPr lang="en-GB" dirty="0" smtClean="0">
                <a:solidFill>
                  <a:srgbClr val="FFFF25"/>
                </a:solidFill>
              </a:rPr>
            </a:br>
            <a:r>
              <a:rPr lang="en-GB" sz="1800" dirty="0" smtClean="0">
                <a:solidFill>
                  <a:srgbClr val="FFFF25"/>
                </a:solidFill>
              </a:rPr>
              <a:t>(Source: Bella Caledonia)</a:t>
            </a:r>
            <a:endParaRPr lang="en-GB" sz="1800" dirty="0">
              <a:solidFill>
                <a:srgbClr val="FFFF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2675466"/>
            <a:ext cx="8136904" cy="3849877"/>
          </a:xfrm>
        </p:spPr>
        <p:txBody>
          <a:bodyPr/>
          <a:lstStyle/>
          <a:p>
            <a:r>
              <a:rPr lang="en-GB" dirty="0" smtClean="0"/>
              <a:t>Continued assertion of Scottish distinctiveness/interests within the Union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i="1" dirty="0" smtClean="0"/>
              <a:t>With more or less leverage, less influence</a:t>
            </a:r>
            <a:r>
              <a:rPr lang="en-GB" dirty="0" smtClean="0"/>
              <a:t>….?</a:t>
            </a:r>
            <a:endParaRPr lang="en-GB" dirty="0"/>
          </a:p>
          <a:p>
            <a:r>
              <a:rPr lang="en-GB" dirty="0" smtClean="0"/>
              <a:t>Continued commitment to Independence</a:t>
            </a:r>
          </a:p>
          <a:p>
            <a:r>
              <a:rPr lang="en-GB" dirty="0" smtClean="0"/>
              <a:t>Retention of referendum strategy,  but without immediate manifesto commitment</a:t>
            </a:r>
          </a:p>
          <a:p>
            <a:r>
              <a:rPr lang="en-GB" dirty="0" smtClean="0"/>
              <a:t>Future referendum as response to external catalyst &amp; PQ’s “winning </a:t>
            </a:r>
            <a:r>
              <a:rPr lang="en-GB" smtClean="0"/>
              <a:t>conditions”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0F60A"/>
                </a:solidFill>
              </a:rPr>
              <a:t>The Effect of a NO vote on the SNP’s independence goal</a:t>
            </a:r>
            <a:endParaRPr lang="en-GB" dirty="0">
              <a:solidFill>
                <a:srgbClr val="F0F6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23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1">
      <a:dk1>
        <a:sysClr val="windowText" lastClr="000000"/>
      </a:dk1>
      <a:lt1>
        <a:sysClr val="window" lastClr="FFFFFF"/>
      </a:lt1>
      <a:dk2>
        <a:srgbClr val="003F7F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3881</TotalTime>
  <Words>520</Words>
  <Application>Microsoft Office PowerPoint</Application>
  <PresentationFormat>On-screen Show (4:3)</PresentationFormat>
  <Paragraphs>93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    If Scotland stays: What next for Scottish nationalism?    </vt:lpstr>
      <vt:lpstr>Unpacking the Question</vt:lpstr>
      <vt:lpstr>From national distinctiveness to nationalist mobilisation</vt:lpstr>
      <vt:lpstr>Nationalist Movement 1979 – (pre-)1997</vt:lpstr>
      <vt:lpstr>Civil Society &amp; the “Claim of Right for Scotland”</vt:lpstr>
      <vt:lpstr>The SNP Government’s Gamble: Absence of Grievance - Presence of Opportunity</vt:lpstr>
      <vt:lpstr>Defining Independence</vt:lpstr>
      <vt:lpstr>Emergence of the Independence Movement (Source: Bella Caledonia)</vt:lpstr>
      <vt:lpstr>The Effect of a NO vote on the SNP’s independence goal</vt:lpstr>
      <vt:lpstr>Continuing the Devolution journey without nationalist cause</vt:lpstr>
      <vt:lpstr>Reclaiming &amp; redefining ‘Devo Max’ as a nationalist goal </vt:lpstr>
      <vt:lpstr>Further info</vt:lpstr>
    </vt:vector>
  </TitlesOfParts>
  <Company>M.A.L.T.S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sonia virdi</dc:creator>
  <cp:lastModifiedBy>Martin Rogers</cp:lastModifiedBy>
  <cp:revision>148</cp:revision>
  <dcterms:created xsi:type="dcterms:W3CDTF">2003-05-27T15:16:59Z</dcterms:created>
  <dcterms:modified xsi:type="dcterms:W3CDTF">2014-08-12T15:19:35Z</dcterms:modified>
</cp:coreProperties>
</file>