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58" r:id="rId4"/>
    <p:sldId id="265" r:id="rId5"/>
    <p:sldId id="262" r:id="rId6"/>
    <p:sldId id="259" r:id="rId7"/>
    <p:sldId id="266" r:id="rId8"/>
    <p:sldId id="257" r:id="rId9"/>
    <p:sldId id="261" r:id="rId10"/>
    <p:sldId id="267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517" autoAdjust="0"/>
  </p:normalViewPr>
  <p:slideViewPr>
    <p:cSldViewPr snapToGrid="0" snapToObjects="1">
      <p:cViewPr varScale="1">
        <p:scale>
          <a:sx n="85" d="100"/>
          <a:sy n="85" d="100"/>
        </p:scale>
        <p:origin x="-16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tthewgoodwin:Dropbox:Caitlin%20Matt%20Folder:LabUkipNor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6531047444233"/>
          <c:y val="0.0287012984077994"/>
          <c:w val="0.771346643317396"/>
          <c:h val="0.89103832814154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66006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Sheet1!$C$4:$C$13</c:f>
              <c:strCache>
                <c:ptCount val="10"/>
                <c:pt idx="0">
                  <c:v>Boston &amp; Skegness</c:v>
                </c:pt>
                <c:pt idx="1">
                  <c:v>South Holland</c:v>
                </c:pt>
                <c:pt idx="2">
                  <c:v>Tendring</c:v>
                </c:pt>
                <c:pt idx="3">
                  <c:v>Castle Point</c:v>
                </c:pt>
                <c:pt idx="4">
                  <c:v>Fenland</c:v>
                </c:pt>
                <c:pt idx="5">
                  <c:v>Teignbridge</c:v>
                </c:pt>
                <c:pt idx="6">
                  <c:v>Thurrock</c:v>
                </c:pt>
                <c:pt idx="7">
                  <c:v>Forest Heath</c:v>
                </c:pt>
                <c:pt idx="8">
                  <c:v>Great Yarmouth</c:v>
                </c:pt>
                <c:pt idx="9">
                  <c:v>Basildon</c:v>
                </c:pt>
              </c:strCache>
            </c:strRef>
          </c:cat>
          <c:val>
            <c:numRef>
              <c:f>Sheet1!$D$4:$D$13</c:f>
              <c:numCache>
                <c:formatCode>General</c:formatCode>
                <c:ptCount val="10"/>
                <c:pt idx="0">
                  <c:v>51.6</c:v>
                </c:pt>
                <c:pt idx="1">
                  <c:v>48.5</c:v>
                </c:pt>
                <c:pt idx="2">
                  <c:v>48.4</c:v>
                </c:pt>
                <c:pt idx="3">
                  <c:v>47.8</c:v>
                </c:pt>
                <c:pt idx="4">
                  <c:v>47.3</c:v>
                </c:pt>
                <c:pt idx="5">
                  <c:v>46.7</c:v>
                </c:pt>
                <c:pt idx="6">
                  <c:v>45.9</c:v>
                </c:pt>
                <c:pt idx="7">
                  <c:v>45.8</c:v>
                </c:pt>
                <c:pt idx="8">
                  <c:v>45.2</c:v>
                </c:pt>
                <c:pt idx="9">
                  <c:v>44.8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5318840"/>
        <c:axId val="500815080"/>
      </c:barChart>
      <c:catAx>
        <c:axId val="5653188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00815080"/>
        <c:crosses val="autoZero"/>
        <c:auto val="1"/>
        <c:lblAlgn val="ctr"/>
        <c:lblOffset val="100"/>
        <c:noMultiLvlLbl val="0"/>
      </c:catAx>
      <c:valAx>
        <c:axId val="500815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65318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4167088763027"/>
          <c:y val="0.0892303996758344"/>
          <c:w val="0.761412871636659"/>
          <c:h val="0.8690099498664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UKIP</c:v>
                </c:pt>
              </c:strCache>
            </c:strRef>
          </c:tx>
          <c:spPr>
            <a:solidFill>
              <a:srgbClr val="660066"/>
            </a:solidFill>
          </c:spPr>
          <c:invertIfNegative val="0"/>
          <c:cat>
            <c:strRef>
              <c:f>Sheet1!$A$2:$A$35</c:f>
              <c:strCache>
                <c:ptCount val="34"/>
                <c:pt idx="0">
                  <c:v>North East Lincolnshire</c:v>
                </c:pt>
                <c:pt idx="1">
                  <c:v>Rotherham</c:v>
                </c:pt>
                <c:pt idx="2">
                  <c:v>East Riding Yorkshire</c:v>
                </c:pt>
                <c:pt idx="3">
                  <c:v>Middlesbrough</c:v>
                </c:pt>
                <c:pt idx="4">
                  <c:v>Scarborough</c:v>
                </c:pt>
                <c:pt idx="5">
                  <c:v>North Lincolnshire</c:v>
                </c:pt>
                <c:pt idx="6">
                  <c:v>Redcar and Cleveland</c:v>
                </c:pt>
                <c:pt idx="7">
                  <c:v>Wakefield</c:v>
                </c:pt>
                <c:pt idx="8">
                  <c:v>Kingston upon Hull</c:v>
                </c:pt>
                <c:pt idx="9">
                  <c:v>Doncaster</c:v>
                </c:pt>
                <c:pt idx="10">
                  <c:v>Hyndburn</c:v>
                </c:pt>
                <c:pt idx="11">
                  <c:v>South Ribble</c:v>
                </c:pt>
                <c:pt idx="12">
                  <c:v>Blackpool</c:v>
                </c:pt>
                <c:pt idx="13">
                  <c:v>Selby</c:v>
                </c:pt>
                <c:pt idx="14">
                  <c:v>Ribble Valley</c:v>
                </c:pt>
                <c:pt idx="15">
                  <c:v>Fylde</c:v>
                </c:pt>
                <c:pt idx="16">
                  <c:v>Stockton-on-Tees</c:v>
                </c:pt>
                <c:pt idx="17">
                  <c:v>Richmondshire</c:v>
                </c:pt>
                <c:pt idx="18">
                  <c:v>Rossendale</c:v>
                </c:pt>
                <c:pt idx="19">
                  <c:v>Hartlepool</c:v>
                </c:pt>
                <c:pt idx="20">
                  <c:v>Darlington</c:v>
                </c:pt>
                <c:pt idx="21">
                  <c:v>Cheshire East</c:v>
                </c:pt>
                <c:pt idx="22">
                  <c:v>Cheshire West</c:v>
                </c:pt>
                <c:pt idx="23">
                  <c:v>Carlisle</c:v>
                </c:pt>
                <c:pt idx="24">
                  <c:v>Harrogate</c:v>
                </c:pt>
                <c:pt idx="25">
                  <c:v>Hambleton</c:v>
                </c:pt>
                <c:pt idx="26">
                  <c:v>Ryedale</c:v>
                </c:pt>
                <c:pt idx="27">
                  <c:v>Craven</c:v>
                </c:pt>
                <c:pt idx="28">
                  <c:v>Calderdale</c:v>
                </c:pt>
                <c:pt idx="29">
                  <c:v>Lancaster</c:v>
                </c:pt>
                <c:pt idx="30">
                  <c:v>Stockport</c:v>
                </c:pt>
                <c:pt idx="31">
                  <c:v>Eden</c:v>
                </c:pt>
                <c:pt idx="32">
                  <c:v>York</c:v>
                </c:pt>
                <c:pt idx="33">
                  <c:v>South Lakeland</c:v>
                </c:pt>
              </c:strCache>
            </c:strRef>
          </c:cat>
          <c:val>
            <c:numRef>
              <c:f>Sheet1!$B$2:$B$35</c:f>
              <c:numCache>
                <c:formatCode>General</c:formatCode>
                <c:ptCount val="34"/>
                <c:pt idx="0">
                  <c:v>41.2</c:v>
                </c:pt>
                <c:pt idx="1">
                  <c:v>41.0</c:v>
                </c:pt>
                <c:pt idx="2">
                  <c:v>38.0</c:v>
                </c:pt>
                <c:pt idx="3">
                  <c:v>36.6</c:v>
                </c:pt>
                <c:pt idx="4">
                  <c:v>36.6</c:v>
                </c:pt>
                <c:pt idx="5">
                  <c:v>36.2</c:v>
                </c:pt>
                <c:pt idx="6">
                  <c:v>36.1</c:v>
                </c:pt>
                <c:pt idx="7">
                  <c:v>36.0</c:v>
                </c:pt>
                <c:pt idx="8">
                  <c:v>35.8</c:v>
                </c:pt>
                <c:pt idx="9">
                  <c:v>35.1</c:v>
                </c:pt>
                <c:pt idx="10">
                  <c:v>34.6</c:v>
                </c:pt>
                <c:pt idx="11">
                  <c:v>34.6</c:v>
                </c:pt>
                <c:pt idx="12">
                  <c:v>33.9</c:v>
                </c:pt>
                <c:pt idx="13">
                  <c:v>33.9</c:v>
                </c:pt>
                <c:pt idx="14">
                  <c:v>33.5</c:v>
                </c:pt>
                <c:pt idx="15">
                  <c:v>33.2</c:v>
                </c:pt>
                <c:pt idx="16">
                  <c:v>33.1</c:v>
                </c:pt>
                <c:pt idx="17">
                  <c:v>31.9</c:v>
                </c:pt>
                <c:pt idx="18">
                  <c:v>31.5</c:v>
                </c:pt>
                <c:pt idx="19">
                  <c:v>39.0</c:v>
                </c:pt>
                <c:pt idx="20">
                  <c:v>30.7</c:v>
                </c:pt>
                <c:pt idx="21">
                  <c:v>30.2</c:v>
                </c:pt>
                <c:pt idx="22">
                  <c:v>29.9</c:v>
                </c:pt>
                <c:pt idx="23">
                  <c:v>29.6</c:v>
                </c:pt>
                <c:pt idx="24">
                  <c:v>29.4</c:v>
                </c:pt>
                <c:pt idx="25">
                  <c:v>29.3</c:v>
                </c:pt>
                <c:pt idx="26">
                  <c:v>29.3</c:v>
                </c:pt>
                <c:pt idx="27">
                  <c:v>28.6</c:v>
                </c:pt>
                <c:pt idx="28">
                  <c:v>28.4</c:v>
                </c:pt>
                <c:pt idx="29">
                  <c:v>26.6</c:v>
                </c:pt>
                <c:pt idx="30">
                  <c:v>26.1</c:v>
                </c:pt>
                <c:pt idx="31">
                  <c:v>25.1</c:v>
                </c:pt>
                <c:pt idx="32">
                  <c:v>23.9</c:v>
                </c:pt>
                <c:pt idx="33">
                  <c:v>20.2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Labour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Sheet1!$A$2:$A$35</c:f>
              <c:strCache>
                <c:ptCount val="34"/>
                <c:pt idx="0">
                  <c:v>North East Lincolnshire</c:v>
                </c:pt>
                <c:pt idx="1">
                  <c:v>Rotherham</c:v>
                </c:pt>
                <c:pt idx="2">
                  <c:v>East Riding Yorkshire</c:v>
                </c:pt>
                <c:pt idx="3">
                  <c:v>Middlesbrough</c:v>
                </c:pt>
                <c:pt idx="4">
                  <c:v>Scarborough</c:v>
                </c:pt>
                <c:pt idx="5">
                  <c:v>North Lincolnshire</c:v>
                </c:pt>
                <c:pt idx="6">
                  <c:v>Redcar and Cleveland</c:v>
                </c:pt>
                <c:pt idx="7">
                  <c:v>Wakefield</c:v>
                </c:pt>
                <c:pt idx="8">
                  <c:v>Kingston upon Hull</c:v>
                </c:pt>
                <c:pt idx="9">
                  <c:v>Doncaster</c:v>
                </c:pt>
                <c:pt idx="10">
                  <c:v>Hyndburn</c:v>
                </c:pt>
                <c:pt idx="11">
                  <c:v>South Ribble</c:v>
                </c:pt>
                <c:pt idx="12">
                  <c:v>Blackpool</c:v>
                </c:pt>
                <c:pt idx="13">
                  <c:v>Selby</c:v>
                </c:pt>
                <c:pt idx="14">
                  <c:v>Ribble Valley</c:v>
                </c:pt>
                <c:pt idx="15">
                  <c:v>Fylde</c:v>
                </c:pt>
                <c:pt idx="16">
                  <c:v>Stockton-on-Tees</c:v>
                </c:pt>
                <c:pt idx="17">
                  <c:v>Richmondshire</c:v>
                </c:pt>
                <c:pt idx="18">
                  <c:v>Rossendale</c:v>
                </c:pt>
                <c:pt idx="19">
                  <c:v>Hartlepool</c:v>
                </c:pt>
                <c:pt idx="20">
                  <c:v>Darlington</c:v>
                </c:pt>
                <c:pt idx="21">
                  <c:v>Cheshire East</c:v>
                </c:pt>
                <c:pt idx="22">
                  <c:v>Cheshire West</c:v>
                </c:pt>
                <c:pt idx="23">
                  <c:v>Carlisle</c:v>
                </c:pt>
                <c:pt idx="24">
                  <c:v>Harrogate</c:v>
                </c:pt>
                <c:pt idx="25">
                  <c:v>Hambleton</c:v>
                </c:pt>
                <c:pt idx="26">
                  <c:v>Ryedale</c:v>
                </c:pt>
                <c:pt idx="27">
                  <c:v>Craven</c:v>
                </c:pt>
                <c:pt idx="28">
                  <c:v>Calderdale</c:v>
                </c:pt>
                <c:pt idx="29">
                  <c:v>Lancaster</c:v>
                </c:pt>
                <c:pt idx="30">
                  <c:v>Stockport</c:v>
                </c:pt>
                <c:pt idx="31">
                  <c:v>Eden</c:v>
                </c:pt>
                <c:pt idx="32">
                  <c:v>York</c:v>
                </c:pt>
                <c:pt idx="33">
                  <c:v>South Lakeland</c:v>
                </c:pt>
              </c:strCache>
            </c:strRef>
          </c:cat>
          <c:val>
            <c:numRef>
              <c:f>Sheet1!$C$2:$C$35</c:f>
              <c:numCache>
                <c:formatCode>General</c:formatCode>
                <c:ptCount val="34"/>
                <c:pt idx="0">
                  <c:v>22.8</c:v>
                </c:pt>
                <c:pt idx="1">
                  <c:v>34.2</c:v>
                </c:pt>
                <c:pt idx="2">
                  <c:v>15.3</c:v>
                </c:pt>
                <c:pt idx="3">
                  <c:v>35.5</c:v>
                </c:pt>
                <c:pt idx="4">
                  <c:v>17.9</c:v>
                </c:pt>
                <c:pt idx="5">
                  <c:v>23.5</c:v>
                </c:pt>
                <c:pt idx="6">
                  <c:v>27.8</c:v>
                </c:pt>
                <c:pt idx="7">
                  <c:v>34.0</c:v>
                </c:pt>
                <c:pt idx="8">
                  <c:v>31.8</c:v>
                </c:pt>
                <c:pt idx="9">
                  <c:v>34.3</c:v>
                </c:pt>
                <c:pt idx="10">
                  <c:v>32.2</c:v>
                </c:pt>
                <c:pt idx="11">
                  <c:v>23.9</c:v>
                </c:pt>
                <c:pt idx="12">
                  <c:v>28.3</c:v>
                </c:pt>
                <c:pt idx="13">
                  <c:v>19.8</c:v>
                </c:pt>
                <c:pt idx="14">
                  <c:v>11.4</c:v>
                </c:pt>
                <c:pt idx="15">
                  <c:v>14.0</c:v>
                </c:pt>
                <c:pt idx="16">
                  <c:v>30.1</c:v>
                </c:pt>
                <c:pt idx="17">
                  <c:v>11.2</c:v>
                </c:pt>
                <c:pt idx="18">
                  <c:v>27.3</c:v>
                </c:pt>
                <c:pt idx="19">
                  <c:v>31.1</c:v>
                </c:pt>
                <c:pt idx="20">
                  <c:v>28.3</c:v>
                </c:pt>
                <c:pt idx="21">
                  <c:v>18.1</c:v>
                </c:pt>
                <c:pt idx="22">
                  <c:v>24.8</c:v>
                </c:pt>
                <c:pt idx="23">
                  <c:v>25.2</c:v>
                </c:pt>
                <c:pt idx="24">
                  <c:v>9.6</c:v>
                </c:pt>
                <c:pt idx="25">
                  <c:v>12.3</c:v>
                </c:pt>
                <c:pt idx="26">
                  <c:v>10.9</c:v>
                </c:pt>
                <c:pt idx="27">
                  <c:v>14.9</c:v>
                </c:pt>
                <c:pt idx="28">
                  <c:v>27.2</c:v>
                </c:pt>
                <c:pt idx="29">
                  <c:v>24.7</c:v>
                </c:pt>
                <c:pt idx="30">
                  <c:v>23.2</c:v>
                </c:pt>
                <c:pt idx="31">
                  <c:v>10.3</c:v>
                </c:pt>
                <c:pt idx="32">
                  <c:v>22.5</c:v>
                </c:pt>
                <c:pt idx="33">
                  <c:v>9.1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0317672"/>
        <c:axId val="500328040"/>
      </c:barChart>
      <c:catAx>
        <c:axId val="500317672"/>
        <c:scaling>
          <c:orientation val="minMax"/>
        </c:scaling>
        <c:delete val="0"/>
        <c:axPos val="l"/>
        <c:majorTickMark val="out"/>
        <c:minorTickMark val="none"/>
        <c:tickLblPos val="nextTo"/>
        <c:crossAx val="500328040"/>
        <c:crosses val="autoZero"/>
        <c:auto val="1"/>
        <c:lblAlgn val="ctr"/>
        <c:lblOffset val="100"/>
        <c:noMultiLvlLbl val="0"/>
      </c:catAx>
      <c:valAx>
        <c:axId val="5003280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00317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F1D62-8218-674E-A7D9-295F93F9B0A9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F1E61-5DD1-1A4C-A55E-39502281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9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F1E61-5DD1-1A4C-A55E-3950228138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5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0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5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1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5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1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5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2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4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6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9D094-E429-7A45-BEA8-B4AA9C9F0C90}" type="datetimeFigureOut">
              <a:rPr lang="en-US" smtClean="0"/>
              <a:t>01/07/2014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29B99-3F55-F640-B262-474B1DD36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2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625" y="1876425"/>
            <a:ext cx="8810625" cy="1470025"/>
          </a:xfrm>
        </p:spPr>
        <p:txBody>
          <a:bodyPr>
            <a:normAutofit/>
          </a:bodyPr>
          <a:lstStyle/>
          <a:p>
            <a:r>
              <a:rPr lang="en-US" b="1" dirty="0"/>
              <a:t>What </a:t>
            </a:r>
            <a:r>
              <a:rPr lang="en-US" b="1" dirty="0" smtClean="0"/>
              <a:t>does </a:t>
            </a:r>
            <a:r>
              <a:rPr lang="en-US" b="1" dirty="0" smtClean="0">
                <a:solidFill>
                  <a:srgbClr val="660066"/>
                </a:solidFill>
              </a:rPr>
              <a:t>UKIP’s</a:t>
            </a:r>
            <a:r>
              <a:rPr lang="en-US" b="1" dirty="0" smtClean="0"/>
              <a:t> progress tell </a:t>
            </a:r>
            <a:r>
              <a:rPr lang="en-US" b="1" dirty="0"/>
              <a:t>us about </a:t>
            </a:r>
            <a:r>
              <a:rPr lang="en-US" b="1" dirty="0" smtClean="0"/>
              <a:t>England?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Matthew Goodwin</a:t>
            </a:r>
          </a:p>
          <a:p>
            <a:endParaRPr lang="en-US" sz="3600" dirty="0" smtClean="0"/>
          </a:p>
          <a:p>
            <a:r>
              <a:rPr lang="en-US" sz="3600" dirty="0" smtClean="0"/>
              <a:t>@GoodwinMJ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5923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274638"/>
            <a:ext cx="8417859" cy="502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Immigration increasingly key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997096"/>
            <a:ext cx="7956550" cy="5606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38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alphaModFix amt="27000"/>
          </a:blip>
          <a:stretch>
            <a:fillRect/>
          </a:stretch>
        </p:blipFill>
        <p:spPr>
          <a:xfrm>
            <a:off x="4762500" y="1359179"/>
            <a:ext cx="4381500" cy="54988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2446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cs typeface="Calibri"/>
              </a:rPr>
              <a:t>What data did </a:t>
            </a:r>
            <a:r>
              <a:rPr lang="en-GB" dirty="0">
                <a:cs typeface="Calibri"/>
              </a:rPr>
              <a:t>I</a:t>
            </a:r>
            <a:r>
              <a:rPr lang="en-GB" dirty="0" smtClean="0">
                <a:cs typeface="Calibri"/>
              </a:rPr>
              <a:t> use today?</a:t>
            </a:r>
            <a:endParaRPr lang="en-GB" dirty="0">
              <a:cs typeface="Calibri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4118" y="1600200"/>
            <a:ext cx="8462682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sz="3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Revolt on the Right – </a:t>
            </a:r>
            <a:r>
              <a:rPr lang="en-GB" sz="3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book on the rise of Ukip (2014)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British Election Studies since 1964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British Social Attitudes survey since 1983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BES Continuous Monitoring Surveys, 2004-2013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5,593 UKIP intended voters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Extensive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interviews with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activists</a:t>
            </a:r>
          </a:p>
          <a:p>
            <a:pPr lvl="2">
              <a:lnSpc>
                <a:spcPct val="120000"/>
              </a:lnSpc>
            </a:pPr>
            <a:endParaRPr lang="en-GB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/>
              <a:cs typeface="Calibri"/>
            </a:endParaRPr>
          </a:p>
          <a:p>
            <a:pPr>
              <a:lnSpc>
                <a:spcPct val="120000"/>
              </a:lnSpc>
            </a:pPr>
            <a:r>
              <a:rPr lang="en-GB" sz="3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Insurgency – </a:t>
            </a:r>
            <a:r>
              <a:rPr lang="en-GB" sz="3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forthcoming book on the 2015</a:t>
            </a:r>
            <a:r>
              <a:rPr lang="en-GB" sz="31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 </a:t>
            </a:r>
            <a:r>
              <a:rPr lang="en-GB" sz="3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campaign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/>
              <a:t>British </a:t>
            </a:r>
            <a:r>
              <a:rPr lang="en-GB" dirty="0"/>
              <a:t>Election </a:t>
            </a:r>
            <a:r>
              <a:rPr lang="en-GB" dirty="0" smtClean="0"/>
              <a:t>Study </a:t>
            </a:r>
            <a:r>
              <a:rPr lang="en-GB" dirty="0" smtClean="0"/>
              <a:t>2014-2015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 smtClean="0"/>
              <a:t>Interviews with party strategists</a:t>
            </a:r>
            <a:endParaRPr lang="en-GB" dirty="0" smtClean="0"/>
          </a:p>
          <a:p>
            <a:pPr marL="457200" lvl="1" indent="0">
              <a:lnSpc>
                <a:spcPct val="120000"/>
              </a:lnSpc>
              <a:buNone/>
            </a:pPr>
            <a:endParaRPr lang="en-GB" dirty="0" smtClean="0">
              <a:latin typeface="Calibri"/>
              <a:cs typeface="Calibri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 smtClean="0">
              <a:latin typeface="Garamond" pitchFamily="18" charset="0"/>
            </a:endParaRPr>
          </a:p>
          <a:p>
            <a:pPr marL="0" indent="0">
              <a:buNone/>
            </a:pPr>
            <a:endParaRPr lang="en-GB" dirty="0" smtClean="0">
              <a:latin typeface="Garamond" pitchFamily="18" charset="0"/>
            </a:endParaRPr>
          </a:p>
          <a:p>
            <a:pPr marL="0" indent="0">
              <a:buNone/>
            </a:pPr>
            <a:endParaRPr lang="en-GB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3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744"/>
            <a:ext cx="8229600" cy="581436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latin typeface="Calibri"/>
                <a:cs typeface="Calibri"/>
              </a:rPr>
              <a:t>Ukip support in domestic polls 2010-2014</a:t>
            </a:r>
            <a:endParaRPr lang="en-GB" sz="38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pple Symbols"/>
                <a:cs typeface="Apple Symbols"/>
              </a:rPr>
              <a:t>Source: Pickup, Jennings and Ford “Polling Observatory” poll aggregation estimates </a:t>
            </a:r>
            <a:endParaRPr lang="en-GB" dirty="0">
              <a:latin typeface="Apple Symbols"/>
              <a:cs typeface="Apple Symbols"/>
            </a:endParaRPr>
          </a:p>
        </p:txBody>
      </p:sp>
      <p:pic>
        <p:nvPicPr>
          <p:cNvPr id="5" name="Picture 4" descr="Screen shot 2014-06-10 at 21.1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2" y="919546"/>
            <a:ext cx="7553003" cy="54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9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30 at 18.24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488" y="-1"/>
            <a:ext cx="5101512" cy="660167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4007" y="5748238"/>
            <a:ext cx="8528050" cy="11430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/>
              <a:t>Map: Election Data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8750" y="1600200"/>
            <a:ext cx="852805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Moray 13.6%</a:t>
            </a:r>
          </a:p>
          <a:p>
            <a:pPr marL="0" indent="0">
              <a:buNone/>
            </a:pPr>
            <a:r>
              <a:rPr lang="en-US" sz="2400" dirty="0" smtClean="0"/>
              <a:t>Dumfries &amp; Galloway 13.5%</a:t>
            </a:r>
          </a:p>
          <a:p>
            <a:pPr marL="0" indent="0">
              <a:buNone/>
            </a:pPr>
            <a:r>
              <a:rPr lang="en-US" sz="2400" dirty="0" smtClean="0"/>
              <a:t>Falkirk 12.8%</a:t>
            </a:r>
          </a:p>
          <a:p>
            <a:pPr marL="0" indent="0">
              <a:buNone/>
            </a:pPr>
            <a:r>
              <a:rPr lang="en-US" sz="2400" dirty="0" smtClean="0"/>
              <a:t>Scottish borders 12.4%</a:t>
            </a:r>
          </a:p>
          <a:p>
            <a:pPr marL="0" indent="0">
              <a:buNone/>
            </a:pPr>
            <a:r>
              <a:rPr lang="en-US" sz="2400" dirty="0" smtClean="0"/>
              <a:t>Highland 12%</a:t>
            </a:r>
          </a:p>
          <a:p>
            <a:pPr marL="0" indent="0">
              <a:buNone/>
            </a:pPr>
            <a:r>
              <a:rPr lang="en-US" sz="2400" dirty="0" smtClean="0"/>
              <a:t>Orkney Islands 12%</a:t>
            </a:r>
          </a:p>
          <a:p>
            <a:pPr marL="0" indent="0">
              <a:buNone/>
            </a:pPr>
            <a:r>
              <a:rPr lang="en-US" sz="2400" b="1" dirty="0" smtClean="0"/>
              <a:t>Average 10.7%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Easily dwarfed by England</a:t>
            </a:r>
            <a:r>
              <a:rPr lang="en-US" sz="2400" dirty="0" smtClean="0"/>
              <a:t>…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158750" y="427038"/>
            <a:ext cx="86804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 smtClean="0"/>
              <a:t>Top UKIP Scotland results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313435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572637"/>
              </p:ext>
            </p:extLst>
          </p:nvPr>
        </p:nvGraphicFramePr>
        <p:xfrm>
          <a:off x="58695" y="1105647"/>
          <a:ext cx="8891070" cy="5752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66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10 Ukip strongholds in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13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900"/>
          </a:xfrm>
        </p:spPr>
        <p:txBody>
          <a:bodyPr/>
          <a:lstStyle/>
          <a:p>
            <a:r>
              <a:rPr lang="en-US" dirty="0" smtClean="0"/>
              <a:t>Who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660066"/>
                </a:solidFill>
              </a:rPr>
              <a:t>Ukip</a:t>
            </a:r>
            <a:r>
              <a:rPr lang="en-US" dirty="0" smtClean="0"/>
              <a:t> recruiting?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0"/>
            <a:ext cx="9144000" cy="515321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2600" dirty="0" smtClean="0"/>
              <a:t>The ‘</a:t>
            </a:r>
            <a:r>
              <a:rPr lang="en-US" sz="2600" b="1" dirty="0" smtClean="0"/>
              <a:t>left behind</a:t>
            </a:r>
            <a:r>
              <a:rPr lang="en-US" sz="2600" dirty="0" smtClean="0"/>
              <a:t>’; old, white, working-class men with few quals, in heavily white areas, lots of pensioners, Eastern England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Anchored in </a:t>
            </a:r>
            <a:r>
              <a:rPr lang="en-US" sz="2600" b="1" dirty="0" smtClean="0"/>
              <a:t>deep social and value change </a:t>
            </a:r>
            <a:r>
              <a:rPr lang="en-US" sz="2600" dirty="0" smtClean="0"/>
              <a:t>in Britain, widened since the post-2008 crisis and unlikely to close in near future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Motivated by ‘</a:t>
            </a:r>
            <a:r>
              <a:rPr lang="en-US" sz="2600" b="1" dirty="0" smtClean="0"/>
              <a:t>Brussels-Plus</a:t>
            </a:r>
            <a:r>
              <a:rPr lang="en-US" sz="2600" dirty="0" smtClean="0"/>
              <a:t>’; anti-EU but also anti-immigration, anti-establishment, and specifically angry over management of immigration and the post-2008 financial </a:t>
            </a:r>
            <a:r>
              <a:rPr lang="en-US" sz="2600" dirty="0" smtClean="0"/>
              <a:t>crisis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Most are ex-Tories but not simply splinter party!</a:t>
            </a:r>
            <a:endParaRPr lang="en-US" sz="2600" dirty="0" smtClean="0"/>
          </a:p>
          <a:p>
            <a:pPr>
              <a:lnSpc>
                <a:spcPct val="120000"/>
              </a:lnSpc>
            </a:pPr>
            <a:r>
              <a:rPr lang="en-US" sz="2600" dirty="0" smtClean="0"/>
              <a:t>But key </a:t>
            </a:r>
            <a:r>
              <a:rPr lang="en-US" sz="2600" dirty="0" smtClean="0"/>
              <a:t>challenges: young, women, EMs, middle-class, tactical votes, the Farage succession and first order elections (!)</a:t>
            </a:r>
          </a:p>
          <a:p>
            <a:endParaRPr lang="en-US" sz="2600" dirty="0" smtClean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5937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Possible scenario </a:t>
            </a:r>
            <a:r>
              <a:rPr lang="en-US" b="1" dirty="0" smtClean="0"/>
              <a:t>#</a:t>
            </a:r>
            <a:r>
              <a:rPr lang="en-US" b="1" dirty="0" smtClean="0"/>
              <a:t>1</a:t>
            </a:r>
            <a:br>
              <a:rPr lang="en-US" b="1" dirty="0" smtClean="0"/>
            </a:br>
            <a:r>
              <a:rPr lang="en-US" sz="5100" dirty="0" smtClean="0"/>
              <a:t>UKIP TANK</a:t>
            </a:r>
            <a:endParaRPr lang="en-US" sz="5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5" y="1600200"/>
            <a:ext cx="8830234" cy="49888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b="1" dirty="0" smtClean="0"/>
              <a:t>External factors</a:t>
            </a:r>
            <a:endParaRPr lang="en-US" sz="2600" b="1" dirty="0"/>
          </a:p>
          <a:p>
            <a:r>
              <a:rPr lang="en-US" sz="2600" dirty="0" smtClean="0"/>
              <a:t>Overcome by </a:t>
            </a:r>
            <a:r>
              <a:rPr lang="en-US" sz="2600" dirty="0" smtClean="0"/>
              <a:t>majoritarian system in 2015, tactical voting</a:t>
            </a:r>
          </a:p>
          <a:p>
            <a:r>
              <a:rPr lang="en-US" sz="2600" dirty="0" smtClean="0"/>
              <a:t>Fails to secure seats, written-off irrespective of impact</a:t>
            </a:r>
            <a:endParaRPr lang="en-US" sz="2600" dirty="0" smtClean="0"/>
          </a:p>
          <a:p>
            <a:r>
              <a:rPr lang="en-US" sz="2600" dirty="0" smtClean="0"/>
              <a:t>Conservative/Con-led victory as most Cons return to fold</a:t>
            </a:r>
          </a:p>
          <a:p>
            <a:r>
              <a:rPr lang="en-US" sz="2600" dirty="0" smtClean="0"/>
              <a:t>EU referendum briefly revives Ukip, but Eurosceptics lose</a:t>
            </a:r>
          </a:p>
          <a:p>
            <a:r>
              <a:rPr lang="en-US" sz="2600" dirty="0" smtClean="0"/>
              <a:t>Wider generational and social change drains Ukip reservoir</a:t>
            </a:r>
          </a:p>
          <a:p>
            <a:pPr marL="0" indent="0">
              <a:buNone/>
            </a:pPr>
            <a:r>
              <a:rPr lang="en-US" sz="2600" b="1" dirty="0" smtClean="0"/>
              <a:t>Internal factors</a:t>
            </a:r>
          </a:p>
          <a:p>
            <a:r>
              <a:rPr lang="en-US" sz="2600" dirty="0" smtClean="0"/>
              <a:t>Farage succession fails (Knapman and Pearson)</a:t>
            </a:r>
            <a:r>
              <a:rPr lang="en-US" sz="2600" dirty="0" smtClean="0"/>
              <a:t>  </a:t>
            </a:r>
          </a:p>
          <a:p>
            <a:r>
              <a:rPr lang="en-US" sz="2600" dirty="0" smtClean="0"/>
              <a:t>Donors are not forthcoming at general election</a:t>
            </a:r>
          </a:p>
          <a:p>
            <a:r>
              <a:rPr lang="en-US" sz="2600" dirty="0" smtClean="0"/>
              <a:t>Party implodes (as in 1996, 2000, 2004…)</a:t>
            </a:r>
          </a:p>
          <a:p>
            <a:r>
              <a:rPr lang="en-US" sz="2600" i="1" dirty="0" smtClean="0"/>
              <a:t>But what evidence do we have?...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0448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42" y="365126"/>
            <a:ext cx="8560466" cy="6508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Where are </a:t>
            </a:r>
            <a:r>
              <a:rPr lang="en-GB" b="1" dirty="0" smtClean="0">
                <a:solidFill>
                  <a:srgbClr val="660066"/>
                </a:solidFill>
              </a:rPr>
              <a:t>Ukip</a:t>
            </a:r>
            <a:r>
              <a:rPr lang="en-GB" dirty="0" smtClean="0"/>
              <a:t> 2014 voters </a:t>
            </a:r>
            <a:r>
              <a:rPr lang="en-GB" b="1" dirty="0" smtClean="0">
                <a:solidFill>
                  <a:srgbClr val="3366FF"/>
                </a:solidFill>
              </a:rPr>
              <a:t>going</a:t>
            </a:r>
            <a:r>
              <a:rPr lang="en-GB" dirty="0" smtClean="0"/>
              <a:t>? 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6251" y="1389529"/>
            <a:ext cx="4857749" cy="5176371"/>
          </a:xfrm>
        </p:spPr>
        <p:txBody>
          <a:bodyPr>
            <a:normAutofit/>
          </a:bodyPr>
          <a:lstStyle/>
          <a:p>
            <a:r>
              <a:rPr lang="en-GB" sz="2200" dirty="0"/>
              <a:t>37% </a:t>
            </a:r>
            <a:r>
              <a:rPr lang="en-GB" sz="2200" dirty="0" smtClean="0"/>
              <a:t>of </a:t>
            </a:r>
            <a:r>
              <a:rPr lang="en-GB" sz="2200" dirty="0"/>
              <a:t>Con </a:t>
            </a:r>
            <a:r>
              <a:rPr lang="en-GB" sz="2200" dirty="0" smtClean="0"/>
              <a:t>voters who switched to Ukip in 2014 Euros say </a:t>
            </a:r>
            <a:r>
              <a:rPr lang="en-GB" sz="2200" dirty="0"/>
              <a:t>they </a:t>
            </a:r>
            <a:r>
              <a:rPr lang="en-GB" sz="2200" dirty="0" smtClean="0"/>
              <a:t>will </a:t>
            </a:r>
            <a:r>
              <a:rPr lang="en-GB" sz="2200" dirty="0"/>
              <a:t>return </a:t>
            </a:r>
            <a:r>
              <a:rPr lang="en-GB" sz="2200" dirty="0" smtClean="0"/>
              <a:t>to Cons in 2015…</a:t>
            </a: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r>
              <a:rPr lang="en-GB" sz="2200" b="1" dirty="0" smtClean="0"/>
              <a:t>But</a:t>
            </a:r>
            <a:r>
              <a:rPr lang="en-GB" sz="2200" dirty="0"/>
              <a:t> </a:t>
            </a:r>
            <a:r>
              <a:rPr lang="en-GB" sz="2200" dirty="0" smtClean="0"/>
              <a:t>52% </a:t>
            </a:r>
            <a:r>
              <a:rPr lang="en-GB" sz="2200" i="1" dirty="0" smtClean="0"/>
              <a:t>say</a:t>
            </a:r>
            <a:r>
              <a:rPr lang="en-GB" sz="2200" dirty="0" smtClean="0"/>
              <a:t> they will stay with Ukip in 2015 </a:t>
            </a:r>
          </a:p>
          <a:p>
            <a:endParaRPr lang="en-GB" sz="2200" dirty="0"/>
          </a:p>
          <a:p>
            <a:r>
              <a:rPr lang="en-GB" sz="2200" dirty="0" smtClean="0"/>
              <a:t>More generally, 64% of </a:t>
            </a:r>
            <a:r>
              <a:rPr lang="en-GB" sz="2200" i="1" dirty="0" smtClean="0"/>
              <a:t>all </a:t>
            </a:r>
            <a:r>
              <a:rPr lang="en-GB" sz="2200" dirty="0" smtClean="0"/>
              <a:t>Ukip voters (not just ex-Cons) say they will stay with Ukip in 2015</a:t>
            </a:r>
          </a:p>
          <a:p>
            <a:pPr lvl="1"/>
            <a:r>
              <a:rPr lang="en-GB" sz="2200" dirty="0"/>
              <a:t>E</a:t>
            </a:r>
            <a:r>
              <a:rPr lang="en-GB" sz="2200" dirty="0" smtClean="0"/>
              <a:t>quivalent figure in 2010 was 29%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8" y="1389528"/>
            <a:ext cx="4516735" cy="478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5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</a:t>
            </a:r>
            <a:r>
              <a:rPr lang="en-US" dirty="0" smtClean="0"/>
              <a:t>scenario </a:t>
            </a:r>
            <a:r>
              <a:rPr lang="en-US" dirty="0" smtClean="0"/>
              <a:t>#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sz="5100" dirty="0" smtClean="0"/>
              <a:t>UKIP THRIVE</a:t>
            </a:r>
            <a:endParaRPr lang="en-US" sz="5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625" y="1600200"/>
            <a:ext cx="8969375" cy="51602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dirty="0" smtClean="0"/>
              <a:t>External factors</a:t>
            </a:r>
          </a:p>
          <a:p>
            <a:r>
              <a:rPr lang="en-US" sz="2600" dirty="0" smtClean="0"/>
              <a:t>Ukip win at least one seat in 2015 – certainly possible</a:t>
            </a:r>
          </a:p>
          <a:p>
            <a:r>
              <a:rPr lang="en-US" sz="2600" dirty="0" smtClean="0"/>
              <a:t>Labour re-elected in a fragile state, Cons in disarray</a:t>
            </a:r>
          </a:p>
          <a:p>
            <a:r>
              <a:rPr lang="en-US" sz="2600" dirty="0" smtClean="0"/>
              <a:t>Issue agenda remains highly favourable for Ukip</a:t>
            </a:r>
          </a:p>
          <a:p>
            <a:pPr lvl="1"/>
            <a:r>
              <a:rPr lang="en-US" sz="2200" dirty="0" smtClean="0"/>
              <a:t>Referendum shelved, immigration remains high, Lab unable to deliver change</a:t>
            </a:r>
          </a:p>
          <a:p>
            <a:r>
              <a:rPr lang="en-US" sz="2600" dirty="0" smtClean="0"/>
              <a:t>Ukip entrench </a:t>
            </a:r>
            <a:r>
              <a:rPr lang="en-US" sz="2600" dirty="0" smtClean="0"/>
              <a:t>as main </a:t>
            </a:r>
            <a:r>
              <a:rPr lang="en-US" sz="2600" dirty="0" err="1" smtClean="0"/>
              <a:t>opp</a:t>
            </a:r>
            <a:r>
              <a:rPr lang="en-US" sz="2600" dirty="0" smtClean="0"/>
              <a:t> </a:t>
            </a:r>
            <a:r>
              <a:rPr lang="en-US" sz="2600" dirty="0" smtClean="0"/>
              <a:t>in </a:t>
            </a:r>
            <a:r>
              <a:rPr lang="en-US" sz="2600" dirty="0" smtClean="0"/>
              <a:t>Lab heartlands, similar to EU ra</a:t>
            </a:r>
            <a:r>
              <a:rPr lang="en-US" sz="2600" dirty="0" smtClean="0"/>
              <a:t>d right</a:t>
            </a:r>
            <a:endParaRPr lang="en-US" sz="2600" dirty="0" smtClean="0"/>
          </a:p>
          <a:p>
            <a:pPr marL="0" indent="0">
              <a:buNone/>
            </a:pPr>
            <a:r>
              <a:rPr lang="en-GB" sz="2600" b="1" dirty="0" smtClean="0"/>
              <a:t>Internal factors</a:t>
            </a:r>
          </a:p>
          <a:p>
            <a:r>
              <a:rPr lang="en-GB" sz="2600" dirty="0" smtClean="0"/>
              <a:t>Farage succession goes well, ‘red/blue kipper’ takes over</a:t>
            </a:r>
            <a:endParaRPr lang="en-GB" sz="2600" dirty="0"/>
          </a:p>
          <a:p>
            <a:r>
              <a:rPr lang="en-GB" sz="2600" dirty="0" smtClean="0"/>
              <a:t>Targets voters disillusioned with unpopular Labour government</a:t>
            </a:r>
          </a:p>
          <a:p>
            <a:r>
              <a:rPr lang="en-US" sz="2600" dirty="0" smtClean="0"/>
              <a:t>In </a:t>
            </a:r>
            <a:r>
              <a:rPr lang="en-US" sz="2600" dirty="0" smtClean="0"/>
              <a:t>2014 UKIP won popular vote in </a:t>
            </a:r>
            <a:r>
              <a:rPr lang="en-GB" sz="2600" dirty="0" smtClean="0"/>
              <a:t>Rotherham</a:t>
            </a:r>
            <a:r>
              <a:rPr lang="en-GB" sz="2600" dirty="0" smtClean="0"/>
              <a:t>, Rother Valley, Dudley North, Plymouth Moor View, Penistone &amp; Stocksbridge and Great </a:t>
            </a:r>
            <a:r>
              <a:rPr lang="en-GB" sz="2600" dirty="0" smtClean="0"/>
              <a:t>Grimsby</a:t>
            </a:r>
          </a:p>
          <a:p>
            <a:r>
              <a:rPr lang="en-GB" sz="2600" i="1" dirty="0" smtClean="0"/>
              <a:t>And there is other evidence….</a:t>
            </a:r>
            <a:endParaRPr lang="en-GB" sz="2600" i="1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306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396797"/>
              </p:ext>
            </p:extLst>
          </p:nvPr>
        </p:nvGraphicFramePr>
        <p:xfrm>
          <a:off x="127230" y="55866"/>
          <a:ext cx="7881377" cy="672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5867"/>
            <a:ext cx="8229600" cy="4521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</a:t>
            </a:r>
            <a:r>
              <a:rPr lang="en-US" b="1" dirty="0" smtClean="0">
                <a:solidFill>
                  <a:srgbClr val="660066"/>
                </a:solidFill>
              </a:rPr>
              <a:t>Ukip</a:t>
            </a:r>
            <a:r>
              <a:rPr lang="en-US" dirty="0" smtClean="0"/>
              <a:t> ‘beat’ </a:t>
            </a:r>
            <a:r>
              <a:rPr lang="en-US" b="1" dirty="0" smtClean="0">
                <a:solidFill>
                  <a:srgbClr val="FF0000"/>
                </a:solidFill>
              </a:rPr>
              <a:t>Labour</a:t>
            </a:r>
            <a:r>
              <a:rPr lang="en-US" dirty="0" smtClean="0"/>
              <a:t> </a:t>
            </a:r>
            <a:r>
              <a:rPr lang="en-US" dirty="0" smtClean="0"/>
              <a:t>in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7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568</Words>
  <Application>Microsoft Macintosh PowerPoint</Application>
  <PresentationFormat>On-screen Show (4:3)</PresentationFormat>
  <Paragraphs>71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What does UKIP’s progress tell us about England?</vt:lpstr>
      <vt:lpstr>Ukip support in domestic polls 2010-2014</vt:lpstr>
      <vt:lpstr>Map: Election Data</vt:lpstr>
      <vt:lpstr>Top 10 Ukip strongholds in 2014</vt:lpstr>
      <vt:lpstr>Who is Ukip recruiting?</vt:lpstr>
      <vt:lpstr>Possible scenario #1 UKIP TANK</vt:lpstr>
      <vt:lpstr>Where are Ukip 2014 voters going? </vt:lpstr>
      <vt:lpstr>Possible scenario #2 UKIP THRIVE</vt:lpstr>
      <vt:lpstr>Where Ukip ‘beat’ Labour in 2014</vt:lpstr>
      <vt:lpstr>Immigration increasingly key</vt:lpstr>
      <vt:lpstr>What data did I use today?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UKIP’s progress tell us about England?</dc:title>
  <dc:creator>Matthew Goodwin</dc:creator>
  <cp:lastModifiedBy>Matthew Goodwin</cp:lastModifiedBy>
  <cp:revision>33</cp:revision>
  <dcterms:created xsi:type="dcterms:W3CDTF">2014-06-30T16:22:28Z</dcterms:created>
  <dcterms:modified xsi:type="dcterms:W3CDTF">2014-07-01T08:39:19Z</dcterms:modified>
</cp:coreProperties>
</file>