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2" r:id="rId4"/>
    <p:sldId id="264" r:id="rId5"/>
    <p:sldId id="258" r:id="rId6"/>
    <p:sldId id="272" r:id="rId7"/>
    <p:sldId id="260" r:id="rId8"/>
    <p:sldId id="269" r:id="rId9"/>
    <p:sldId id="270" r:id="rId10"/>
    <p:sldId id="259" r:id="rId11"/>
    <p:sldId id="263" r:id="rId12"/>
    <p:sldId id="261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Scottish</c:v>
                </c:pt>
              </c:strCache>
            </c:strRef>
          </c:tx>
          <c:cat>
            <c:numRef>
              <c:f>Sheet1!$A$2:$A$19</c:f>
              <c:numCache>
                <c:formatCode>General</c:formatCode>
                <c:ptCount val="18"/>
                <c:pt idx="0">
                  <c:v>74</c:v>
                </c:pt>
                <c:pt idx="1">
                  <c:v>79</c:v>
                </c:pt>
                <c:pt idx="2">
                  <c:v>92</c:v>
                </c:pt>
                <c:pt idx="3">
                  <c:v>97</c:v>
                </c:pt>
                <c:pt idx="4">
                  <c:v>99</c:v>
                </c:pt>
                <c:pt idx="5" formatCode="00">
                  <c:v>0</c:v>
                </c:pt>
                <c:pt idx="6" formatCode="00">
                  <c:v>1</c:v>
                </c:pt>
                <c:pt idx="7" formatCode="00">
                  <c:v>2</c:v>
                </c:pt>
                <c:pt idx="8" formatCode="00">
                  <c:v>3</c:v>
                </c:pt>
                <c:pt idx="9" formatCode="00">
                  <c:v>4</c:v>
                </c:pt>
                <c:pt idx="10" formatCode="00">
                  <c:v>5</c:v>
                </c:pt>
                <c:pt idx="11" formatCode="00">
                  <c:v>6</c:v>
                </c:pt>
                <c:pt idx="12" formatCode="00">
                  <c:v>7</c:v>
                </c:pt>
                <c:pt idx="13" formatCode="00">
                  <c:v>9</c:v>
                </c:pt>
                <c:pt idx="14">
                  <c:v>10</c:v>
                </c:pt>
                <c:pt idx="15">
                  <c:v>11</c:v>
                </c:pt>
                <c:pt idx="16" formatCode="00">
                  <c:v>12</c:v>
                </c:pt>
                <c:pt idx="17" formatCode="00">
                  <c:v>13</c:v>
                </c:pt>
              </c:numCache>
            </c:num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56</c:v>
                </c:pt>
                <c:pt idx="1">
                  <c:v>65</c:v>
                </c:pt>
                <c:pt idx="2">
                  <c:v>72</c:v>
                </c:pt>
                <c:pt idx="3">
                  <c:v>72</c:v>
                </c:pt>
                <c:pt idx="4">
                  <c:v>77</c:v>
                </c:pt>
                <c:pt idx="5">
                  <c:v>80</c:v>
                </c:pt>
                <c:pt idx="6">
                  <c:v>77</c:v>
                </c:pt>
                <c:pt idx="7">
                  <c:v>75</c:v>
                </c:pt>
                <c:pt idx="8">
                  <c:v>72</c:v>
                </c:pt>
                <c:pt idx="9">
                  <c:v>75</c:v>
                </c:pt>
                <c:pt idx="10">
                  <c:v>79</c:v>
                </c:pt>
                <c:pt idx="11">
                  <c:v>78</c:v>
                </c:pt>
                <c:pt idx="12">
                  <c:v>72</c:v>
                </c:pt>
                <c:pt idx="13">
                  <c:v>73</c:v>
                </c:pt>
                <c:pt idx="14">
                  <c:v>73</c:v>
                </c:pt>
                <c:pt idx="15">
                  <c:v>75</c:v>
                </c:pt>
                <c:pt idx="16">
                  <c:v>69</c:v>
                </c:pt>
                <c:pt idx="17">
                  <c:v>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British</c:v>
                </c:pt>
              </c:strCache>
            </c:strRef>
          </c:tx>
          <c:cat>
            <c:numRef>
              <c:f>Sheet1!$A$2:$A$19</c:f>
              <c:numCache>
                <c:formatCode>General</c:formatCode>
                <c:ptCount val="18"/>
                <c:pt idx="0">
                  <c:v>74</c:v>
                </c:pt>
                <c:pt idx="1">
                  <c:v>79</c:v>
                </c:pt>
                <c:pt idx="2">
                  <c:v>92</c:v>
                </c:pt>
                <c:pt idx="3">
                  <c:v>97</c:v>
                </c:pt>
                <c:pt idx="4">
                  <c:v>99</c:v>
                </c:pt>
                <c:pt idx="5" formatCode="00">
                  <c:v>0</c:v>
                </c:pt>
                <c:pt idx="6" formatCode="00">
                  <c:v>1</c:v>
                </c:pt>
                <c:pt idx="7" formatCode="00">
                  <c:v>2</c:v>
                </c:pt>
                <c:pt idx="8" formatCode="00">
                  <c:v>3</c:v>
                </c:pt>
                <c:pt idx="9" formatCode="00">
                  <c:v>4</c:v>
                </c:pt>
                <c:pt idx="10" formatCode="00">
                  <c:v>5</c:v>
                </c:pt>
                <c:pt idx="11" formatCode="00">
                  <c:v>6</c:v>
                </c:pt>
                <c:pt idx="12" formatCode="00">
                  <c:v>7</c:v>
                </c:pt>
                <c:pt idx="13" formatCode="00">
                  <c:v>9</c:v>
                </c:pt>
                <c:pt idx="14">
                  <c:v>10</c:v>
                </c:pt>
                <c:pt idx="15">
                  <c:v>11</c:v>
                </c:pt>
                <c:pt idx="16" formatCode="00">
                  <c:v>12</c:v>
                </c:pt>
                <c:pt idx="17" formatCode="00">
                  <c:v>13</c:v>
                </c:pt>
              </c:numCache>
            </c:numRef>
          </c:cat>
          <c:val>
            <c:numRef>
              <c:f>Sheet1!$C$2:$C$19</c:f>
              <c:numCache>
                <c:formatCode>General</c:formatCode>
                <c:ptCount val="18"/>
                <c:pt idx="0">
                  <c:v>38</c:v>
                </c:pt>
                <c:pt idx="1">
                  <c:v>31</c:v>
                </c:pt>
                <c:pt idx="2">
                  <c:v>25</c:v>
                </c:pt>
                <c:pt idx="3">
                  <c:v>20</c:v>
                </c:pt>
                <c:pt idx="4">
                  <c:v>17</c:v>
                </c:pt>
                <c:pt idx="5">
                  <c:v>13</c:v>
                </c:pt>
                <c:pt idx="6">
                  <c:v>16</c:v>
                </c:pt>
                <c:pt idx="7">
                  <c:v>18</c:v>
                </c:pt>
                <c:pt idx="8">
                  <c:v>20</c:v>
                </c:pt>
                <c:pt idx="9">
                  <c:v>19</c:v>
                </c:pt>
                <c:pt idx="10">
                  <c:v>14</c:v>
                </c:pt>
                <c:pt idx="11">
                  <c:v>14</c:v>
                </c:pt>
                <c:pt idx="12">
                  <c:v>19</c:v>
                </c:pt>
                <c:pt idx="13">
                  <c:v>15</c:v>
                </c:pt>
                <c:pt idx="14">
                  <c:v>19</c:v>
                </c:pt>
                <c:pt idx="15">
                  <c:v>15</c:v>
                </c:pt>
                <c:pt idx="16">
                  <c:v>20</c:v>
                </c:pt>
                <c:pt idx="17">
                  <c:v>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098816"/>
        <c:axId val="86573440"/>
      </c:lineChart>
      <c:catAx>
        <c:axId val="8209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573440"/>
        <c:crosses val="autoZero"/>
        <c:auto val="1"/>
        <c:lblAlgn val="ctr"/>
        <c:lblOffset val="100"/>
        <c:noMultiLvlLbl val="0"/>
      </c:catAx>
      <c:valAx>
        <c:axId val="86573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0988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Identity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Very Fav</c:v>
                </c:pt>
                <c:pt idx="1">
                  <c:v>Favourable</c:v>
                </c:pt>
                <c:pt idx="2">
                  <c:v>Neither</c:v>
                </c:pt>
                <c:pt idx="3">
                  <c:v>Unfavourable</c:v>
                </c:pt>
                <c:pt idx="4">
                  <c:v>Very Unfav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53</c:v>
                </c:pt>
                <c:pt idx="1">
                  <c:v>34</c:v>
                </c:pt>
                <c:pt idx="2">
                  <c:v>12</c:v>
                </c:pt>
                <c:pt idx="3">
                  <c:v>9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Economy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Very Fav</c:v>
                </c:pt>
                <c:pt idx="1">
                  <c:v>Favourable</c:v>
                </c:pt>
                <c:pt idx="2">
                  <c:v>Neither</c:v>
                </c:pt>
                <c:pt idx="3">
                  <c:v>Unfavourable</c:v>
                </c:pt>
                <c:pt idx="4">
                  <c:v>Very Unfav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86</c:v>
                </c:pt>
                <c:pt idx="1">
                  <c:v>67</c:v>
                </c:pt>
                <c:pt idx="2">
                  <c:v>23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7347584"/>
        <c:axId val="87349120"/>
      </c:barChart>
      <c:catAx>
        <c:axId val="87347584"/>
        <c:scaling>
          <c:orientation val="minMax"/>
        </c:scaling>
        <c:delete val="0"/>
        <c:axPos val="b"/>
        <c:majorTickMark val="out"/>
        <c:minorTickMark val="none"/>
        <c:tickLblPos val="nextTo"/>
        <c:crossAx val="87349120"/>
        <c:crosses val="autoZero"/>
        <c:auto val="1"/>
        <c:lblAlgn val="ctr"/>
        <c:lblOffset val="100"/>
        <c:noMultiLvlLbl val="0"/>
      </c:catAx>
      <c:valAx>
        <c:axId val="873491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Yes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73475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65+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</c:v>
                </c:pt>
                <c:pt idx="1">
                  <c:v>17</c:v>
                </c:pt>
                <c:pt idx="2">
                  <c:v>21</c:v>
                </c:pt>
                <c:pt idx="3">
                  <c:v>18</c:v>
                </c:pt>
                <c:pt idx="4">
                  <c:v>20</c:v>
                </c:pt>
                <c:pt idx="5">
                  <c:v>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65+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</c:v>
                </c:pt>
                <c:pt idx="1">
                  <c:v>25</c:v>
                </c:pt>
                <c:pt idx="2">
                  <c:v>22</c:v>
                </c:pt>
                <c:pt idx="3">
                  <c:v>20</c:v>
                </c:pt>
                <c:pt idx="4">
                  <c:v>23</c:v>
                </c:pt>
                <c:pt idx="5">
                  <c:v>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6483200"/>
        <c:axId val="76493184"/>
      </c:barChart>
      <c:catAx>
        <c:axId val="76483200"/>
        <c:scaling>
          <c:orientation val="minMax"/>
        </c:scaling>
        <c:delete val="0"/>
        <c:axPos val="b"/>
        <c:majorTickMark val="out"/>
        <c:minorTickMark val="none"/>
        <c:tickLblPos val="nextTo"/>
        <c:crossAx val="76493184"/>
        <c:crosses val="autoZero"/>
        <c:auto val="1"/>
        <c:lblAlgn val="ctr"/>
        <c:lblOffset val="100"/>
        <c:noMultiLvlLbl val="0"/>
      </c:catAx>
      <c:valAx>
        <c:axId val="764931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British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4832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94954797317"/>
          <c:y val="3.5917218059449398E-2"/>
          <c:w val="0.89805045202682998"/>
          <c:h val="0.722653057481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Scot not Brit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97</c:v>
                </c:pt>
                <c:pt idx="1">
                  <c:v>99</c:v>
                </c:pt>
                <c:pt idx="2" formatCode="00">
                  <c:v>3</c:v>
                </c:pt>
                <c:pt idx="3" formatCode="00">
                  <c:v>7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23</c:v>
                </c:pt>
                <c:pt idx="1">
                  <c:v>32</c:v>
                </c:pt>
                <c:pt idx="2">
                  <c:v>31</c:v>
                </c:pt>
                <c:pt idx="3">
                  <c:v>27</c:v>
                </c:pt>
                <c:pt idx="4">
                  <c:v>29</c:v>
                </c:pt>
                <c:pt idx="5">
                  <c:v>23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Scot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97</c:v>
                </c:pt>
                <c:pt idx="1">
                  <c:v>99</c:v>
                </c:pt>
                <c:pt idx="2" formatCode="00">
                  <c:v>3</c:v>
                </c:pt>
                <c:pt idx="3" formatCode="00">
                  <c:v>7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38</c:v>
                </c:pt>
                <c:pt idx="1">
                  <c:v>35</c:v>
                </c:pt>
                <c:pt idx="2">
                  <c:v>34</c:v>
                </c:pt>
                <c:pt idx="3">
                  <c:v>30</c:v>
                </c:pt>
                <c:pt idx="4">
                  <c:v>33</c:v>
                </c:pt>
                <c:pt idx="5">
                  <c:v>30</c:v>
                </c:pt>
                <c:pt idx="6">
                  <c:v>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Equal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97</c:v>
                </c:pt>
                <c:pt idx="1">
                  <c:v>99</c:v>
                </c:pt>
                <c:pt idx="2" formatCode="00">
                  <c:v>3</c:v>
                </c:pt>
                <c:pt idx="3" formatCode="00">
                  <c:v>7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27</c:v>
                </c:pt>
                <c:pt idx="1">
                  <c:v>22</c:v>
                </c:pt>
                <c:pt idx="2">
                  <c:v>22</c:v>
                </c:pt>
                <c:pt idx="3">
                  <c:v>28</c:v>
                </c:pt>
                <c:pt idx="4">
                  <c:v>23</c:v>
                </c:pt>
                <c:pt idx="5">
                  <c:v>30</c:v>
                </c:pt>
                <c:pt idx="6">
                  <c:v>29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More Brit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2345679012345699E-2"/>
                  <c:y val="-1.2860834459642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802469135802399E-2"/>
                  <c:y val="-2.8060326608944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Sheet1!$A$2:$A$8</c:f>
              <c:numCache>
                <c:formatCode>General</c:formatCode>
                <c:ptCount val="7"/>
                <c:pt idx="0">
                  <c:v>97</c:v>
                </c:pt>
                <c:pt idx="1">
                  <c:v>99</c:v>
                </c:pt>
                <c:pt idx="2" formatCode="00">
                  <c:v>3</c:v>
                </c:pt>
                <c:pt idx="3" formatCode="00">
                  <c:v>7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Brit not Scot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97</c:v>
                </c:pt>
                <c:pt idx="1">
                  <c:v>99</c:v>
                </c:pt>
                <c:pt idx="2" formatCode="00">
                  <c:v>3</c:v>
                </c:pt>
                <c:pt idx="3" formatCode="00">
                  <c:v>7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cat>
          <c:val>
            <c:numRef>
              <c:f>Sheet1!$F$2:$F$8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7682944"/>
        <c:axId val="77709312"/>
      </c:barChart>
      <c:catAx>
        <c:axId val="77682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7709312"/>
        <c:crosses val="autoZero"/>
        <c:auto val="1"/>
        <c:lblAlgn val="ctr"/>
        <c:lblOffset val="100"/>
        <c:noMultiLvlLbl val="0"/>
      </c:catAx>
      <c:valAx>
        <c:axId val="77709312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6829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517449207737906E-2"/>
          <c:y val="4.4335316042132901E-2"/>
          <c:w val="0.89805045202682998"/>
          <c:h val="0.722653057481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 not Br 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Feb</c:v>
                </c:pt>
                <c:pt idx="1">
                  <c:v>May</c:v>
                </c:pt>
                <c:pt idx="2">
                  <c:v>Sept</c:v>
                </c:pt>
                <c:pt idx="3">
                  <c:v>Dec</c:v>
                </c:pt>
                <c:pt idx="4">
                  <c:v>Feb</c:v>
                </c:pt>
                <c:pt idx="5">
                  <c:v>May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24</c:v>
                </c:pt>
                <c:pt idx="1">
                  <c:v>23</c:v>
                </c:pt>
                <c:pt idx="2">
                  <c:v>24</c:v>
                </c:pt>
                <c:pt idx="3">
                  <c:v>23</c:v>
                </c:pt>
                <c:pt idx="4">
                  <c:v>22</c:v>
                </c:pt>
                <c:pt idx="5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More Sc than Br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Feb</c:v>
                </c:pt>
                <c:pt idx="1">
                  <c:v>May</c:v>
                </c:pt>
                <c:pt idx="2">
                  <c:v>Sept</c:v>
                </c:pt>
                <c:pt idx="3">
                  <c:v>Dec</c:v>
                </c:pt>
                <c:pt idx="4">
                  <c:v>Feb</c:v>
                </c:pt>
                <c:pt idx="5">
                  <c:v>May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30</c:v>
                </c:pt>
                <c:pt idx="1">
                  <c:v>27</c:v>
                </c:pt>
                <c:pt idx="2">
                  <c:v>28</c:v>
                </c:pt>
                <c:pt idx="3">
                  <c:v>26</c:v>
                </c:pt>
                <c:pt idx="4">
                  <c:v>25</c:v>
                </c:pt>
                <c:pt idx="5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Equal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Feb</c:v>
                </c:pt>
                <c:pt idx="1">
                  <c:v>May</c:v>
                </c:pt>
                <c:pt idx="2">
                  <c:v>Sept</c:v>
                </c:pt>
                <c:pt idx="3">
                  <c:v>Dec</c:v>
                </c:pt>
                <c:pt idx="4">
                  <c:v>Feb</c:v>
                </c:pt>
                <c:pt idx="5">
                  <c:v>May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33</c:v>
                </c:pt>
                <c:pt idx="1">
                  <c:v>33</c:v>
                </c:pt>
                <c:pt idx="2">
                  <c:v>33</c:v>
                </c:pt>
                <c:pt idx="3">
                  <c:v>34</c:v>
                </c:pt>
                <c:pt idx="4">
                  <c:v>33</c:v>
                </c:pt>
                <c:pt idx="5">
                  <c:v>34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More Br than Sc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Feb</c:v>
                </c:pt>
                <c:pt idx="1">
                  <c:v>May</c:v>
                </c:pt>
                <c:pt idx="2">
                  <c:v>Sept</c:v>
                </c:pt>
                <c:pt idx="3">
                  <c:v>Dec</c:v>
                </c:pt>
                <c:pt idx="4">
                  <c:v>Feb</c:v>
                </c:pt>
                <c:pt idx="5">
                  <c:v>May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Br not Sc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Feb</c:v>
                </c:pt>
                <c:pt idx="1">
                  <c:v>May</c:v>
                </c:pt>
                <c:pt idx="2">
                  <c:v>Sept</c:v>
                </c:pt>
                <c:pt idx="3">
                  <c:v>Dec</c:v>
                </c:pt>
                <c:pt idx="4">
                  <c:v>Feb</c:v>
                </c:pt>
                <c:pt idx="5">
                  <c:v>May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7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4071936"/>
        <c:axId val="84073472"/>
      </c:barChart>
      <c:catAx>
        <c:axId val="8407193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84073472"/>
        <c:crosses val="autoZero"/>
        <c:auto val="1"/>
        <c:lblAlgn val="ctr"/>
        <c:lblOffset val="100"/>
        <c:noMultiLvlLbl val="0"/>
      </c:catAx>
      <c:valAx>
        <c:axId val="84073472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0719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Scottish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9</c:v>
                </c:pt>
                <c:pt idx="4">
                  <c:v>13</c:v>
                </c:pt>
                <c:pt idx="5">
                  <c:v>20</c:v>
                </c:pt>
                <c:pt idx="6">
                  <c:v>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British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11</c:v>
                </c:pt>
                <c:pt idx="1">
                  <c:v>10</c:v>
                </c:pt>
                <c:pt idx="2">
                  <c:v>9</c:v>
                </c:pt>
                <c:pt idx="3">
                  <c:v>18</c:v>
                </c:pt>
                <c:pt idx="4">
                  <c:v>16</c:v>
                </c:pt>
                <c:pt idx="5">
                  <c:v>13</c:v>
                </c:pt>
                <c:pt idx="6">
                  <c:v>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4125184"/>
        <c:axId val="84127104"/>
      </c:barChart>
      <c:catAx>
        <c:axId val="84125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Strength of Identity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127104"/>
        <c:crosses val="autoZero"/>
        <c:auto val="1"/>
        <c:lblAlgn val="ctr"/>
        <c:lblOffset val="100"/>
        <c:noMultiLvlLbl val="0"/>
      </c:catAx>
      <c:valAx>
        <c:axId val="841271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feeling that way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125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Scottish</c:v>
                </c:pt>
                <c:pt idx="1">
                  <c:v>British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36</c:v>
                </c:pt>
                <c:pt idx="1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Scottish</c:v>
                </c:pt>
                <c:pt idx="1">
                  <c:v>British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29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Scottish</c:v>
                </c:pt>
                <c:pt idx="1">
                  <c:v>British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38</c:v>
                </c:pt>
                <c:pt idx="1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Ref Vote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Scottish</c:v>
                </c:pt>
                <c:pt idx="1">
                  <c:v>British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39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6652800"/>
        <c:axId val="86654336"/>
      </c:barChart>
      <c:catAx>
        <c:axId val="86652800"/>
        <c:scaling>
          <c:orientation val="minMax"/>
        </c:scaling>
        <c:delete val="0"/>
        <c:axPos val="b"/>
        <c:majorTickMark val="out"/>
        <c:minorTickMark val="none"/>
        <c:tickLblPos val="nextTo"/>
        <c:crossAx val="86654336"/>
        <c:crosses val="autoZero"/>
        <c:auto val="1"/>
        <c:lblAlgn val="ctr"/>
        <c:lblOffset val="100"/>
        <c:noMultiLvlLbl val="0"/>
      </c:catAx>
      <c:valAx>
        <c:axId val="86654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6528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</c:v>
                </c:pt>
                <c:pt idx="2">
                  <c:v>Equal</c:v>
                </c:pt>
                <c:pt idx="3">
                  <c:v>More Br</c:v>
                </c:pt>
                <c:pt idx="4">
                  <c:v>Br not Sc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53</c:v>
                </c:pt>
                <c:pt idx="1">
                  <c:v>32</c:v>
                </c:pt>
                <c:pt idx="2">
                  <c:v>12</c:v>
                </c:pt>
                <c:pt idx="3">
                  <c:v>11</c:v>
                </c:pt>
                <c:pt idx="4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</c:v>
                </c:pt>
                <c:pt idx="2">
                  <c:v>Equal</c:v>
                </c:pt>
                <c:pt idx="3">
                  <c:v>More Br</c:v>
                </c:pt>
                <c:pt idx="4">
                  <c:v>Br not Sc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46</c:v>
                </c:pt>
                <c:pt idx="1">
                  <c:v>23</c:v>
                </c:pt>
                <c:pt idx="2">
                  <c:v>11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</c:v>
                </c:pt>
                <c:pt idx="2">
                  <c:v>Equal</c:v>
                </c:pt>
                <c:pt idx="3">
                  <c:v>More Br</c:v>
                </c:pt>
                <c:pt idx="4">
                  <c:v>Br not Sc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51</c:v>
                </c:pt>
                <c:pt idx="1">
                  <c:v>34</c:v>
                </c:pt>
                <c:pt idx="2">
                  <c:v>14</c:v>
                </c:pt>
                <c:pt idx="3">
                  <c:v>8</c:v>
                </c:pt>
                <c:pt idx="4">
                  <c:v>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Ref Vote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</c:v>
                </c:pt>
                <c:pt idx="2">
                  <c:v>Equal</c:v>
                </c:pt>
                <c:pt idx="3">
                  <c:v>More Br</c:v>
                </c:pt>
                <c:pt idx="4">
                  <c:v>Br not Sc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53</c:v>
                </c:pt>
                <c:pt idx="1">
                  <c:v>34</c:v>
                </c:pt>
                <c:pt idx="2">
                  <c:v>12</c:v>
                </c:pt>
                <c:pt idx="3">
                  <c:v>9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6822912"/>
        <c:axId val="86824448"/>
      </c:barChart>
      <c:catAx>
        <c:axId val="86822912"/>
        <c:scaling>
          <c:orientation val="minMax"/>
        </c:scaling>
        <c:delete val="0"/>
        <c:axPos val="b"/>
        <c:majorTickMark val="out"/>
        <c:minorTickMark val="none"/>
        <c:tickLblPos val="nextTo"/>
        <c:crossAx val="86824448"/>
        <c:crosses val="autoZero"/>
        <c:auto val="1"/>
        <c:lblAlgn val="ctr"/>
        <c:lblOffset val="100"/>
        <c:noMultiLvlLbl val="0"/>
      </c:catAx>
      <c:valAx>
        <c:axId val="868244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 support independence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8229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258189948478703E-2"/>
          <c:y val="4.4335316042132901E-2"/>
          <c:w val="0.81279734130455905"/>
          <c:h val="0.75673331841201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 than Br</c:v>
                </c:pt>
                <c:pt idx="2">
                  <c:v>Equal</c:v>
                </c:pt>
                <c:pt idx="3">
                  <c:v>More Br than Sc</c:v>
                </c:pt>
                <c:pt idx="4">
                  <c:v>Br not Sc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67</c:v>
                </c:pt>
                <c:pt idx="1">
                  <c:v>46</c:v>
                </c:pt>
                <c:pt idx="2">
                  <c:v>16</c:v>
                </c:pt>
                <c:pt idx="3">
                  <c:v>9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Sc not Br</c:v>
                </c:pt>
                <c:pt idx="1">
                  <c:v>More Sc than Br</c:v>
                </c:pt>
                <c:pt idx="2">
                  <c:v>Equal</c:v>
                </c:pt>
                <c:pt idx="3">
                  <c:v>More Br than Sc</c:v>
                </c:pt>
                <c:pt idx="4">
                  <c:v>Br not Sc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18</c:v>
                </c:pt>
                <c:pt idx="1">
                  <c:v>39</c:v>
                </c:pt>
                <c:pt idx="2">
                  <c:v>71</c:v>
                </c:pt>
                <c:pt idx="3">
                  <c:v>81</c:v>
                </c:pt>
                <c:pt idx="4">
                  <c:v>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6765568"/>
        <c:axId val="86767104"/>
      </c:barChart>
      <c:catAx>
        <c:axId val="86765568"/>
        <c:scaling>
          <c:orientation val="minMax"/>
        </c:scaling>
        <c:delete val="0"/>
        <c:axPos val="b"/>
        <c:majorTickMark val="out"/>
        <c:minorTickMark val="none"/>
        <c:tickLblPos val="nextTo"/>
        <c:crossAx val="86767104"/>
        <c:crosses val="autoZero"/>
        <c:auto val="1"/>
        <c:lblAlgn val="ctr"/>
        <c:lblOffset val="100"/>
        <c:noMultiLvlLbl val="0"/>
      </c:catAx>
      <c:valAx>
        <c:axId val="86767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7655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Scottish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</c:v>
                </c:pt>
                <c:pt idx="1">
                  <c:v>11</c:v>
                </c:pt>
                <c:pt idx="2">
                  <c:v>11</c:v>
                </c:pt>
                <c:pt idx="3">
                  <c:v>18</c:v>
                </c:pt>
                <c:pt idx="4">
                  <c:v>24</c:v>
                </c:pt>
                <c:pt idx="5">
                  <c:v>18</c:v>
                </c:pt>
                <c:pt idx="6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British</c:v>
                </c:pt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53</c:v>
                </c:pt>
                <c:pt idx="1">
                  <c:v>43</c:v>
                </c:pt>
                <c:pt idx="2">
                  <c:v>33</c:v>
                </c:pt>
                <c:pt idx="3">
                  <c:v>23</c:v>
                </c:pt>
                <c:pt idx="4">
                  <c:v>17</c:v>
                </c:pt>
                <c:pt idx="5">
                  <c:v>11</c:v>
                </c:pt>
                <c:pt idx="6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7523328"/>
        <c:axId val="87525248"/>
      </c:barChart>
      <c:catAx>
        <c:axId val="875233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Strength of Identity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525248"/>
        <c:crosses val="autoZero"/>
        <c:auto val="1"/>
        <c:lblAlgn val="ctr"/>
        <c:lblOffset val="100"/>
        <c:noMultiLvlLbl val="0"/>
      </c:catAx>
      <c:valAx>
        <c:axId val="87525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%support independence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523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C77F-5393-044E-97D3-9F9F270FC1E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E4E46-8AF3-4D45-91A9-3B808B02C9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Scotland’s Identity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Curtice</a:t>
            </a:r>
          </a:p>
          <a:p>
            <a:r>
              <a:rPr lang="en-US" dirty="0" smtClean="0"/>
              <a:t>Strathclyde University/</a:t>
            </a:r>
            <a:r>
              <a:rPr lang="en-US" dirty="0" err="1" smtClean="0"/>
              <a:t>NatCen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Is (Almost) Necessary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Recent Confirmation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1037" y="6379309"/>
            <a:ext cx="4517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Ipsos</a:t>
            </a:r>
            <a:r>
              <a:rPr lang="en-US" sz="1200" dirty="0" smtClean="0"/>
              <a:t> MORI May 14. Don’t Knows included in denominator</a:t>
            </a:r>
            <a:endParaRPr 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</a:t>
            </a:r>
            <a:r>
              <a:rPr lang="en-US" dirty="0" err="1" smtClean="0"/>
              <a:t>Britishness</a:t>
            </a:r>
            <a:r>
              <a:rPr lang="en-US" dirty="0" smtClean="0"/>
              <a:t> That Matters More!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Identity Not as Powerful as The Economy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Only (Really) Matters When Convinced The Idea is Practical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Perceived Impact of Independence on Economy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Scottish only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More Scottish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Equal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More British/British only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Stronger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Difference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Weaker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Devolution Helps Satisfy The </a:t>
            </a:r>
            <a:r>
              <a:rPr lang="en-US" dirty="0" err="1" smtClean="0"/>
              <a:t>Duallists</a:t>
            </a:r>
            <a:r>
              <a:rPr lang="en-US" dirty="0" smtClean="0"/>
              <a:t> (But Also Has Cross-Appeal)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Scottish only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More Scottish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Equal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More British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British only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Independence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Devo</a:t>
                      </a:r>
                      <a:r>
                        <a:rPr lang="en-US" sz="2400" dirty="0" smtClean="0"/>
                        <a:t> Max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EITHER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34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Referendum would not be happening without the existence of a distinct sense of national identity.</a:t>
            </a:r>
          </a:p>
          <a:p>
            <a:r>
              <a:rPr lang="en-US" dirty="0" smtClean="0"/>
              <a:t>But a strong Scottish - or more importantly a weak British identity - is not a sufficient condition for supporting independence.</a:t>
            </a:r>
          </a:p>
          <a:p>
            <a:r>
              <a:rPr lang="en-US" dirty="0" smtClean="0"/>
              <a:t>People need to be convinced of practical efficacy of independence if they are to be persuaded to let go of their </a:t>
            </a:r>
            <a:r>
              <a:rPr lang="en-US" dirty="0" err="1" smtClean="0"/>
              <a:t>Britishness</a:t>
            </a:r>
            <a:r>
              <a:rPr lang="en-US" dirty="0" smtClean="0"/>
              <a:t>. (More devolution may be </a:t>
            </a:r>
            <a:r>
              <a:rPr lang="en-US" smtClean="0"/>
              <a:t>thought sufficient)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Onset of referendum may have rekindled some people’s sense of being British.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Forced Choice (either directly or after offering multiple choice)</a:t>
            </a:r>
          </a:p>
          <a:p>
            <a:r>
              <a:rPr lang="en-US" dirty="0" smtClean="0"/>
              <a:t>Moreno</a:t>
            </a:r>
          </a:p>
          <a:p>
            <a:r>
              <a:rPr lang="en-US" dirty="0"/>
              <a:t>D</a:t>
            </a:r>
            <a:r>
              <a:rPr lang="en-US" dirty="0" smtClean="0"/>
              <a:t>ifferent </a:t>
            </a:r>
            <a:r>
              <a:rPr lang="en-US" dirty="0"/>
              <a:t>I</a:t>
            </a:r>
            <a:r>
              <a:rPr lang="en-US" dirty="0" smtClean="0"/>
              <a:t>dentities </a:t>
            </a:r>
            <a:r>
              <a:rPr lang="en-US" dirty="0"/>
              <a:t>S</a:t>
            </a:r>
            <a:r>
              <a:rPr lang="en-US" dirty="0" smtClean="0"/>
              <a:t>eparately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Choice National Identity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0381" y="6378241"/>
            <a:ext cx="5506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Sources: 74-97 Scottish Election Study; 99-13 Scottish Social Attitudes</a:t>
            </a:r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(Slight) Age Difference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Moreno National Identity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No Evidence of More Recent Change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6338" y="6469730"/>
            <a:ext cx="3080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Ipsos</a:t>
            </a:r>
            <a:r>
              <a:rPr lang="en-US" sz="1200" dirty="0" smtClean="0"/>
              <a:t> MORI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Looking at the </a:t>
            </a:r>
            <a:r>
              <a:rPr lang="en-US" dirty="0"/>
              <a:t>T</a:t>
            </a:r>
            <a:r>
              <a:rPr lang="en-US" dirty="0" smtClean="0"/>
              <a:t>wo Identities Separately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4759" y="6248452"/>
            <a:ext cx="3997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SSA 2012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Referendum Vote Intention (after squeeze)</a:t>
            </a:r>
          </a:p>
          <a:p>
            <a:r>
              <a:rPr lang="en-US" dirty="0" smtClean="0"/>
              <a:t>Independence (in/out Europe) vs. Devolution (with/without tax) vs. No Parliament</a:t>
            </a:r>
          </a:p>
          <a:p>
            <a:r>
              <a:rPr lang="en-US" dirty="0" smtClean="0"/>
              <a:t>SP take all decisions vs. All bar foreign vs. All domestic bar tax &amp; welfare vs. No decisions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Scottish Identity Far From Sufficient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343</Words>
  <Application>Microsoft Office PowerPoint</Application>
  <PresentationFormat>On-screen Show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Scotland’s Identity</vt:lpstr>
      <vt:lpstr>Ways of Asking</vt:lpstr>
      <vt:lpstr>Forced Choice National Identity</vt:lpstr>
      <vt:lpstr>A (Slight) Age Difference</vt:lpstr>
      <vt:lpstr>Trends in Moreno National Identity</vt:lpstr>
      <vt:lpstr>But No Evidence of More Recent Change</vt:lpstr>
      <vt:lpstr>Looking at the Two Identities Separately</vt:lpstr>
      <vt:lpstr>Dependent Variables</vt:lpstr>
      <vt:lpstr>Scottish Identity Far From Sufficient</vt:lpstr>
      <vt:lpstr>But Is (Almost) Necessary</vt:lpstr>
      <vt:lpstr>More Recent Confirmation</vt:lpstr>
      <vt:lpstr>It’s Britishness That Matters More!</vt:lpstr>
      <vt:lpstr>Identity Not as Powerful as The Economy</vt:lpstr>
      <vt:lpstr>Only (Really) Matters When Convinced The Idea is Practical</vt:lpstr>
      <vt:lpstr>More Devolution Helps Satisfy The Duallists (But Also Has Cross-Appeal)</vt:lpstr>
      <vt:lpstr>Summary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Scotland’s Identity</dc:title>
  <dc:creator>John Curtice</dc:creator>
  <cp:lastModifiedBy>Martin Rogers</cp:lastModifiedBy>
  <cp:revision>3</cp:revision>
  <dcterms:created xsi:type="dcterms:W3CDTF">2014-06-30T09:31:43Z</dcterms:created>
  <dcterms:modified xsi:type="dcterms:W3CDTF">2014-06-30T13:58:08Z</dcterms:modified>
</cp:coreProperties>
</file>