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6" r:id="rId2"/>
    <p:sldId id="279" r:id="rId3"/>
    <p:sldId id="274" r:id="rId4"/>
    <p:sldId id="272" r:id="rId5"/>
    <p:sldId id="271" r:id="rId6"/>
    <p:sldId id="273" r:id="rId7"/>
    <p:sldId id="269" r:id="rId8"/>
    <p:sldId id="270" r:id="rId9"/>
    <p:sldId id="258" r:id="rId10"/>
    <p:sldId id="278" r:id="rId11"/>
    <p:sldId id="27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09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81" d="100"/>
          <a:sy n="81" d="100"/>
        </p:scale>
        <p:origin x="-78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\Documents\My%20Dropbox\1-Data\1-1-work\1-Research\Conferences%20&amp;%20Associations\Presentations\2015\APSA\apsa%20p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 b="1"/>
              <a:t>Predicted Probability of wanting</a:t>
            </a:r>
            <a:r>
              <a:rPr lang="en-GB" sz="2400" b="1" baseline="0"/>
              <a:t> immigration reduced, White UK-born only, 2009-11 (Citizenship Surveys)</a:t>
            </a:r>
            <a:endParaRPr lang="en-GB" sz="2400" b="1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'pred probs Cit Sur'!$S$17</c:f>
              <c:strCache>
                <c:ptCount val="1"/>
                <c:pt idx="0">
                  <c:v>Minority Change (ward)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'pred probs Cit Sur'!$R$18:$R$28</c:f>
              <c:strCache>
                <c:ptCount val="11"/>
                <c:pt idx="0">
                  <c:v>MC-4/ML0</c:v>
                </c:pt>
                <c:pt idx="1">
                  <c:v>MC0/ML5</c:v>
                </c:pt>
                <c:pt idx="2">
                  <c:v>MC4/ML10</c:v>
                </c:pt>
                <c:pt idx="3">
                  <c:v>MC8/ML15</c:v>
                </c:pt>
                <c:pt idx="4">
                  <c:v>MC12/ML20</c:v>
                </c:pt>
                <c:pt idx="5">
                  <c:v>MC16/ML25</c:v>
                </c:pt>
                <c:pt idx="6">
                  <c:v>MC20/ML30</c:v>
                </c:pt>
                <c:pt idx="7">
                  <c:v>MC24/ML35</c:v>
                </c:pt>
                <c:pt idx="8">
                  <c:v>MC28/ML40</c:v>
                </c:pt>
                <c:pt idx="9">
                  <c:v>MC32/ML45</c:v>
                </c:pt>
                <c:pt idx="10">
                  <c:v>MC36/ML50</c:v>
                </c:pt>
              </c:strCache>
            </c:strRef>
          </c:cat>
          <c:val>
            <c:numRef>
              <c:f>'pred probs Cit Sur'!$S$18:$S$28</c:f>
              <c:numCache>
                <c:formatCode>0.000</c:formatCode>
                <c:ptCount val="11"/>
                <c:pt idx="0">
                  <c:v>0.76489130000000016</c:v>
                </c:pt>
                <c:pt idx="1">
                  <c:v>0.78213129999999997</c:v>
                </c:pt>
                <c:pt idx="2">
                  <c:v>0.79845840000000001</c:v>
                </c:pt>
                <c:pt idx="3">
                  <c:v>0.81387170000000009</c:v>
                </c:pt>
                <c:pt idx="4">
                  <c:v>0.82837839999999996</c:v>
                </c:pt>
                <c:pt idx="5">
                  <c:v>0.84199250000000003</c:v>
                </c:pt>
                <c:pt idx="6">
                  <c:v>0.85473410000000005</c:v>
                </c:pt>
                <c:pt idx="7">
                  <c:v>0.86662830000000013</c:v>
                </c:pt>
                <c:pt idx="8">
                  <c:v>0.87770459999999995</c:v>
                </c:pt>
                <c:pt idx="9">
                  <c:v>0.88799530000000015</c:v>
                </c:pt>
                <c:pt idx="10">
                  <c:v>0.89753570000000005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'pred probs Cit Sur'!$V$17</c:f>
              <c:strCache>
                <c:ptCount val="1"/>
                <c:pt idx="0">
                  <c:v>Minority Level (ward)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'pred probs Cit Sur'!$R$18:$R$28</c:f>
              <c:strCache>
                <c:ptCount val="11"/>
                <c:pt idx="0">
                  <c:v>MC-4/ML0</c:v>
                </c:pt>
                <c:pt idx="1">
                  <c:v>MC0/ML5</c:v>
                </c:pt>
                <c:pt idx="2">
                  <c:v>MC4/ML10</c:v>
                </c:pt>
                <c:pt idx="3">
                  <c:v>MC8/ML15</c:v>
                </c:pt>
                <c:pt idx="4">
                  <c:v>MC12/ML20</c:v>
                </c:pt>
                <c:pt idx="5">
                  <c:v>MC16/ML25</c:v>
                </c:pt>
                <c:pt idx="6">
                  <c:v>MC20/ML30</c:v>
                </c:pt>
                <c:pt idx="7">
                  <c:v>MC24/ML35</c:v>
                </c:pt>
                <c:pt idx="8">
                  <c:v>MC28/ML40</c:v>
                </c:pt>
                <c:pt idx="9">
                  <c:v>MC32/ML45</c:v>
                </c:pt>
                <c:pt idx="10">
                  <c:v>MC36/ML50</c:v>
                </c:pt>
              </c:strCache>
            </c:strRef>
          </c:cat>
          <c:val>
            <c:numRef>
              <c:f>'pred probs Cit Sur'!$V$18:$V$28</c:f>
              <c:numCache>
                <c:formatCode>0.000</c:formatCode>
                <c:ptCount val="11"/>
                <c:pt idx="0">
                  <c:v>0.84911539999999996</c:v>
                </c:pt>
                <c:pt idx="1">
                  <c:v>0.832542</c:v>
                </c:pt>
                <c:pt idx="2">
                  <c:v>0.81456369999999989</c:v>
                </c:pt>
                <c:pt idx="3">
                  <c:v>0.79515020000000003</c:v>
                </c:pt>
                <c:pt idx="4">
                  <c:v>0.77428980000000003</c:v>
                </c:pt>
                <c:pt idx="5">
                  <c:v>0.75199160000000009</c:v>
                </c:pt>
                <c:pt idx="6">
                  <c:v>0.72828919999999997</c:v>
                </c:pt>
                <c:pt idx="7">
                  <c:v>0.70324209999999998</c:v>
                </c:pt>
                <c:pt idx="8">
                  <c:v>0.67693730000000008</c:v>
                </c:pt>
                <c:pt idx="9">
                  <c:v>0.64948989999999995</c:v>
                </c:pt>
                <c:pt idx="10">
                  <c:v>0.62104190000000015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857280"/>
        <c:axId val="35107968"/>
      </c:lineChart>
      <c:catAx>
        <c:axId val="75857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07968"/>
        <c:crosses val="autoZero"/>
        <c:auto val="1"/>
        <c:lblAlgn val="ctr"/>
        <c:lblOffset val="100"/>
        <c:noMultiLvlLbl val="0"/>
      </c:catAx>
      <c:valAx>
        <c:axId val="35107968"/>
        <c:scaling>
          <c:orientation val="minMax"/>
          <c:max val="0.95000000000000018"/>
          <c:min val="0.5500000000000000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85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5958E-8E42-4EFC-8FE6-EC265D40C50E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65C6F-345E-49F4-A969-6B8D6C46B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835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DD650-9DCC-45C5-A2C5-B28179CBC4C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960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65C6F-345E-49F4-A969-6B8D6C46BD7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040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65C6F-345E-49F4-A969-6B8D6C46BD7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8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65C6F-345E-49F4-A969-6B8D6C46BD7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553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49BDC-3845-4F77-9E86-34BE2FAA70D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757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65C6F-345E-49F4-A969-6B8D6C46BD7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735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65C6F-345E-49F4-A969-6B8D6C46BD7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635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65C6F-345E-49F4-A969-6B8D6C46BD7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390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65C6F-345E-49F4-A969-6B8D6C46BD7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958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65C6F-345E-49F4-A969-6B8D6C46BD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162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65C6F-345E-49F4-A969-6B8D6C46BD7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48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176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941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4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173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906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036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630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8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315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61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357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03757-35CF-4E26-A079-8AFB2657FC46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0DA88-63F6-4D38-87B0-61896BD6F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34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.kaufmann@bbk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b="1" dirty="0" smtClean="0"/>
              <a:t>The White British Response to Immigration</a:t>
            </a:r>
            <a:endParaRPr lang="en-GB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7648" y="3933056"/>
            <a:ext cx="6400800" cy="1752600"/>
          </a:xfrm>
        </p:spPr>
        <p:txBody>
          <a:bodyPr>
            <a:normAutofit lnSpcReduction="10000"/>
          </a:bodyPr>
          <a:lstStyle/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Eric Kaufmann, Birkbeck College</a:t>
            </a:r>
          </a:p>
          <a:p>
            <a:r>
              <a:rPr lang="en-GB" dirty="0" err="1" smtClean="0">
                <a:solidFill>
                  <a:schemeClr val="tx1"/>
                </a:solidFill>
                <a:hlinkClick r:id="rId3"/>
              </a:rPr>
              <a:t>e.kaufmann@bbk.ac.uk</a:t>
            </a:r>
            <a:r>
              <a:rPr lang="en-GB" dirty="0" smtClean="0">
                <a:solidFill>
                  <a:schemeClr val="tx1"/>
                </a:solidFill>
              </a:rPr>
              <a:t>;  twitter: @</a:t>
            </a:r>
            <a:r>
              <a:rPr lang="en-GB" dirty="0" err="1" smtClean="0">
                <a:solidFill>
                  <a:schemeClr val="tx1"/>
                </a:solidFill>
              </a:rPr>
              <a:t>epkaufm</a:t>
            </a:r>
            <a:r>
              <a:rPr lang="en-GB" dirty="0" smtClean="0">
                <a:solidFill>
                  <a:schemeClr val="tx1"/>
                </a:solidFill>
              </a:rPr>
              <a:t>;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web: </a:t>
            </a:r>
            <a:r>
              <a:rPr lang="en-GB" dirty="0" err="1" smtClean="0">
                <a:solidFill>
                  <a:schemeClr val="tx1"/>
                </a:solidFill>
              </a:rPr>
              <a:t>sneps.net</a:t>
            </a:r>
            <a:r>
              <a:rPr lang="en-GB" dirty="0" smtClean="0">
                <a:solidFill>
                  <a:schemeClr val="tx1"/>
                </a:solidFill>
              </a:rPr>
              <a:t>;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3" descr="birkbeck_logo.gif"/>
          <p:cNvPicPr>
            <a:picLocks noChangeAspect="1"/>
          </p:cNvPicPr>
          <p:nvPr/>
        </p:nvPicPr>
        <p:blipFill>
          <a:blip r:embed="rId4" cstate="print"/>
          <a:srcRect l="4447" t="27276" r="2166" b="27365"/>
          <a:stretch>
            <a:fillRect/>
          </a:stretch>
        </p:blipFill>
        <p:spPr>
          <a:xfrm>
            <a:off x="1524000" y="5993904"/>
            <a:ext cx="3024336" cy="864096"/>
          </a:xfrm>
          <a:prstGeom prst="rect">
            <a:avLst/>
          </a:prstGeom>
        </p:spPr>
      </p:pic>
      <p:pic>
        <p:nvPicPr>
          <p:cNvPr id="5" name="Picture 4" descr="birkbeck_logo.gif"/>
          <p:cNvPicPr>
            <a:picLocks noChangeAspect="1"/>
          </p:cNvPicPr>
          <p:nvPr/>
        </p:nvPicPr>
        <p:blipFill>
          <a:blip r:embed="rId4" cstate="print"/>
          <a:srcRect l="4447" t="27276" r="2166" b="27365"/>
          <a:stretch>
            <a:fillRect/>
          </a:stretch>
        </p:blipFill>
        <p:spPr>
          <a:xfrm>
            <a:off x="7643664" y="5993904"/>
            <a:ext cx="3024336" cy="864096"/>
          </a:xfrm>
          <a:prstGeom prst="rect">
            <a:avLst/>
          </a:prstGeom>
        </p:spPr>
      </p:pic>
      <p:pic>
        <p:nvPicPr>
          <p:cNvPr id="6" name="Picture 5" descr="esrc_my_126p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0"/>
            <a:ext cx="1835697" cy="1531774"/>
          </a:xfrm>
          <a:prstGeom prst="rect">
            <a:avLst/>
          </a:prstGeom>
        </p:spPr>
      </p:pic>
      <p:pic>
        <p:nvPicPr>
          <p:cNvPr id="7" name="Picture 6" descr="esrc_my_126p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832304" y="0"/>
            <a:ext cx="1835697" cy="1531774"/>
          </a:xfrm>
          <a:prstGeom prst="rect">
            <a:avLst/>
          </a:prstGeom>
        </p:spPr>
      </p:pic>
      <p:pic>
        <p:nvPicPr>
          <p:cNvPr id="8" name="Picture 7" descr="SDAI_logo_RGB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83832" y="260649"/>
            <a:ext cx="3024336" cy="114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24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6" t="257" r="23245" b="22"/>
          <a:stretch/>
        </p:blipFill>
        <p:spPr>
          <a:xfrm>
            <a:off x="2198914" y="-4434113"/>
            <a:ext cx="10302836" cy="1129211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flipH="1">
            <a:off x="8478982" y="3087584"/>
            <a:ext cx="2422566" cy="2018805"/>
          </a:xfrm>
          <a:prstGeom prst="ellipse">
            <a:avLst/>
          </a:prstGeom>
          <a:noFill/>
          <a:ln w="22225">
            <a:solidFill>
              <a:srgbClr val="2009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21989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UKIP Vote in 2014, adjusted for % White British, average White British age &amp; average White British qualifications 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 flipH="1">
            <a:off x="6582993" y="1297619"/>
            <a:ext cx="922211" cy="1338703"/>
          </a:xfrm>
          <a:prstGeom prst="ellipse">
            <a:avLst/>
          </a:prstGeom>
          <a:noFill/>
          <a:ln w="22225">
            <a:solidFill>
              <a:srgbClr val="2009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flipH="1">
            <a:off x="9401770" y="579911"/>
            <a:ext cx="629390" cy="795647"/>
          </a:xfrm>
          <a:prstGeom prst="ellipse">
            <a:avLst/>
          </a:prstGeom>
          <a:noFill/>
          <a:ln w="22225">
            <a:solidFill>
              <a:srgbClr val="2009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flipH="1">
            <a:off x="9053584" y="1469813"/>
            <a:ext cx="696372" cy="569026"/>
          </a:xfrm>
          <a:prstGeom prst="ellipse">
            <a:avLst/>
          </a:prstGeom>
          <a:noFill/>
          <a:ln w="22225">
            <a:solidFill>
              <a:srgbClr val="2009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78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hart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089037" cy="497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-1" y="5141026"/>
            <a:ext cx="60890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Source: </a:t>
            </a:r>
            <a:r>
              <a:rPr lang="en-GB" sz="1100" dirty="0" err="1"/>
              <a:t>Ipsos</a:t>
            </a:r>
            <a:r>
              <a:rPr lang="en-GB" sz="1100" dirty="0"/>
              <a:t> MORI, 'Attitudes to Immigration' (forthcoming). Issues Index question: </a:t>
            </a:r>
            <a:r>
              <a:rPr lang="en-GB" sz="1100" i="1" dirty="0"/>
              <a:t>“</a:t>
            </a:r>
            <a:r>
              <a:rPr lang="en-US" sz="1100" i="1" dirty="0"/>
              <a:t>What do you see as the most/other important issues facing Britain today?”</a:t>
            </a:r>
            <a:r>
              <a:rPr lang="en-US" sz="1100" dirty="0"/>
              <a:t>. </a:t>
            </a:r>
            <a:r>
              <a:rPr lang="en-GB" sz="1100" dirty="0"/>
              <a:t>Issues Index base: representative sample of c.1,000 British adults age 18+ each month, interviewed face-to-face in home. Home Office statistics based on ‘Year ending’.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07" r="9089"/>
          <a:stretch/>
        </p:blipFill>
        <p:spPr>
          <a:xfrm>
            <a:off x="6089036" y="261256"/>
            <a:ext cx="6046449" cy="471351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6089035" y="1258785"/>
            <a:ext cx="4860014" cy="439386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25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12" y="0"/>
            <a:ext cx="109511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28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/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3353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" r="31347"/>
          <a:stretch/>
        </p:blipFill>
        <p:spPr>
          <a:xfrm>
            <a:off x="2115911" y="32657"/>
            <a:ext cx="7572375" cy="68253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8769" y="629392"/>
            <a:ext cx="31588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UKIP Vote Share, 2014, by Local Authority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5342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517" y="0"/>
            <a:ext cx="1102995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5983" y="712520"/>
            <a:ext cx="326286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UKIP Vote </a:t>
            </a:r>
            <a:r>
              <a:rPr lang="en-GB" sz="2800" dirty="0" smtClean="0"/>
              <a:t>Share/</a:t>
            </a:r>
          </a:p>
          <a:p>
            <a:r>
              <a:rPr lang="en-GB" sz="2800" dirty="0" smtClean="0"/>
              <a:t>White British %,</a:t>
            </a:r>
          </a:p>
          <a:p>
            <a:r>
              <a:rPr lang="en-GB" sz="2800" dirty="0" smtClean="0"/>
              <a:t>2014</a:t>
            </a:r>
            <a:r>
              <a:rPr lang="en-GB" sz="2800" dirty="0"/>
              <a:t>, by Local Authority</a:t>
            </a:r>
          </a:p>
        </p:txBody>
      </p:sp>
    </p:spTree>
    <p:extLst>
      <p:ext uri="{BB962C8B-B14F-4D97-AF65-F5344CB8AC3E}">
        <p14:creationId xmlns:p14="http://schemas.microsoft.com/office/powerpoint/2010/main" val="27296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" y="0"/>
            <a:ext cx="1102995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5983" y="712520"/>
            <a:ext cx="326286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UKIP Vote </a:t>
            </a:r>
            <a:r>
              <a:rPr lang="en-GB" sz="2800" dirty="0" smtClean="0"/>
              <a:t>Share/</a:t>
            </a:r>
          </a:p>
          <a:p>
            <a:r>
              <a:rPr lang="en-GB" sz="2800" dirty="0" smtClean="0"/>
              <a:t>White British % x </a:t>
            </a:r>
          </a:p>
          <a:p>
            <a:r>
              <a:rPr lang="en-GB" sz="2800" dirty="0" smtClean="0"/>
              <a:t>WB age x </a:t>
            </a:r>
          </a:p>
          <a:p>
            <a:r>
              <a:rPr lang="en-GB" sz="2800" dirty="0" smtClean="0"/>
              <a:t>WB education,</a:t>
            </a:r>
          </a:p>
          <a:p>
            <a:r>
              <a:rPr lang="en-GB" sz="2800" dirty="0" smtClean="0"/>
              <a:t>2014</a:t>
            </a:r>
            <a:r>
              <a:rPr lang="en-GB" sz="2800" dirty="0"/>
              <a:t>, by Local Authority</a:t>
            </a:r>
          </a:p>
        </p:txBody>
      </p:sp>
    </p:spTree>
    <p:extLst>
      <p:ext uri="{BB962C8B-B14F-4D97-AF65-F5344CB8AC3E}">
        <p14:creationId xmlns:p14="http://schemas.microsoft.com/office/powerpoint/2010/main" val="192184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" y="0"/>
            <a:ext cx="11029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3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" y="0"/>
            <a:ext cx="11029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6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6" t="257" r="23245" b="22"/>
          <a:stretch/>
        </p:blipFill>
        <p:spPr>
          <a:xfrm>
            <a:off x="5932714" y="-2303"/>
            <a:ext cx="6259287" cy="68603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7" t="1270" r="18221"/>
          <a:stretch/>
        </p:blipFill>
        <p:spPr>
          <a:xfrm>
            <a:off x="0" y="0"/>
            <a:ext cx="6560306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 flipH="1">
            <a:off x="3396342" y="2906486"/>
            <a:ext cx="3015343" cy="372291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 flipH="1">
            <a:off x="9165771" y="2906486"/>
            <a:ext cx="3015343" cy="372291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198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White British, by Local Authority, 2011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128835" y="0"/>
            <a:ext cx="21989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% UKIP Vote in 2014, adjusted for % White British, average White British age &amp; average White British qualifications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31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200</Words>
  <Application>Microsoft Office PowerPoint</Application>
  <PresentationFormat>Custom</PresentationFormat>
  <Paragraphs>30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White British Response to Immigration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Kaufmann</dc:creator>
  <cp:lastModifiedBy>Martin Rogers</cp:lastModifiedBy>
  <cp:revision>19</cp:revision>
  <dcterms:created xsi:type="dcterms:W3CDTF">2015-11-04T10:56:31Z</dcterms:created>
  <dcterms:modified xsi:type="dcterms:W3CDTF">2015-11-09T11:37:24Z</dcterms:modified>
</cp:coreProperties>
</file>