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CA54-23C9-49CD-AA1A-48F3F8C9B64D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3DBA6-5359-4348-BEE0-EAC36DFF0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599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CA54-23C9-49CD-AA1A-48F3F8C9B64D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3DBA6-5359-4348-BEE0-EAC36DFF0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158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CA54-23C9-49CD-AA1A-48F3F8C9B64D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3DBA6-5359-4348-BEE0-EAC36DFF0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98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CA54-23C9-49CD-AA1A-48F3F8C9B64D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3DBA6-5359-4348-BEE0-EAC36DFF0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799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CA54-23C9-49CD-AA1A-48F3F8C9B64D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3DBA6-5359-4348-BEE0-EAC36DFF0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190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CA54-23C9-49CD-AA1A-48F3F8C9B64D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3DBA6-5359-4348-BEE0-EAC36DFF0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019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CA54-23C9-49CD-AA1A-48F3F8C9B64D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3DBA6-5359-4348-BEE0-EAC36DFF0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293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CA54-23C9-49CD-AA1A-48F3F8C9B64D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3DBA6-5359-4348-BEE0-EAC36DFF0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1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CA54-23C9-49CD-AA1A-48F3F8C9B64D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3DBA6-5359-4348-BEE0-EAC36DFF0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435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CA54-23C9-49CD-AA1A-48F3F8C9B64D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3DBA6-5359-4348-BEE0-EAC36DFF0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349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CA54-23C9-49CD-AA1A-48F3F8C9B64D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3DBA6-5359-4348-BEE0-EAC36DFF0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115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CCA54-23C9-49CD-AA1A-48F3F8C9B64D}" type="datetimeFigureOut">
              <a:rPr lang="en-GB" smtClean="0"/>
              <a:t>09/11/2015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3DBA6-5359-4348-BEE0-EAC36DFF0B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517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ons.gov.uk/ons/resources/fig4_tcm77-414722.pn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ons.gov.uk/ons/resources/fig7_tcm77-414738.pn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1584175"/>
          </a:xfrm>
        </p:spPr>
        <p:txBody>
          <a:bodyPr/>
          <a:lstStyle/>
          <a:p>
            <a:r>
              <a:rPr lang="en-GB" dirty="0" smtClean="0"/>
              <a:t>Migration and Housing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4032448"/>
          </a:xfrm>
        </p:spPr>
        <p:txBody>
          <a:bodyPr>
            <a:normAutofit fontScale="32500" lnSpcReduction="20000"/>
          </a:bodyPr>
          <a:lstStyle/>
          <a:p>
            <a:r>
              <a:rPr lang="en-GB" sz="8600" dirty="0" smtClean="0"/>
              <a:t>Christine Whitehead</a:t>
            </a:r>
          </a:p>
          <a:p>
            <a:r>
              <a:rPr lang="en-GB" sz="8600" dirty="0" smtClean="0"/>
              <a:t>Emeritus Professor in Housing Economics</a:t>
            </a:r>
          </a:p>
          <a:p>
            <a:r>
              <a:rPr lang="en-GB" sz="8600" dirty="0" smtClean="0"/>
              <a:t>LSE</a:t>
            </a:r>
          </a:p>
          <a:p>
            <a:endParaRPr lang="en-GB" sz="8600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sz="5500" dirty="0" smtClean="0"/>
          </a:p>
          <a:p>
            <a:r>
              <a:rPr lang="en-GB" sz="5500" dirty="0"/>
              <a:t>BG/LSE London </a:t>
            </a:r>
            <a:endParaRPr lang="en-GB" sz="5500" dirty="0" smtClean="0"/>
          </a:p>
          <a:p>
            <a:r>
              <a:rPr lang="en-GB" sz="5500" dirty="0" smtClean="0"/>
              <a:t>‘</a:t>
            </a:r>
            <a:r>
              <a:rPr lang="en-GB" sz="5500" dirty="0"/>
              <a:t>Immigration and Asylum in Britain’ </a:t>
            </a:r>
            <a:endParaRPr lang="en-GB" sz="5500" dirty="0" smtClean="0"/>
          </a:p>
          <a:p>
            <a:r>
              <a:rPr lang="en-GB" sz="5500" dirty="0" smtClean="0"/>
              <a:t>LSE </a:t>
            </a:r>
            <a:r>
              <a:rPr lang="en-GB" sz="5500" dirty="0" smtClean="0"/>
              <a:t>5th </a:t>
            </a:r>
            <a:r>
              <a:rPr lang="en-GB" sz="5500" dirty="0" smtClean="0"/>
              <a:t>November 2015</a:t>
            </a:r>
            <a:endParaRPr lang="en-GB" sz="5500" dirty="0"/>
          </a:p>
          <a:p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94995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4278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Housing requirements of migrants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Total numbers: </a:t>
            </a:r>
            <a:r>
              <a:rPr lang="en-GB" sz="2400" dirty="0" smtClean="0"/>
              <a:t>‘</a:t>
            </a:r>
            <a:r>
              <a:rPr lang="en-GB" sz="2000" dirty="0" smtClean="0"/>
              <a:t>According </a:t>
            </a:r>
            <a:r>
              <a:rPr lang="en-GB" sz="2000" dirty="0"/>
              <a:t>to recent ONS projections, the UK population will increase by 9.7 million over the next 25 years, reaching 73.4 million people in mid-2039. Half of this increase will </a:t>
            </a:r>
            <a:r>
              <a:rPr lang="en-GB" sz="2000" dirty="0" smtClean="0"/>
              <a:t>come as a result of international migration’;</a:t>
            </a:r>
          </a:p>
          <a:p>
            <a:r>
              <a:rPr lang="en-GB" sz="2000" dirty="0" smtClean="0"/>
              <a:t>Different from other sources of population growth </a:t>
            </a:r>
            <a:r>
              <a:rPr lang="en-GB" sz="2000" dirty="0" smtClean="0"/>
              <a:t>– </a:t>
            </a:r>
            <a:r>
              <a:rPr lang="en-GB" sz="2000" dirty="0" smtClean="0"/>
              <a:t>births are within households; those living longer also already have their own home; </a:t>
            </a:r>
          </a:p>
          <a:p>
            <a:r>
              <a:rPr lang="en-GB" sz="2000" dirty="0" smtClean="0"/>
              <a:t>Where they come from: immigration roughly similar between EU and non- EU – different housing experiences?  </a:t>
            </a:r>
          </a:p>
          <a:p>
            <a:r>
              <a:rPr lang="en-GB" sz="2000" dirty="0" smtClean="0"/>
              <a:t>Why do they come?   - very different housing needs for students, dependents, working age, asylum; </a:t>
            </a:r>
          </a:p>
          <a:p>
            <a:r>
              <a:rPr lang="en-GB" sz="2000" dirty="0" smtClean="0"/>
              <a:t>How old are they? – concentrated among younger age  and child bearing groups </a:t>
            </a:r>
          </a:p>
          <a:p>
            <a:r>
              <a:rPr lang="en-GB" sz="2000" dirty="0" smtClean="0"/>
              <a:t>How long do they stay? Implications for household formation.  </a:t>
            </a:r>
            <a:endParaRPr lang="en-GB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94995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7392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Who is Coming In?</a:t>
            </a:r>
            <a:endParaRPr lang="en-GB" sz="40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-27992" y="-1323528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2005 to 2015 (year ending March 2015)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sng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  <a:hlinkClick r:id="rId2"/>
              </a:rPr>
              <a:t>  </a:t>
            </a:r>
            <a:r>
              <a:rPr kumimoji="0" lang="en-US" altLang="en-US" sz="3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altLang="en-US" sz="900" b="0" i="0" u="sng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Figure 4: Immigration to the UK, by citizenship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20297"/>
            <a:ext cx="7610475" cy="50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94995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212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For What Reason?</a:t>
            </a:r>
            <a:endParaRPr lang="en-GB" sz="40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2005 to 2015 (year ending March 2015)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sng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  <a:hlinkClick r:id="rId2"/>
              </a:rPr>
              <a:t>  </a:t>
            </a:r>
            <a:r>
              <a:rPr kumimoji="0" lang="en-US" altLang="en-US" sz="3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altLang="en-US" sz="900" b="0" i="0" u="sng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Figure 7: Long-Term International Migration estimates of immigration to the UK, by main reason for migratio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7610475" cy="50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94995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222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Stylised facts about household formation and housing requirements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Initially form fewer households than similar indigenous groups but after 5 years those from richer countries more similar; after 10 generally very similar;</a:t>
            </a:r>
          </a:p>
          <a:p>
            <a:r>
              <a:rPr lang="en-GB" dirty="0" smtClean="0"/>
              <a:t>Equally initially consume less housing than the equivalent local household;</a:t>
            </a:r>
          </a:p>
          <a:p>
            <a:r>
              <a:rPr lang="en-GB" dirty="0" smtClean="0"/>
              <a:t>Initially go into the private rented sector (74% in </a:t>
            </a:r>
            <a:r>
              <a:rPr lang="en-GB" dirty="0" smtClean="0"/>
              <a:t>Q1 </a:t>
            </a:r>
            <a:r>
              <a:rPr lang="en-GB" dirty="0" smtClean="0"/>
              <a:t>2015)</a:t>
            </a:r>
          </a:p>
          <a:p>
            <a:r>
              <a:rPr lang="en-GB" dirty="0" smtClean="0"/>
              <a:t>Also to other peoples homes and student accommodation;</a:t>
            </a:r>
          </a:p>
          <a:p>
            <a:r>
              <a:rPr lang="en-GB" dirty="0" smtClean="0"/>
              <a:t>Those from richer countries then are more likely to enter owner-occupation – but overall lower rates of homeownership (43% in </a:t>
            </a:r>
            <a:r>
              <a:rPr lang="en-GB" dirty="0" smtClean="0"/>
              <a:t>Q1 </a:t>
            </a:r>
            <a:r>
              <a:rPr lang="en-GB" dirty="0" smtClean="0"/>
              <a:t>2015)</a:t>
            </a:r>
          </a:p>
          <a:p>
            <a:r>
              <a:rPr lang="en-GB" dirty="0" smtClean="0"/>
              <a:t>Proportions of foreign born in social housing similar to those for indigenous population  - but no EU migrants have very limited rights for some years unless refugees;</a:t>
            </a:r>
          </a:p>
          <a:p>
            <a:r>
              <a:rPr lang="en-GB" dirty="0" smtClean="0"/>
              <a:t>So matters a lot who leaves again and when – those from richer countries more likely to leave.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94995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6264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Impacts on House Prices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Foolish to suggest that increasing population and households will not affect prices, given slow supply adjustment  - but the effects are probably not as great as the media in particular suggest;</a:t>
            </a:r>
          </a:p>
          <a:p>
            <a:r>
              <a:rPr lang="en-GB" dirty="0" smtClean="0"/>
              <a:t>Our own research for MAC suggested that there was some upward pressure on house prices and rents simply from the increase in population and households – but this was small;</a:t>
            </a:r>
          </a:p>
          <a:p>
            <a:r>
              <a:rPr lang="en-GB" dirty="0" smtClean="0"/>
              <a:t>Great deal of interest in reports that migration reduces house prices – but answering a different – more local question – suggests demand from other groups declines – so pressures elsewhere;</a:t>
            </a:r>
          </a:p>
          <a:p>
            <a:r>
              <a:rPr lang="en-GB" dirty="0" smtClean="0"/>
              <a:t>Also it may not be a traditional migrant story – but more one of international investment  - including people buying a holiday or study home;</a:t>
            </a:r>
          </a:p>
          <a:p>
            <a:r>
              <a:rPr lang="en-GB" dirty="0" smtClean="0"/>
              <a:t>But equally evidence that international investment can increase supply.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94995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6498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339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Migration and Housing </vt:lpstr>
      <vt:lpstr>Housing requirements of migrants </vt:lpstr>
      <vt:lpstr>Who is Coming In?</vt:lpstr>
      <vt:lpstr>For What Reason?</vt:lpstr>
      <vt:lpstr>Stylised facts about household formation and housing requirements </vt:lpstr>
      <vt:lpstr>Impacts on House Prices</vt:lpstr>
    </vt:vector>
  </TitlesOfParts>
  <Company>London School of Economics and Political Science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Migration and Housing</dc:title>
  <dc:creator>Administrator</dc:creator>
  <cp:lastModifiedBy>Administrator</cp:lastModifiedBy>
  <cp:revision>10</cp:revision>
  <dcterms:created xsi:type="dcterms:W3CDTF">2015-11-05T15:27:50Z</dcterms:created>
  <dcterms:modified xsi:type="dcterms:W3CDTF">2015-11-09T11:34:40Z</dcterms:modified>
</cp:coreProperties>
</file>