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63" r:id="rId4"/>
    <p:sldId id="258" r:id="rId5"/>
    <p:sldId id="269" r:id="rId6"/>
    <p:sldId id="259" r:id="rId7"/>
    <p:sldId id="276" r:id="rId8"/>
    <p:sldId id="277" r:id="rId9"/>
    <p:sldId id="278" r:id="rId10"/>
    <p:sldId id="274" r:id="rId11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938AB-BA83-46E6-AF81-C68B8ADB3993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0005-72C2-4C8D-B536-1201D59452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2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FE280-EB26-48E2-9826-03F113F908C2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E9E2E-D620-4C4D-BD1B-1C8239BDED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58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E9E2E-D620-4C4D-BD1B-1C8239BDED7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61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93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18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6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05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6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22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1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84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0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4F5F7-F6FB-4F96-B30E-8BF7764030DD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2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7"/>
            <a:ext cx="7772400" cy="225968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Progress and Priorities for Housing in London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Christine M E Whitehead</a:t>
            </a:r>
            <a:br>
              <a:rPr lang="en-GB" sz="3600" dirty="0" smtClean="0"/>
            </a:br>
            <a:r>
              <a:rPr lang="en-GB" sz="3600" dirty="0" smtClean="0"/>
              <a:t>LSE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Next Steps for Housing Policy</a:t>
            </a:r>
          </a:p>
          <a:p>
            <a:r>
              <a:rPr lang="en-GB" sz="2400" dirty="0" smtClean="0"/>
              <a:t>Policy Forum for London, October 15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2014</a:t>
            </a:r>
          </a:p>
          <a:p>
            <a:r>
              <a:rPr lang="en-GB" sz="2400" dirty="0" smtClean="0"/>
              <a:t>Glaziers Hall, London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98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0"/>
            <a:ext cx="8229600" cy="936104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If London is to remain a world city the housing problems will not go away – indeed will probably worsen;</a:t>
            </a:r>
          </a:p>
          <a:p>
            <a:r>
              <a:rPr lang="en-GB" dirty="0" smtClean="0"/>
              <a:t>Those who are prepared to pay more and live in worse conditions will outbid those who can make other choices; </a:t>
            </a:r>
          </a:p>
          <a:p>
            <a:r>
              <a:rPr lang="en-GB" dirty="0" smtClean="0"/>
              <a:t>Need to do all that is possible to build – but new initiatives take longer to get going; </a:t>
            </a:r>
          </a:p>
          <a:p>
            <a:r>
              <a:rPr lang="en-GB" dirty="0" smtClean="0"/>
              <a:t>Can more be done in more traditional ways – especially in the outer suburbs;</a:t>
            </a:r>
          </a:p>
          <a:p>
            <a:r>
              <a:rPr lang="en-GB" dirty="0" smtClean="0"/>
              <a:t>The current model of revenue subsidies cannot be sustained</a:t>
            </a:r>
          </a:p>
          <a:p>
            <a:r>
              <a:rPr lang="en-GB" dirty="0" smtClean="0"/>
              <a:t>Need intermediate tenures – including shared equity - to play a larger role;</a:t>
            </a:r>
          </a:p>
          <a:p>
            <a:r>
              <a:rPr lang="en-GB" dirty="0" smtClean="0"/>
              <a:t>Need to improve outward mobility;</a:t>
            </a:r>
          </a:p>
          <a:p>
            <a:r>
              <a:rPr lang="en-GB" dirty="0" smtClean="0"/>
              <a:t>Need to tax established households more </a:t>
            </a:r>
            <a:r>
              <a:rPr lang="en-GB" smtClean="0"/>
              <a:t>effectively;</a:t>
            </a:r>
            <a:endParaRPr lang="en-GB" dirty="0" smtClean="0"/>
          </a:p>
          <a:p>
            <a:r>
              <a:rPr lang="en-GB" dirty="0" smtClean="0"/>
              <a:t>Need  commitment and stability in both policy and the macro-economy!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949280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4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Progress</a:t>
            </a:r>
            <a:br>
              <a:rPr lang="en-GB" sz="3600" dirty="0" smtClean="0"/>
            </a:br>
            <a:r>
              <a:rPr lang="en-GB" sz="3600" dirty="0" smtClean="0"/>
              <a:t>The Negatives: the Positives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29" y="1628800"/>
            <a:ext cx="8229600" cy="471338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Completions still falling</a:t>
            </a:r>
          </a:p>
          <a:p>
            <a:r>
              <a:rPr lang="en-GB" dirty="0" smtClean="0"/>
              <a:t>Densities and overcrowding increasing</a:t>
            </a:r>
          </a:p>
          <a:p>
            <a:r>
              <a:rPr lang="en-GB" dirty="0" smtClean="0"/>
              <a:t>Homelessness rising – 80% higher than in 2010</a:t>
            </a:r>
          </a:p>
          <a:p>
            <a:r>
              <a:rPr lang="en-GB" dirty="0" smtClean="0"/>
              <a:t>House prices and new let rents rising</a:t>
            </a:r>
          </a:p>
          <a:p>
            <a:pPr marL="0" indent="0" algn="ctr">
              <a:buNone/>
            </a:pPr>
            <a:r>
              <a:rPr lang="en-GB" dirty="0" smtClean="0"/>
              <a:t>BUT</a:t>
            </a:r>
          </a:p>
          <a:p>
            <a:r>
              <a:rPr lang="en-GB" dirty="0" smtClean="0"/>
              <a:t>Planning permissions and now starts rising quite rapidly</a:t>
            </a:r>
          </a:p>
          <a:p>
            <a:r>
              <a:rPr lang="en-GB" dirty="0" smtClean="0"/>
              <a:t>Increasing emphasis on unlocking large sites with assistance from GLA/HCA and DCLG – Housing Zones</a:t>
            </a:r>
          </a:p>
          <a:p>
            <a:r>
              <a:rPr lang="en-GB" dirty="0" smtClean="0"/>
              <a:t>Increasing interest from Housing Associations and institutional funding in PRS</a:t>
            </a:r>
          </a:p>
          <a:p>
            <a:r>
              <a:rPr lang="en-GB" dirty="0" smtClean="0"/>
              <a:t>Attempts to improve rental offer</a:t>
            </a:r>
          </a:p>
          <a:p>
            <a:r>
              <a:rPr lang="en-GB" dirty="0" smtClean="0"/>
              <a:t>Large number of government incentives 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	Hope over Experience or a New World?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48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big issues?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Shorter term problem arising from the financial crisis  and the subsequent near closure of the mortgage and development funding markets</a:t>
            </a:r>
          </a:p>
          <a:p>
            <a:r>
              <a:rPr lang="en-GB" dirty="0" smtClean="0"/>
              <a:t>Longer term problem about the slow and inadequate response of new supply to changing demand </a:t>
            </a:r>
          </a:p>
          <a:p>
            <a:r>
              <a:rPr lang="en-GB" dirty="0"/>
              <a:t>The concentration of demand in London </a:t>
            </a:r>
          </a:p>
          <a:p>
            <a:r>
              <a:rPr lang="en-GB" dirty="0" smtClean="0"/>
              <a:t>House price volatility and macro economic instability</a:t>
            </a:r>
          </a:p>
          <a:p>
            <a:r>
              <a:rPr lang="en-GB" dirty="0" smtClean="0"/>
              <a:t>Worsening access to housing of all types</a:t>
            </a:r>
          </a:p>
          <a:p>
            <a:r>
              <a:rPr lang="en-GB" dirty="0" smtClean="0"/>
              <a:t>Structural changes in tenure</a:t>
            </a:r>
          </a:p>
          <a:p>
            <a:r>
              <a:rPr lang="en-GB" dirty="0" smtClean="0"/>
              <a:t>Reductions in government support for both supply and demand  - which are unlikely to be reversed whatever the result of the election</a:t>
            </a:r>
          </a:p>
          <a:p>
            <a:r>
              <a:rPr lang="en-GB" dirty="0" smtClean="0"/>
              <a:t>Current plans need a reality check </a:t>
            </a:r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4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71489"/>
            <a:ext cx="6684169" cy="611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big is London’s housing problem?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519737" y="1384301"/>
            <a:ext cx="3424238" cy="489267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GB" altLang="en-US" sz="2400" dirty="0" smtClean="0"/>
              <a:t>Updated projections suggests 53,000 homes a year required</a:t>
            </a:r>
          </a:p>
          <a:p>
            <a:pPr eaLnBrk="1" hangingPunct="1"/>
            <a:r>
              <a:rPr lang="en-GB" altLang="en-US" sz="2400" dirty="0" smtClean="0"/>
              <a:t>This still implies falling headship rates for 25-34s.</a:t>
            </a:r>
          </a:p>
          <a:p>
            <a:pPr eaLnBrk="1" hangingPunct="1"/>
            <a:r>
              <a:rPr lang="en-GB" altLang="en-US" sz="2400" dirty="0" smtClean="0"/>
              <a:t>‘No age group worse off’: 63,000 homes a year.</a:t>
            </a:r>
          </a:p>
          <a:p>
            <a:pPr eaLnBrk="1" hangingPunct="1"/>
            <a:r>
              <a:rPr lang="en-GB" altLang="en-US" sz="2400" dirty="0" smtClean="0"/>
              <a:t>Alan </a:t>
            </a:r>
            <a:r>
              <a:rPr lang="en-GB" altLang="en-US" sz="2400" dirty="0" err="1" smtClean="0"/>
              <a:t>Holmans</a:t>
            </a:r>
            <a:r>
              <a:rPr lang="en-GB" altLang="en-US" sz="2400" dirty="0" smtClean="0"/>
              <a:t>: 23,000 affordable homes  a year</a:t>
            </a:r>
          </a:p>
          <a:p>
            <a:pPr eaLnBrk="1" hangingPunct="1"/>
            <a:r>
              <a:rPr lang="en-GB" altLang="en-US" sz="2400" dirty="0" smtClean="0"/>
              <a:t>15 boroughs housing a third more households in over 20 years?</a:t>
            </a:r>
          </a:p>
          <a:p>
            <a:pPr eaLnBrk="1" hangingPunct="1"/>
            <a:r>
              <a:rPr lang="en-GB" altLang="en-US" sz="2400" b="1" dirty="0" smtClean="0"/>
              <a:t>London’s housing shortfall could be around 30,000 homes a year</a:t>
            </a: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0" y="1768475"/>
            <a:ext cx="4875609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165304"/>
            <a:ext cx="64807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1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556648" y="1931989"/>
            <a:ext cx="3153965" cy="3817937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400" dirty="0" smtClean="0"/>
              <a:t>Many fewer  younger households </a:t>
            </a:r>
          </a:p>
          <a:p>
            <a:pPr eaLnBrk="1" hangingPunct="1"/>
            <a:r>
              <a:rPr lang="en-GB" altLang="en-US" sz="2400" dirty="0" smtClean="0"/>
              <a:t>Many fewer single person households</a:t>
            </a:r>
          </a:p>
          <a:p>
            <a:pPr eaLnBrk="1" hangingPunct="1"/>
            <a:r>
              <a:rPr lang="en-GB" altLang="en-US" sz="2400" dirty="0" smtClean="0"/>
              <a:t>More ‘others’</a:t>
            </a:r>
          </a:p>
          <a:p>
            <a:pPr eaLnBrk="1" hangingPunct="1"/>
            <a:r>
              <a:rPr lang="en-GB" altLang="en-US" sz="2400" dirty="0" smtClean="0"/>
              <a:t>More couples – with and without children.  </a:t>
            </a:r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187575"/>
            <a:ext cx="47863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has been happening?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4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997" y="544514"/>
            <a:ext cx="4323159" cy="771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might happen 2011 to 2021?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5012532" y="1887539"/>
            <a:ext cx="3613547" cy="422433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GB" altLang="en-US" sz="2400" dirty="0" smtClean="0"/>
              <a:t>Cohort requirements from DCLG’s 2011-based projection  (based on 53,000 pa)</a:t>
            </a:r>
          </a:p>
          <a:p>
            <a:pPr eaLnBrk="1" hangingPunct="1"/>
            <a:r>
              <a:rPr lang="en-GB" altLang="en-US" sz="2400" dirty="0" smtClean="0"/>
              <a:t>149,000 homes released by households aged 35-74, many from moves out of London – but will there be somewhere for them to go?</a:t>
            </a:r>
          </a:p>
          <a:p>
            <a:pPr eaLnBrk="1" hangingPunct="1"/>
            <a:r>
              <a:rPr lang="en-GB" altLang="en-US" sz="2400" dirty="0" smtClean="0"/>
              <a:t>Biggest impact of undersupply likely to be on groups with biggest net requirement</a:t>
            </a:r>
          </a:p>
        </p:txBody>
      </p:sp>
      <p:pic>
        <p:nvPicPr>
          <p:cNvPr id="2662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771526"/>
            <a:ext cx="343852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44" y="3930651"/>
            <a:ext cx="3412331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6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en-GB" dirty="0" smtClean="0"/>
              <a:t>Priorities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980728"/>
            <a:ext cx="8229600" cy="4929411"/>
          </a:xfrm>
        </p:spPr>
        <p:txBody>
          <a:bodyPr>
            <a:normAutofit fontScale="40000" lnSpcReduction="20000"/>
          </a:bodyPr>
          <a:lstStyle/>
          <a:p>
            <a:r>
              <a:rPr lang="en-GB" sz="4400" dirty="0" smtClean="0"/>
              <a:t>Is it just new build, new build and new build?</a:t>
            </a:r>
          </a:p>
          <a:p>
            <a:pPr marL="0" indent="0">
              <a:buNone/>
            </a:pPr>
            <a:endParaRPr lang="en-GB" sz="4400" dirty="0" smtClean="0"/>
          </a:p>
          <a:p>
            <a:r>
              <a:rPr lang="en-GB" sz="4400" dirty="0" smtClean="0"/>
              <a:t>But building </a:t>
            </a:r>
            <a:r>
              <a:rPr lang="en-GB" sz="4400" dirty="0"/>
              <a:t>more will not have much immediate effect on </a:t>
            </a:r>
            <a:r>
              <a:rPr lang="en-GB" sz="4400" dirty="0" smtClean="0"/>
              <a:t>prices;</a:t>
            </a:r>
          </a:p>
          <a:p>
            <a:endParaRPr lang="en-GB" sz="4400" dirty="0" smtClean="0"/>
          </a:p>
          <a:p>
            <a:r>
              <a:rPr lang="en-GB" sz="4400" dirty="0"/>
              <a:t>The recession has reduced household formation – so any economic improvement is likely to offset demographic changes putting further pressure on the </a:t>
            </a:r>
            <a:r>
              <a:rPr lang="en-GB" sz="4400" dirty="0" smtClean="0"/>
              <a:t>market; </a:t>
            </a:r>
          </a:p>
          <a:p>
            <a:pPr marL="0" indent="0">
              <a:buNone/>
            </a:pPr>
            <a:endParaRPr lang="en-GB" sz="4400" dirty="0"/>
          </a:p>
          <a:p>
            <a:pPr lvl="0"/>
            <a:r>
              <a:rPr lang="en-GB" sz="4400" dirty="0"/>
              <a:t>The demand for housing rises not just with demographics but </a:t>
            </a:r>
            <a:r>
              <a:rPr lang="en-GB" sz="4400" dirty="0" smtClean="0"/>
              <a:t>as much because of income growth </a:t>
            </a:r>
            <a:r>
              <a:rPr lang="en-GB" sz="4400" dirty="0"/>
              <a:t>– so economic success means higher </a:t>
            </a:r>
            <a:r>
              <a:rPr lang="en-GB" sz="4400" dirty="0" smtClean="0"/>
              <a:t>demand; </a:t>
            </a:r>
          </a:p>
          <a:p>
            <a:pPr marL="0" lvl="0" indent="0">
              <a:buNone/>
            </a:pPr>
            <a:endParaRPr lang="en-GB" sz="4400" dirty="0" smtClean="0"/>
          </a:p>
          <a:p>
            <a:pPr lvl="0"/>
            <a:r>
              <a:rPr lang="en-GB" sz="4400" dirty="0" smtClean="0"/>
              <a:t>So there is an inherent tension between success in the London economy and success in providing housing for Londoners;</a:t>
            </a:r>
          </a:p>
          <a:p>
            <a:pPr marL="0" lvl="0" indent="0">
              <a:buNone/>
            </a:pPr>
            <a:endParaRPr lang="en-GB" sz="4400" dirty="0" smtClean="0"/>
          </a:p>
          <a:p>
            <a:pPr lvl="0"/>
            <a:r>
              <a:rPr lang="en-GB" sz="4400" dirty="0" smtClean="0"/>
              <a:t>The </a:t>
            </a:r>
            <a:r>
              <a:rPr lang="en-GB" sz="4400" dirty="0"/>
              <a:t>easiest and worst way of reducing </a:t>
            </a:r>
            <a:r>
              <a:rPr lang="en-GB" sz="4400" dirty="0" smtClean="0"/>
              <a:t>demand and house prices </a:t>
            </a:r>
            <a:r>
              <a:rPr lang="en-GB" sz="4400" dirty="0"/>
              <a:t>in current conditions is to have a </a:t>
            </a:r>
            <a:r>
              <a:rPr lang="en-GB" sz="4400" dirty="0" smtClean="0"/>
              <a:t>recession. This </a:t>
            </a:r>
            <a:r>
              <a:rPr lang="en-GB" sz="4400" dirty="0"/>
              <a:t>is NOT what anyone wants; </a:t>
            </a:r>
            <a:endParaRPr lang="en-GB" sz="4400" dirty="0" smtClean="0"/>
          </a:p>
          <a:p>
            <a:pPr marL="0" lvl="0" indent="0">
              <a:buNone/>
            </a:pPr>
            <a:endParaRPr lang="en-GB" sz="4400" dirty="0"/>
          </a:p>
          <a:p>
            <a:r>
              <a:rPr lang="en-GB" sz="4400" dirty="0" smtClean="0"/>
              <a:t>So have to accept indicators will get worse BUT not a reason not to try. </a:t>
            </a:r>
            <a:endParaRPr lang="en-GB" sz="4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477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Concerns about what and where we going to build?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556792"/>
            <a:ext cx="8229600" cy="476735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Plan assumes (has to assume?): </a:t>
            </a:r>
          </a:p>
          <a:p>
            <a:pPr marL="0" indent="0">
              <a:buNone/>
            </a:pPr>
            <a:r>
              <a:rPr lang="en-GB" dirty="0" smtClean="0"/>
              <a:t>	- building within the GLA boundary</a:t>
            </a:r>
          </a:p>
          <a:p>
            <a:pPr marL="0" indent="0">
              <a:buNone/>
            </a:pPr>
            <a:r>
              <a:rPr lang="en-GB" dirty="0" smtClean="0"/>
              <a:t>	- building high and high/super density  	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building for the private rented sector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continuing to build significant proportions of social and affordable housing;</a:t>
            </a:r>
          </a:p>
          <a:p>
            <a:r>
              <a:rPr lang="en-GB" dirty="0" smtClean="0"/>
              <a:t>But very different development model from before the crisis and many reasons (including experience) to expect the process to be much slower than predicted; </a:t>
            </a:r>
          </a:p>
          <a:p>
            <a:r>
              <a:rPr lang="en-GB" dirty="0" smtClean="0"/>
              <a:t>And scale and location issues: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- </a:t>
            </a:r>
            <a:r>
              <a:rPr lang="en-GB" dirty="0" smtClean="0"/>
              <a:t>Opportunity and especially housing </a:t>
            </a:r>
            <a:r>
              <a:rPr lang="en-GB" dirty="0"/>
              <a:t>zones  </a:t>
            </a:r>
          </a:p>
          <a:p>
            <a:pPr marL="0" indent="0">
              <a:buNone/>
            </a:pPr>
            <a:r>
              <a:rPr lang="en-GB" dirty="0"/>
              <a:t>	- Garden cities and/or cities within cities? </a:t>
            </a:r>
          </a:p>
          <a:p>
            <a:pPr marL="0" indent="0">
              <a:buNone/>
            </a:pPr>
            <a:r>
              <a:rPr lang="en-GB" dirty="0"/>
              <a:t>	- Change of use from commercial</a:t>
            </a:r>
          </a:p>
          <a:p>
            <a:r>
              <a:rPr lang="en-GB" dirty="0"/>
              <a:t>Greenbelt/greenfield?</a:t>
            </a:r>
          </a:p>
          <a:p>
            <a:r>
              <a:rPr lang="en-GB" dirty="0"/>
              <a:t>All must be tried, but </a:t>
            </a:r>
            <a:r>
              <a:rPr lang="en-GB" dirty="0" smtClean="0"/>
              <a:t>all </a:t>
            </a:r>
            <a:r>
              <a:rPr lang="en-GB" dirty="0"/>
              <a:t>have major issues (including the potential </a:t>
            </a:r>
            <a:r>
              <a:rPr lang="en-GB" dirty="0" smtClean="0"/>
              <a:t>for </a:t>
            </a:r>
            <a:r>
              <a:rPr lang="en-GB" dirty="0"/>
              <a:t>building the slums of the future) </a:t>
            </a:r>
            <a:endParaRPr lang="en-GB" dirty="0" smtClean="0"/>
          </a:p>
          <a:p>
            <a:r>
              <a:rPr lang="en-GB" dirty="0" smtClean="0"/>
              <a:t>Still </a:t>
            </a:r>
            <a:r>
              <a:rPr lang="en-GB" dirty="0"/>
              <a:t>massive political objections to </a:t>
            </a:r>
            <a:r>
              <a:rPr lang="en-GB" dirty="0" smtClean="0"/>
              <a:t>development, especially in outer suburbs where need to raise densities 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511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 More Fundamental Priority: Housing, Welfare and Affordability </a:t>
            </a:r>
            <a:br>
              <a:rPr lang="en-GB" sz="3200" dirty="0" smtClean="0"/>
            </a:b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700808"/>
            <a:ext cx="8229600" cy="4857403"/>
          </a:xfrm>
        </p:spPr>
        <p:txBody>
          <a:bodyPr>
            <a:noAutofit/>
          </a:bodyPr>
          <a:lstStyle/>
          <a:p>
            <a:r>
              <a:rPr lang="en-GB" sz="2400" dirty="0" smtClean="0"/>
              <a:t>Who can afford to live in London?</a:t>
            </a:r>
          </a:p>
          <a:p>
            <a:r>
              <a:rPr lang="en-GB" sz="2400" dirty="0" smtClean="0"/>
              <a:t>Camden evidence that only 14% of those in the private rented sector (33% of the housing stock) are in receipt of Housing Benefit – the poor have already left?</a:t>
            </a:r>
          </a:p>
          <a:p>
            <a:r>
              <a:rPr lang="en-GB" sz="2400" dirty="0" smtClean="0"/>
              <a:t>Majority of new claimants working and often on incomes well above the median  - implying both very high marginal tax rates for tenants and no direct incentive to keep rents down;</a:t>
            </a:r>
          </a:p>
          <a:p>
            <a:r>
              <a:rPr lang="en-GB" sz="2400" dirty="0" smtClean="0"/>
              <a:t>Universal Credit may even worsen the situation;</a:t>
            </a:r>
          </a:p>
          <a:p>
            <a:r>
              <a:rPr lang="en-GB" sz="2400" dirty="0" smtClean="0"/>
              <a:t>Alternatives to the welfare bill –  owner-occupation; a better form of intermediate housing; grants for social housing?</a:t>
            </a:r>
            <a:endParaRPr lang="en-GB" sz="2400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700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725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Progress and Priorities for Housing in London   Christine M E Whitehead LSE</vt:lpstr>
      <vt:lpstr>Progress The Negatives: the Positives </vt:lpstr>
      <vt:lpstr>What are the big issues?</vt:lpstr>
      <vt:lpstr>How big is London’s housing problem?</vt:lpstr>
      <vt:lpstr>What has been happening? </vt:lpstr>
      <vt:lpstr>What might happen 2011 to 2021?</vt:lpstr>
      <vt:lpstr>Priorities</vt:lpstr>
      <vt:lpstr>Concerns about what and where we going to build?</vt:lpstr>
      <vt:lpstr>A More Fundamental Priority: Housing, Welfare and Affordability   </vt:lpstr>
      <vt:lpstr>Conclusions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</dc:creator>
  <cp:lastModifiedBy>Christine</cp:lastModifiedBy>
  <cp:revision>29</cp:revision>
  <cp:lastPrinted>2014-10-14T19:40:46Z</cp:lastPrinted>
  <dcterms:created xsi:type="dcterms:W3CDTF">2014-10-12T15:10:49Z</dcterms:created>
  <dcterms:modified xsi:type="dcterms:W3CDTF">2014-10-14T19:41:03Z</dcterms:modified>
</cp:coreProperties>
</file>