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90" r:id="rId4"/>
    <p:sldId id="285" r:id="rId5"/>
    <p:sldId id="291" r:id="rId6"/>
    <p:sldId id="289" r:id="rId7"/>
    <p:sldId id="265" r:id="rId8"/>
    <p:sldId id="266" r:id="rId9"/>
    <p:sldId id="267" r:id="rId10"/>
    <p:sldId id="268" r:id="rId11"/>
    <p:sldId id="280" r:id="rId12"/>
    <p:sldId id="270" r:id="rId13"/>
    <p:sldId id="272" r:id="rId14"/>
    <p:sldId id="273" r:id="rId15"/>
  </p:sldIdLst>
  <p:sldSz cx="9144000" cy="6858000" type="screen4x3"/>
  <p:notesSz cx="6735763" cy="98663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5" autoAdjust="0"/>
    <p:restoredTop sz="94576" autoAdjust="0"/>
  </p:normalViewPr>
  <p:slideViewPr>
    <p:cSldViewPr>
      <p:cViewPr varScale="1">
        <p:scale>
          <a:sx n="88" d="100"/>
          <a:sy n="88" d="100"/>
        </p:scale>
        <p:origin x="-102" y="-3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oleObject" Target="file:///C:\Users\BARALIDES\Documents\Social%20Housing%20LSE\Publicacion%20libro\Tables%20and%20diagrams\Figure%201.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BARALIDES\Documents\Social%20Housing%20LSE\Publicacion%20libro\Tables%20and%20diagrams\Figure%202.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Hoja1!$C$9</c:f>
              <c:strCache>
                <c:ptCount val="1"/>
                <c:pt idx="0">
                  <c:v>Market Housing </c:v>
                </c:pt>
              </c:strCache>
            </c:strRef>
          </c:tx>
          <c:marker>
            <c:symbol val="none"/>
          </c:marker>
          <c:cat>
            <c:strRef>
              <c:f>Hoja1!$D$7:$AU$8</c:f>
              <c:strCache>
                <c:ptCount val="44"/>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strCache>
            </c:strRef>
          </c:cat>
          <c:val>
            <c:numRef>
              <c:f>Hoja1!$D$9:$AU$9</c:f>
              <c:numCache>
                <c:formatCode>General</c:formatCode>
                <c:ptCount val="44"/>
                <c:pt idx="0">
                  <c:v>163800</c:v>
                </c:pt>
                <c:pt idx="1">
                  <c:v>162300</c:v>
                </c:pt>
                <c:pt idx="2">
                  <c:v>175400</c:v>
                </c:pt>
                <c:pt idx="3">
                  <c:v>184600</c:v>
                </c:pt>
                <c:pt idx="4">
                  <c:v>188400</c:v>
                </c:pt>
                <c:pt idx="5">
                  <c:v>163300</c:v>
                </c:pt>
                <c:pt idx="6">
                  <c:v>122800</c:v>
                </c:pt>
                <c:pt idx="7">
                  <c:v>166800</c:v>
                </c:pt>
                <c:pt idx="8">
                  <c:v>170100</c:v>
                </c:pt>
                <c:pt idx="9">
                  <c:v>129300</c:v>
                </c:pt>
                <c:pt idx="10">
                  <c:v>118700</c:v>
                </c:pt>
                <c:pt idx="11">
                  <c:v>103000</c:v>
                </c:pt>
                <c:pt idx="12">
                  <c:v>91000</c:v>
                </c:pt>
                <c:pt idx="13">
                  <c:v>91800</c:v>
                </c:pt>
                <c:pt idx="14">
                  <c:v>80200</c:v>
                </c:pt>
                <c:pt idx="15">
                  <c:v>80500</c:v>
                </c:pt>
                <c:pt idx="16">
                  <c:v>92200</c:v>
                </c:pt>
                <c:pt idx="17">
                  <c:v>151300</c:v>
                </c:pt>
                <c:pt idx="18">
                  <c:v>194100</c:v>
                </c:pt>
                <c:pt idx="19">
                  <c:v>228800</c:v>
                </c:pt>
                <c:pt idx="20">
                  <c:v>190800</c:v>
                </c:pt>
                <c:pt idx="21">
                  <c:v>161066</c:v>
                </c:pt>
                <c:pt idx="22">
                  <c:v>160958</c:v>
                </c:pt>
                <c:pt idx="23">
                  <c:v>143158</c:v>
                </c:pt>
                <c:pt idx="24">
                  <c:v>179572</c:v>
                </c:pt>
                <c:pt idx="25">
                  <c:v>234583</c:v>
                </c:pt>
                <c:pt idx="26">
                  <c:v>224252</c:v>
                </c:pt>
                <c:pt idx="27">
                  <c:v>258337</c:v>
                </c:pt>
                <c:pt idx="28">
                  <c:v>351377</c:v>
                </c:pt>
                <c:pt idx="29">
                  <c:v>453114</c:v>
                </c:pt>
                <c:pt idx="30">
                  <c:v>487810</c:v>
                </c:pt>
                <c:pt idx="31">
                  <c:v>475059</c:v>
                </c:pt>
                <c:pt idx="32">
                  <c:v>499046</c:v>
                </c:pt>
                <c:pt idx="33">
                  <c:v>550465</c:v>
                </c:pt>
                <c:pt idx="34">
                  <c:v>621257</c:v>
                </c:pt>
                <c:pt idx="35">
                  <c:v>635608</c:v>
                </c:pt>
                <c:pt idx="36">
                  <c:v>664923</c:v>
                </c:pt>
                <c:pt idx="37">
                  <c:v>532117</c:v>
                </c:pt>
                <c:pt idx="38">
                  <c:v>237959</c:v>
                </c:pt>
                <c:pt idx="39">
                  <c:v>80230</c:v>
                </c:pt>
                <c:pt idx="40">
                  <c:v>63090</c:v>
                </c:pt>
                <c:pt idx="41">
                  <c:v>51956</c:v>
                </c:pt>
                <c:pt idx="42">
                  <c:v>34580</c:v>
                </c:pt>
                <c:pt idx="43">
                  <c:v>24000</c:v>
                </c:pt>
              </c:numCache>
            </c:numRef>
          </c:val>
          <c:smooth val="0"/>
        </c:ser>
        <c:ser>
          <c:idx val="1"/>
          <c:order val="1"/>
          <c:tx>
            <c:strRef>
              <c:f>Hoja1!$C$10</c:f>
              <c:strCache>
                <c:ptCount val="1"/>
                <c:pt idx="0">
                  <c:v>VPO Social Housing</c:v>
                </c:pt>
              </c:strCache>
            </c:strRef>
          </c:tx>
          <c:marker>
            <c:symbol val="none"/>
          </c:marker>
          <c:cat>
            <c:strRef>
              <c:f>Hoja1!$D$7:$AU$8</c:f>
              <c:strCache>
                <c:ptCount val="44"/>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strCache>
            </c:strRef>
          </c:cat>
          <c:val>
            <c:numRef>
              <c:f>Hoja1!$D$10:$AU$10</c:f>
              <c:numCache>
                <c:formatCode>General</c:formatCode>
                <c:ptCount val="44"/>
                <c:pt idx="0">
                  <c:v>181100</c:v>
                </c:pt>
                <c:pt idx="1">
                  <c:v>208900</c:v>
                </c:pt>
                <c:pt idx="2">
                  <c:v>180900</c:v>
                </c:pt>
                <c:pt idx="3">
                  <c:v>225800</c:v>
                </c:pt>
                <c:pt idx="4">
                  <c:v>192000</c:v>
                </c:pt>
                <c:pt idx="5">
                  <c:v>196300</c:v>
                </c:pt>
                <c:pt idx="6">
                  <c:v>207300</c:v>
                </c:pt>
                <c:pt idx="7">
                  <c:v>144800</c:v>
                </c:pt>
                <c:pt idx="8">
                  <c:v>144600</c:v>
                </c:pt>
                <c:pt idx="9">
                  <c:v>126600</c:v>
                </c:pt>
                <c:pt idx="10">
                  <c:v>131500</c:v>
                </c:pt>
                <c:pt idx="11">
                  <c:v>147500</c:v>
                </c:pt>
                <c:pt idx="12">
                  <c:v>135100</c:v>
                </c:pt>
                <c:pt idx="13">
                  <c:v>138200</c:v>
                </c:pt>
                <c:pt idx="14">
                  <c:v>120300</c:v>
                </c:pt>
                <c:pt idx="15">
                  <c:v>141800</c:v>
                </c:pt>
                <c:pt idx="16">
                  <c:v>122400</c:v>
                </c:pt>
                <c:pt idx="17">
                  <c:v>99800</c:v>
                </c:pt>
                <c:pt idx="18">
                  <c:v>76500</c:v>
                </c:pt>
                <c:pt idx="19">
                  <c:v>56600</c:v>
                </c:pt>
                <c:pt idx="20">
                  <c:v>48500</c:v>
                </c:pt>
                <c:pt idx="21">
                  <c:v>57640</c:v>
                </c:pt>
                <c:pt idx="22">
                  <c:v>90640</c:v>
                </c:pt>
                <c:pt idx="23">
                  <c:v>83438</c:v>
                </c:pt>
                <c:pt idx="24">
                  <c:v>81794</c:v>
                </c:pt>
                <c:pt idx="25">
                  <c:v>122403</c:v>
                </c:pt>
                <c:pt idx="26">
                  <c:v>71319</c:v>
                </c:pt>
                <c:pt idx="27">
                  <c:v>85667</c:v>
                </c:pt>
                <c:pt idx="28">
                  <c:v>56417</c:v>
                </c:pt>
                <c:pt idx="29">
                  <c:v>66325</c:v>
                </c:pt>
                <c:pt idx="30">
                  <c:v>47180</c:v>
                </c:pt>
                <c:pt idx="31">
                  <c:v>59750</c:v>
                </c:pt>
                <c:pt idx="32">
                  <c:v>47277</c:v>
                </c:pt>
                <c:pt idx="33">
                  <c:v>72168</c:v>
                </c:pt>
                <c:pt idx="34">
                  <c:v>72450</c:v>
                </c:pt>
                <c:pt idx="35">
                  <c:v>81855</c:v>
                </c:pt>
                <c:pt idx="36">
                  <c:v>97617</c:v>
                </c:pt>
                <c:pt idx="37">
                  <c:v>85233</c:v>
                </c:pt>
                <c:pt idx="38">
                  <c:v>90531</c:v>
                </c:pt>
                <c:pt idx="39">
                  <c:v>79056</c:v>
                </c:pt>
                <c:pt idx="40">
                  <c:v>60526</c:v>
                </c:pt>
                <c:pt idx="41">
                  <c:v>34282</c:v>
                </c:pt>
                <c:pt idx="42">
                  <c:v>17155</c:v>
                </c:pt>
                <c:pt idx="43">
                  <c:v>6489</c:v>
                </c:pt>
              </c:numCache>
            </c:numRef>
          </c:val>
          <c:smooth val="0"/>
        </c:ser>
        <c:dLbls>
          <c:showLegendKey val="0"/>
          <c:showVal val="0"/>
          <c:showCatName val="0"/>
          <c:showSerName val="0"/>
          <c:showPercent val="0"/>
          <c:showBubbleSize val="0"/>
        </c:dLbls>
        <c:marker val="1"/>
        <c:smooth val="0"/>
        <c:axId val="87861888"/>
        <c:axId val="87880064"/>
      </c:lineChart>
      <c:catAx>
        <c:axId val="87861888"/>
        <c:scaling>
          <c:orientation val="minMax"/>
        </c:scaling>
        <c:delete val="0"/>
        <c:axPos val="b"/>
        <c:majorTickMark val="out"/>
        <c:minorTickMark val="none"/>
        <c:tickLblPos val="nextTo"/>
        <c:crossAx val="87880064"/>
        <c:crosses val="autoZero"/>
        <c:auto val="1"/>
        <c:lblAlgn val="ctr"/>
        <c:lblOffset val="100"/>
        <c:noMultiLvlLbl val="0"/>
      </c:catAx>
      <c:valAx>
        <c:axId val="87880064"/>
        <c:scaling>
          <c:orientation val="minMax"/>
        </c:scaling>
        <c:delete val="0"/>
        <c:axPos val="l"/>
        <c:majorGridlines/>
        <c:numFmt formatCode="General" sourceLinked="1"/>
        <c:majorTickMark val="out"/>
        <c:minorTickMark val="none"/>
        <c:tickLblPos val="nextTo"/>
        <c:crossAx val="87861888"/>
        <c:crosses val="autoZero"/>
        <c:crossBetween val="between"/>
      </c:valAx>
    </c:plotArea>
    <c:legend>
      <c:legendPos val="b"/>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Hoja1!$E$8</c:f>
              <c:strCache>
                <c:ptCount val="1"/>
                <c:pt idx="0">
                  <c:v>Market €m2</c:v>
                </c:pt>
              </c:strCache>
            </c:strRef>
          </c:tx>
          <c:marker>
            <c:symbol val="none"/>
          </c:marker>
          <c:cat>
            <c:multiLvlStrRef>
              <c:f>Hoja1!$F$6:$AQ$7</c:f>
              <c:multiLvlStrCache>
                <c:ptCount val="38"/>
                <c:lvl>
                  <c:pt idx="0">
                    <c:v>1º</c:v>
                  </c:pt>
                  <c:pt idx="1">
                    <c:v>2º</c:v>
                  </c:pt>
                  <c:pt idx="2">
                    <c:v>3º</c:v>
                  </c:pt>
                  <c:pt idx="3">
                    <c:v>4º</c:v>
                  </c:pt>
                  <c:pt idx="4">
                    <c:v>1º</c:v>
                  </c:pt>
                  <c:pt idx="5">
                    <c:v>2º</c:v>
                  </c:pt>
                  <c:pt idx="6">
                    <c:v>3º</c:v>
                  </c:pt>
                  <c:pt idx="7">
                    <c:v>4º</c:v>
                  </c:pt>
                  <c:pt idx="8">
                    <c:v>1º</c:v>
                  </c:pt>
                  <c:pt idx="9">
                    <c:v>2º</c:v>
                  </c:pt>
                  <c:pt idx="10">
                    <c:v>3º </c:v>
                  </c:pt>
                  <c:pt idx="11">
                    <c:v>4º </c:v>
                  </c:pt>
                  <c:pt idx="12">
                    <c:v>1º</c:v>
                  </c:pt>
                  <c:pt idx="13">
                    <c:v>2º</c:v>
                  </c:pt>
                  <c:pt idx="14">
                    <c:v>3º </c:v>
                  </c:pt>
                  <c:pt idx="15">
                    <c:v>4º </c:v>
                  </c:pt>
                  <c:pt idx="16">
                    <c:v>1º </c:v>
                  </c:pt>
                  <c:pt idx="17">
                    <c:v>2º</c:v>
                  </c:pt>
                  <c:pt idx="18">
                    <c:v>3º </c:v>
                  </c:pt>
                  <c:pt idx="19">
                    <c:v>4º </c:v>
                  </c:pt>
                  <c:pt idx="20">
                    <c:v>1º </c:v>
                  </c:pt>
                  <c:pt idx="21">
                    <c:v>2º</c:v>
                  </c:pt>
                  <c:pt idx="22">
                    <c:v>3º</c:v>
                  </c:pt>
                  <c:pt idx="23">
                    <c:v>4º </c:v>
                  </c:pt>
                  <c:pt idx="24">
                    <c:v>1º </c:v>
                  </c:pt>
                  <c:pt idx="25">
                    <c:v>2º</c:v>
                  </c:pt>
                  <c:pt idx="26">
                    <c:v>3º</c:v>
                  </c:pt>
                  <c:pt idx="27">
                    <c:v>4º </c:v>
                  </c:pt>
                  <c:pt idx="28">
                    <c:v>1º </c:v>
                  </c:pt>
                  <c:pt idx="29">
                    <c:v>2º</c:v>
                  </c:pt>
                  <c:pt idx="30">
                    <c:v>3º</c:v>
                  </c:pt>
                  <c:pt idx="31">
                    <c:v>4º</c:v>
                  </c:pt>
                  <c:pt idx="32">
                    <c:v>1º</c:v>
                  </c:pt>
                  <c:pt idx="33">
                    <c:v>2º</c:v>
                  </c:pt>
                  <c:pt idx="34">
                    <c:v>3º</c:v>
                  </c:pt>
                  <c:pt idx="35">
                    <c:v>4º</c:v>
                  </c:pt>
                  <c:pt idx="36">
                    <c:v>1º</c:v>
                  </c:pt>
                  <c:pt idx="37">
                    <c:v>2º</c:v>
                  </c:pt>
                </c:lvl>
                <c:lvl>
                  <c:pt idx="0">
                    <c:v>2005</c:v>
                  </c:pt>
                  <c:pt idx="4">
                    <c:v>2006</c:v>
                  </c:pt>
                  <c:pt idx="8">
                    <c:v>2007</c:v>
                  </c:pt>
                  <c:pt idx="12">
                    <c:v>2008</c:v>
                  </c:pt>
                  <c:pt idx="16">
                    <c:v>2009</c:v>
                  </c:pt>
                  <c:pt idx="20">
                    <c:v>2010</c:v>
                  </c:pt>
                  <c:pt idx="24">
                    <c:v>2011</c:v>
                  </c:pt>
                  <c:pt idx="28">
                    <c:v>2012</c:v>
                  </c:pt>
                  <c:pt idx="32">
                    <c:v>2013</c:v>
                  </c:pt>
                  <c:pt idx="36">
                    <c:v>2014</c:v>
                  </c:pt>
                </c:lvl>
              </c:multiLvlStrCache>
            </c:multiLvlStrRef>
          </c:cat>
          <c:val>
            <c:numRef>
              <c:f>Hoja1!$F$8:$AQ$8</c:f>
              <c:numCache>
                <c:formatCode>0</c:formatCode>
                <c:ptCount val="38"/>
                <c:pt idx="0">
                  <c:v>1685.4</c:v>
                </c:pt>
                <c:pt idx="1">
                  <c:v>1752.8</c:v>
                </c:pt>
                <c:pt idx="2">
                  <c:v>1781.5</c:v>
                </c:pt>
                <c:pt idx="3">
                  <c:v>1824.3</c:v>
                </c:pt>
                <c:pt idx="4">
                  <c:v>1887.6</c:v>
                </c:pt>
                <c:pt idx="5">
                  <c:v>1942.3</c:v>
                </c:pt>
                <c:pt idx="6">
                  <c:v>1956.7</c:v>
                </c:pt>
                <c:pt idx="7">
                  <c:v>1990.5</c:v>
                </c:pt>
                <c:pt idx="8">
                  <c:v>2024.2</c:v>
                </c:pt>
                <c:pt idx="9">
                  <c:v>2054.5</c:v>
                </c:pt>
                <c:pt idx="10">
                  <c:v>2061.1999999999998</c:v>
                </c:pt>
                <c:pt idx="11">
                  <c:v>2085.5</c:v>
                </c:pt>
                <c:pt idx="12">
                  <c:v>2101.4</c:v>
                </c:pt>
                <c:pt idx="13">
                  <c:v>2095.6999999999998</c:v>
                </c:pt>
                <c:pt idx="14">
                  <c:v>2068.6999999999998</c:v>
                </c:pt>
                <c:pt idx="15">
                  <c:v>2018.5</c:v>
                </c:pt>
                <c:pt idx="16">
                  <c:v>1958.1</c:v>
                </c:pt>
                <c:pt idx="17">
                  <c:v>1920.9</c:v>
                </c:pt>
                <c:pt idx="18">
                  <c:v>1896.8</c:v>
                </c:pt>
                <c:pt idx="19">
                  <c:v>1892.3</c:v>
                </c:pt>
                <c:pt idx="20">
                  <c:v>1865.7</c:v>
                </c:pt>
                <c:pt idx="21">
                  <c:v>1848.9</c:v>
                </c:pt>
                <c:pt idx="22">
                  <c:v>1832</c:v>
                </c:pt>
                <c:pt idx="23">
                  <c:v>1825.5</c:v>
                </c:pt>
                <c:pt idx="24">
                  <c:v>1777.6</c:v>
                </c:pt>
                <c:pt idx="25">
                  <c:v>1752.1</c:v>
                </c:pt>
                <c:pt idx="26">
                  <c:v>1729.3</c:v>
                </c:pt>
                <c:pt idx="27">
                  <c:v>1701.8</c:v>
                </c:pt>
                <c:pt idx="28">
                  <c:v>1649.3</c:v>
                </c:pt>
                <c:pt idx="29">
                  <c:v>1606.4</c:v>
                </c:pt>
                <c:pt idx="30" formatCode="#,##0">
                  <c:v>1565.6</c:v>
                </c:pt>
                <c:pt idx="31" formatCode="#,##0">
                  <c:v>1531.2</c:v>
                </c:pt>
                <c:pt idx="32" formatCode="#,##0">
                  <c:v>1516.4</c:v>
                </c:pt>
                <c:pt idx="33" formatCode="#,##0">
                  <c:v>1502.8</c:v>
                </c:pt>
                <c:pt idx="34" formatCode="#,##0">
                  <c:v>1495.3</c:v>
                </c:pt>
                <c:pt idx="35" formatCode="#,##0">
                  <c:v>1466.9</c:v>
                </c:pt>
                <c:pt idx="36" formatCode="#,##0">
                  <c:v>1459.4</c:v>
                </c:pt>
                <c:pt idx="37" formatCode="#,##0">
                  <c:v>1459.3</c:v>
                </c:pt>
              </c:numCache>
            </c:numRef>
          </c:val>
          <c:smooth val="0"/>
        </c:ser>
        <c:ser>
          <c:idx val="1"/>
          <c:order val="1"/>
          <c:tx>
            <c:strRef>
              <c:f>Hoja1!$E$9</c:f>
              <c:strCache>
                <c:ptCount val="1"/>
                <c:pt idx="0">
                  <c:v>VPO €m2</c:v>
                </c:pt>
              </c:strCache>
            </c:strRef>
          </c:tx>
          <c:marker>
            <c:symbol val="none"/>
          </c:marker>
          <c:cat>
            <c:multiLvlStrRef>
              <c:f>Hoja1!$F$6:$AQ$7</c:f>
              <c:multiLvlStrCache>
                <c:ptCount val="38"/>
                <c:lvl>
                  <c:pt idx="0">
                    <c:v>1º</c:v>
                  </c:pt>
                  <c:pt idx="1">
                    <c:v>2º</c:v>
                  </c:pt>
                  <c:pt idx="2">
                    <c:v>3º</c:v>
                  </c:pt>
                  <c:pt idx="3">
                    <c:v>4º</c:v>
                  </c:pt>
                  <c:pt idx="4">
                    <c:v>1º</c:v>
                  </c:pt>
                  <c:pt idx="5">
                    <c:v>2º</c:v>
                  </c:pt>
                  <c:pt idx="6">
                    <c:v>3º</c:v>
                  </c:pt>
                  <c:pt idx="7">
                    <c:v>4º</c:v>
                  </c:pt>
                  <c:pt idx="8">
                    <c:v>1º</c:v>
                  </c:pt>
                  <c:pt idx="9">
                    <c:v>2º</c:v>
                  </c:pt>
                  <c:pt idx="10">
                    <c:v>3º </c:v>
                  </c:pt>
                  <c:pt idx="11">
                    <c:v>4º </c:v>
                  </c:pt>
                  <c:pt idx="12">
                    <c:v>1º</c:v>
                  </c:pt>
                  <c:pt idx="13">
                    <c:v>2º</c:v>
                  </c:pt>
                  <c:pt idx="14">
                    <c:v>3º </c:v>
                  </c:pt>
                  <c:pt idx="15">
                    <c:v>4º </c:v>
                  </c:pt>
                  <c:pt idx="16">
                    <c:v>1º </c:v>
                  </c:pt>
                  <c:pt idx="17">
                    <c:v>2º</c:v>
                  </c:pt>
                  <c:pt idx="18">
                    <c:v>3º </c:v>
                  </c:pt>
                  <c:pt idx="19">
                    <c:v>4º </c:v>
                  </c:pt>
                  <c:pt idx="20">
                    <c:v>1º </c:v>
                  </c:pt>
                  <c:pt idx="21">
                    <c:v>2º</c:v>
                  </c:pt>
                  <c:pt idx="22">
                    <c:v>3º</c:v>
                  </c:pt>
                  <c:pt idx="23">
                    <c:v>4º </c:v>
                  </c:pt>
                  <c:pt idx="24">
                    <c:v>1º </c:v>
                  </c:pt>
                  <c:pt idx="25">
                    <c:v>2º</c:v>
                  </c:pt>
                  <c:pt idx="26">
                    <c:v>3º</c:v>
                  </c:pt>
                  <c:pt idx="27">
                    <c:v>4º </c:v>
                  </c:pt>
                  <c:pt idx="28">
                    <c:v>1º </c:v>
                  </c:pt>
                  <c:pt idx="29">
                    <c:v>2º</c:v>
                  </c:pt>
                  <c:pt idx="30">
                    <c:v>3º</c:v>
                  </c:pt>
                  <c:pt idx="31">
                    <c:v>4º</c:v>
                  </c:pt>
                  <c:pt idx="32">
                    <c:v>1º</c:v>
                  </c:pt>
                  <c:pt idx="33">
                    <c:v>2º</c:v>
                  </c:pt>
                  <c:pt idx="34">
                    <c:v>3º</c:v>
                  </c:pt>
                  <c:pt idx="35">
                    <c:v>4º</c:v>
                  </c:pt>
                  <c:pt idx="36">
                    <c:v>1º</c:v>
                  </c:pt>
                  <c:pt idx="37">
                    <c:v>2º</c:v>
                  </c:pt>
                </c:lvl>
                <c:lvl>
                  <c:pt idx="0">
                    <c:v>2005</c:v>
                  </c:pt>
                  <c:pt idx="4">
                    <c:v>2006</c:v>
                  </c:pt>
                  <c:pt idx="8">
                    <c:v>2007</c:v>
                  </c:pt>
                  <c:pt idx="12">
                    <c:v>2008</c:v>
                  </c:pt>
                  <c:pt idx="16">
                    <c:v>2009</c:v>
                  </c:pt>
                  <c:pt idx="20">
                    <c:v>2010</c:v>
                  </c:pt>
                  <c:pt idx="24">
                    <c:v>2011</c:v>
                  </c:pt>
                  <c:pt idx="28">
                    <c:v>2012</c:v>
                  </c:pt>
                  <c:pt idx="32">
                    <c:v>2013</c:v>
                  </c:pt>
                  <c:pt idx="36">
                    <c:v>2014</c:v>
                  </c:pt>
                </c:lvl>
              </c:multiLvlStrCache>
            </c:multiLvlStrRef>
          </c:cat>
          <c:val>
            <c:numRef>
              <c:f>Hoja1!$F$9:$AQ$9</c:f>
              <c:numCache>
                <c:formatCode>0</c:formatCode>
                <c:ptCount val="38"/>
                <c:pt idx="0">
                  <c:v>912.6</c:v>
                </c:pt>
                <c:pt idx="1">
                  <c:v>916.2</c:v>
                </c:pt>
                <c:pt idx="2">
                  <c:v>931.8</c:v>
                </c:pt>
                <c:pt idx="3">
                  <c:v>945</c:v>
                </c:pt>
                <c:pt idx="4">
                  <c:v>977.4</c:v>
                </c:pt>
                <c:pt idx="5">
                  <c:v>995.6</c:v>
                </c:pt>
                <c:pt idx="6">
                  <c:v>1000.2</c:v>
                </c:pt>
                <c:pt idx="7">
                  <c:v>1015.7</c:v>
                </c:pt>
                <c:pt idx="8">
                  <c:v>1020.3</c:v>
                </c:pt>
                <c:pt idx="9">
                  <c:v>1035.8</c:v>
                </c:pt>
                <c:pt idx="10">
                  <c:v>1053.5999999999999</c:v>
                </c:pt>
                <c:pt idx="11">
                  <c:v>1071.0999999999999</c:v>
                </c:pt>
                <c:pt idx="12">
                  <c:v>1100</c:v>
                </c:pt>
                <c:pt idx="13">
                  <c:v>1112.5</c:v>
                </c:pt>
                <c:pt idx="14">
                  <c:v>1123.4000000000001</c:v>
                </c:pt>
                <c:pt idx="15">
                  <c:v>1131.5999999999999</c:v>
                </c:pt>
                <c:pt idx="16">
                  <c:v>1112.5</c:v>
                </c:pt>
                <c:pt idx="17">
                  <c:v>1096.9000000000001</c:v>
                </c:pt>
                <c:pt idx="18">
                  <c:v>1114.3</c:v>
                </c:pt>
                <c:pt idx="19">
                  <c:v>1124.3</c:v>
                </c:pt>
                <c:pt idx="20">
                  <c:v>1133.4000000000001</c:v>
                </c:pt>
                <c:pt idx="21">
                  <c:v>1141.4000000000001</c:v>
                </c:pt>
                <c:pt idx="22">
                  <c:v>1148.4000000000001</c:v>
                </c:pt>
                <c:pt idx="23">
                  <c:v>1163.5</c:v>
                </c:pt>
                <c:pt idx="24">
                  <c:v>1164.9000000000001</c:v>
                </c:pt>
                <c:pt idx="25">
                  <c:v>1161.7</c:v>
                </c:pt>
                <c:pt idx="26">
                  <c:v>1158.0999999999999</c:v>
                </c:pt>
                <c:pt idx="27">
                  <c:v>1158.2</c:v>
                </c:pt>
                <c:pt idx="28">
                  <c:v>1150.8</c:v>
                </c:pt>
                <c:pt idx="29">
                  <c:v>1157.0999999999999</c:v>
                </c:pt>
                <c:pt idx="30" formatCode="#,##0">
                  <c:v>1142</c:v>
                </c:pt>
                <c:pt idx="31" formatCode="#,##0">
                  <c:v>1129.3</c:v>
                </c:pt>
                <c:pt idx="32" formatCode="#,##0">
                  <c:v>1120.9000000000001</c:v>
                </c:pt>
                <c:pt idx="33" formatCode="#,##0">
                  <c:v>1118.2</c:v>
                </c:pt>
                <c:pt idx="34" formatCode="#,##0">
                  <c:v>1113.8</c:v>
                </c:pt>
                <c:pt idx="35" formatCode="#,##0">
                  <c:v>1102.9000000000001</c:v>
                </c:pt>
                <c:pt idx="36" formatCode="#,##0">
                  <c:v>1098</c:v>
                </c:pt>
                <c:pt idx="37" formatCode="#,##0">
                  <c:v>1098.7</c:v>
                </c:pt>
              </c:numCache>
            </c:numRef>
          </c:val>
          <c:smooth val="0"/>
        </c:ser>
        <c:dLbls>
          <c:showLegendKey val="0"/>
          <c:showVal val="0"/>
          <c:showCatName val="0"/>
          <c:showSerName val="0"/>
          <c:showPercent val="0"/>
          <c:showBubbleSize val="0"/>
        </c:dLbls>
        <c:marker val="1"/>
        <c:smooth val="0"/>
        <c:axId val="87795584"/>
        <c:axId val="87797120"/>
      </c:lineChart>
      <c:catAx>
        <c:axId val="87795584"/>
        <c:scaling>
          <c:orientation val="minMax"/>
        </c:scaling>
        <c:delete val="0"/>
        <c:axPos val="b"/>
        <c:majorTickMark val="out"/>
        <c:minorTickMark val="none"/>
        <c:tickLblPos val="nextTo"/>
        <c:crossAx val="87797120"/>
        <c:crosses val="autoZero"/>
        <c:auto val="1"/>
        <c:lblAlgn val="ctr"/>
        <c:lblOffset val="100"/>
        <c:noMultiLvlLbl val="0"/>
      </c:catAx>
      <c:valAx>
        <c:axId val="87797120"/>
        <c:scaling>
          <c:orientation val="minMax"/>
          <c:max val="2150"/>
          <c:min val="750"/>
        </c:scaling>
        <c:delete val="0"/>
        <c:axPos val="l"/>
        <c:majorGridlines/>
        <c:numFmt formatCode="0" sourceLinked="1"/>
        <c:majorTickMark val="out"/>
        <c:minorTickMark val="none"/>
        <c:tickLblPos val="nextTo"/>
        <c:crossAx val="87795584"/>
        <c:crosses val="autoZero"/>
        <c:crossBetween val="between"/>
      </c:valAx>
    </c:plotArea>
    <c:legend>
      <c:legendPos val="b"/>
      <c:layout/>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Hoja1!$C$6</c:f>
              <c:strCache>
                <c:ptCount val="1"/>
                <c:pt idx="0">
                  <c:v>Owner-occupation</c:v>
                </c:pt>
              </c:strCache>
            </c:strRef>
          </c:tx>
          <c:invertIfNegative val="0"/>
          <c:cat>
            <c:numRef>
              <c:f>Hoja1!$D$5:$L$5</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Hoja1!$D$6:$L$6</c:f>
              <c:numCache>
                <c:formatCode>0</c:formatCode>
                <c:ptCount val="9"/>
                <c:pt idx="0">
                  <c:v>63629</c:v>
                </c:pt>
                <c:pt idx="1">
                  <c:v>78969</c:v>
                </c:pt>
                <c:pt idx="2">
                  <c:v>65865</c:v>
                </c:pt>
                <c:pt idx="3">
                  <c:v>74222</c:v>
                </c:pt>
                <c:pt idx="4">
                  <c:v>63776</c:v>
                </c:pt>
                <c:pt idx="5">
                  <c:v>53129</c:v>
                </c:pt>
                <c:pt idx="6">
                  <c:v>24431</c:v>
                </c:pt>
                <c:pt idx="7">
                  <c:v>14182</c:v>
                </c:pt>
                <c:pt idx="8">
                  <c:v>5990</c:v>
                </c:pt>
              </c:numCache>
            </c:numRef>
          </c:val>
        </c:ser>
        <c:ser>
          <c:idx val="1"/>
          <c:order val="1"/>
          <c:tx>
            <c:strRef>
              <c:f>Hoja1!$C$7</c:f>
              <c:strCache>
                <c:ptCount val="1"/>
                <c:pt idx="0">
                  <c:v>Rented</c:v>
                </c:pt>
              </c:strCache>
            </c:strRef>
          </c:tx>
          <c:invertIfNegative val="0"/>
          <c:cat>
            <c:numRef>
              <c:f>Hoja1!$D$5:$L$5</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Hoja1!$D$7:$L$7</c:f>
              <c:numCache>
                <c:formatCode>0</c:formatCode>
                <c:ptCount val="9"/>
                <c:pt idx="0">
                  <c:v>18226</c:v>
                </c:pt>
                <c:pt idx="1">
                  <c:v>18648</c:v>
                </c:pt>
                <c:pt idx="2">
                  <c:v>19368</c:v>
                </c:pt>
                <c:pt idx="3">
                  <c:v>16309</c:v>
                </c:pt>
                <c:pt idx="4">
                  <c:v>15280</c:v>
                </c:pt>
                <c:pt idx="5">
                  <c:v>7397</c:v>
                </c:pt>
                <c:pt idx="6">
                  <c:v>9851</c:v>
                </c:pt>
                <c:pt idx="7">
                  <c:v>2973</c:v>
                </c:pt>
                <c:pt idx="8">
                  <c:v>499</c:v>
                </c:pt>
              </c:numCache>
            </c:numRef>
          </c:val>
        </c:ser>
        <c:dLbls>
          <c:showLegendKey val="0"/>
          <c:showVal val="0"/>
          <c:showCatName val="0"/>
          <c:showSerName val="0"/>
          <c:showPercent val="0"/>
          <c:showBubbleSize val="0"/>
        </c:dLbls>
        <c:gapWidth val="150"/>
        <c:axId val="89760896"/>
        <c:axId val="89762432"/>
      </c:barChart>
      <c:catAx>
        <c:axId val="89760896"/>
        <c:scaling>
          <c:orientation val="minMax"/>
        </c:scaling>
        <c:delete val="0"/>
        <c:axPos val="b"/>
        <c:numFmt formatCode="General" sourceLinked="1"/>
        <c:majorTickMark val="out"/>
        <c:minorTickMark val="none"/>
        <c:tickLblPos val="nextTo"/>
        <c:crossAx val="89762432"/>
        <c:crosses val="autoZero"/>
        <c:auto val="1"/>
        <c:lblAlgn val="ctr"/>
        <c:lblOffset val="100"/>
        <c:noMultiLvlLbl val="0"/>
      </c:catAx>
      <c:valAx>
        <c:axId val="89762432"/>
        <c:scaling>
          <c:orientation val="minMax"/>
        </c:scaling>
        <c:delete val="0"/>
        <c:axPos val="l"/>
        <c:majorGridlines/>
        <c:numFmt formatCode="0" sourceLinked="1"/>
        <c:majorTickMark val="out"/>
        <c:minorTickMark val="none"/>
        <c:tickLblPos val="nextTo"/>
        <c:crossAx val="89760896"/>
        <c:crosses val="autoZero"/>
        <c:crossBetween val="between"/>
      </c:valAx>
    </c:plotArea>
    <c:legend>
      <c:legendPos val="b"/>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F75E83E8-86C4-4B26-913A-196CD6C1FD90}" type="datetimeFigureOut">
              <a:rPr lang="es-ES" smtClean="0"/>
              <a:t>24/09/2014</a:t>
            </a:fld>
            <a:endParaRPr lang="es-ES"/>
          </a:p>
        </p:txBody>
      </p:sp>
      <p:sp>
        <p:nvSpPr>
          <p:cNvPr id="4" name="3 Marcador de imagen de diapositiva"/>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BA9ABE19-A0B5-4745-8FC4-0144867BE3B5}" type="slidenum">
              <a:rPr lang="es-ES" smtClean="0"/>
              <a:t>‹#›</a:t>
            </a:fld>
            <a:endParaRPr lang="es-ES"/>
          </a:p>
        </p:txBody>
      </p:sp>
    </p:spTree>
    <p:extLst>
      <p:ext uri="{BB962C8B-B14F-4D97-AF65-F5344CB8AC3E}">
        <p14:creationId xmlns:p14="http://schemas.microsoft.com/office/powerpoint/2010/main" val="333346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A9E3186E-3BFC-4412-8DEB-0CC345E47534}" type="datetime1">
              <a:rPr lang="es-ES" smtClean="0"/>
              <a:t>24/09/2014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1984454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008EA9A-0623-419F-9B64-BF68575CCE13}" type="datetime1">
              <a:rPr lang="es-ES" smtClean="0"/>
              <a:t>24/09/2014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3562032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2082610-6248-42C8-B9C2-785E19992E2C}" type="datetime1">
              <a:rPr lang="es-ES" smtClean="0"/>
              <a:t>24/09/2014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2587042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B778386-9146-4EDB-94D7-CA968BEAAB04}" type="datetime1">
              <a:rPr lang="es-ES" smtClean="0"/>
              <a:t>24/09/2014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3683921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8E18B9F-2686-4075-A459-425D68D1C9D8}" type="datetime1">
              <a:rPr lang="es-ES" smtClean="0"/>
              <a:t>24/09/2014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2166587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856D250-95E7-4DAD-84A4-C4B1618C6E37}" type="datetime1">
              <a:rPr lang="es-ES" smtClean="0"/>
              <a:t>24/09/2014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855271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2F2D250-78E8-4A6B-ABCC-39BC1F81E838}" type="datetime1">
              <a:rPr lang="es-ES" smtClean="0"/>
              <a:t>24/09/2014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3637580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3A631DB-C721-42D0-859F-FDD87AA739C6}" type="datetime1">
              <a:rPr lang="es-ES" smtClean="0"/>
              <a:t>24/09/2014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6722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A897D7B-C789-4CE7-9649-005FA715D92D}" type="datetime1">
              <a:rPr lang="es-ES" smtClean="0"/>
              <a:t>24/09/2014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1917647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B3B1D3-7DAF-4D1F-82A5-01E49251D1A5}" type="datetime1">
              <a:rPr lang="es-ES" smtClean="0"/>
              <a:t>24/09/2014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2478412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0027C74-7650-46C7-A41D-8761962FD718}" type="datetime1">
              <a:rPr lang="es-ES" smtClean="0"/>
              <a:t>24/09/2014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79749BF-5E09-419C-B103-29B1CF5D1F00}" type="slidenum">
              <a:rPr lang="es-ES" smtClean="0"/>
              <a:t>‹#›</a:t>
            </a:fld>
            <a:endParaRPr lang="es-ES"/>
          </a:p>
        </p:txBody>
      </p:sp>
    </p:spTree>
    <p:extLst>
      <p:ext uri="{BB962C8B-B14F-4D97-AF65-F5344CB8AC3E}">
        <p14:creationId xmlns:p14="http://schemas.microsoft.com/office/powerpoint/2010/main" val="3280864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66F005-19F8-4915-A012-1C9769536F32}" type="datetime1">
              <a:rPr lang="es-ES" smtClean="0"/>
              <a:t>24/09/2014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9749BF-5E09-419C-B103-29B1CF5D1F00}" type="slidenum">
              <a:rPr lang="es-ES" smtClean="0"/>
              <a:t>‹#›</a:t>
            </a:fld>
            <a:endParaRPr lang="es-ES"/>
          </a:p>
        </p:txBody>
      </p:sp>
    </p:spTree>
    <p:extLst>
      <p:ext uri="{BB962C8B-B14F-4D97-AF65-F5344CB8AC3E}">
        <p14:creationId xmlns:p14="http://schemas.microsoft.com/office/powerpoint/2010/main" val="1996976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924944"/>
            <a:ext cx="7772400" cy="1470025"/>
          </a:xfrm>
        </p:spPr>
        <p:txBody>
          <a:bodyPr>
            <a:normAutofit/>
          </a:bodyPr>
          <a:lstStyle/>
          <a:p>
            <a:r>
              <a:rPr lang="en-GB" sz="4000" dirty="0" smtClean="0"/>
              <a:t>Social Housing in Spain</a:t>
            </a:r>
            <a:endParaRPr lang="en-GB" sz="4000" dirty="0"/>
          </a:p>
        </p:txBody>
      </p:sp>
      <p:sp>
        <p:nvSpPr>
          <p:cNvPr id="3" name="2 Subtítulo"/>
          <p:cNvSpPr>
            <a:spLocks noGrp="1"/>
          </p:cNvSpPr>
          <p:nvPr>
            <p:ph type="subTitle" idx="1"/>
          </p:nvPr>
        </p:nvSpPr>
        <p:spPr>
          <a:xfrm>
            <a:off x="5148064" y="5301208"/>
            <a:ext cx="3888432" cy="1440160"/>
          </a:xfrm>
        </p:spPr>
        <p:txBody>
          <a:bodyPr/>
          <a:lstStyle/>
          <a:p>
            <a:r>
              <a:rPr lang="es-ES" dirty="0" err="1" smtClean="0"/>
              <a:t>Baralides</a:t>
            </a:r>
            <a:r>
              <a:rPr lang="es-ES" dirty="0" smtClean="0"/>
              <a:t> Alberdi </a:t>
            </a:r>
          </a:p>
          <a:p>
            <a:r>
              <a:rPr lang="es-ES" dirty="0" smtClean="0"/>
              <a:t>25/09/2014</a:t>
            </a:r>
            <a:endParaRPr lang="es-ES"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1</a:t>
            </a:fld>
            <a:endParaRPr lang="es-ES"/>
          </a:p>
        </p:txBody>
      </p:sp>
      <p:sp>
        <p:nvSpPr>
          <p:cNvPr id="5" name="4 CuadroTexto"/>
          <p:cNvSpPr txBox="1"/>
          <p:nvPr/>
        </p:nvSpPr>
        <p:spPr>
          <a:xfrm>
            <a:off x="395536" y="692696"/>
            <a:ext cx="8136904" cy="1323439"/>
          </a:xfrm>
          <a:prstGeom prst="rect">
            <a:avLst/>
          </a:prstGeom>
          <a:noFill/>
        </p:spPr>
        <p:txBody>
          <a:bodyPr wrap="square" rtlCol="0">
            <a:spAutoFit/>
          </a:bodyPr>
          <a:lstStyle/>
          <a:p>
            <a:r>
              <a:rPr lang="en-GB" sz="4000" dirty="0" smtClean="0"/>
              <a:t>Brazil-EU Dialogue seminar on low income housing finance and subsidies</a:t>
            </a:r>
            <a:endParaRPr lang="en-GB" sz="4000" dirty="0"/>
          </a:p>
        </p:txBody>
      </p:sp>
    </p:spTree>
    <p:extLst>
      <p:ext uri="{BB962C8B-B14F-4D97-AF65-F5344CB8AC3E}">
        <p14:creationId xmlns:p14="http://schemas.microsoft.com/office/powerpoint/2010/main" val="2016430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84"/>
            <a:ext cx="8229600" cy="648072"/>
          </a:xfrm>
        </p:spPr>
        <p:txBody>
          <a:bodyPr>
            <a:normAutofit/>
          </a:bodyPr>
          <a:lstStyle/>
          <a:p>
            <a:r>
              <a:rPr lang="en-US" sz="3200" b="1" dirty="0" smtClean="0"/>
              <a:t>Nature and scope of rental assistance </a:t>
            </a:r>
            <a:endParaRPr lang="es-ES" sz="3200" b="1" dirty="0"/>
          </a:p>
        </p:txBody>
      </p:sp>
      <p:sp>
        <p:nvSpPr>
          <p:cNvPr id="3" name="2 Marcador de contenido"/>
          <p:cNvSpPr>
            <a:spLocks noGrp="1"/>
          </p:cNvSpPr>
          <p:nvPr>
            <p:ph idx="1"/>
          </p:nvPr>
        </p:nvSpPr>
        <p:spPr>
          <a:xfrm>
            <a:off x="457200" y="836712"/>
            <a:ext cx="8229600" cy="5832648"/>
          </a:xfrm>
        </p:spPr>
        <p:txBody>
          <a:bodyPr>
            <a:normAutofit lnSpcReduction="10000"/>
          </a:bodyPr>
          <a:lstStyle/>
          <a:p>
            <a:r>
              <a:rPr lang="en-US" sz="2400" dirty="0" smtClean="0"/>
              <a:t>The state budget has always contained some funding for the construction of social housing for rent, but the amount was insignificant until 2004. </a:t>
            </a:r>
          </a:p>
          <a:p>
            <a:pPr marL="0" indent="0">
              <a:buNone/>
            </a:pPr>
            <a:endParaRPr lang="en-US" sz="2400" dirty="0" smtClean="0"/>
          </a:p>
          <a:p>
            <a:r>
              <a:rPr lang="en-US" sz="2400" dirty="0" smtClean="0"/>
              <a:t>In that year, the new socialist government offered developers a </a:t>
            </a:r>
            <a:r>
              <a:rPr lang="en-US" sz="2400" dirty="0"/>
              <a:t>20% </a:t>
            </a:r>
            <a:r>
              <a:rPr lang="en-US" sz="2400" dirty="0" smtClean="0"/>
              <a:t>upfront subsidy and a 50</a:t>
            </a:r>
            <a:r>
              <a:rPr lang="en-US" sz="2400" dirty="0"/>
              <a:t>% </a:t>
            </a:r>
            <a:r>
              <a:rPr lang="en-US" sz="2400" dirty="0" smtClean="0"/>
              <a:t>interest-rate subsidy </a:t>
            </a:r>
            <a:r>
              <a:rPr lang="en-US" sz="2400" dirty="0"/>
              <a:t>for </a:t>
            </a:r>
            <a:r>
              <a:rPr lang="en-US" sz="2400" dirty="0" smtClean="0"/>
              <a:t>building rental dwellings,  on the condition that rents were kept low. </a:t>
            </a:r>
          </a:p>
          <a:p>
            <a:pPr marL="0" indent="0">
              <a:buNone/>
            </a:pPr>
            <a:endParaRPr lang="en-US" sz="2400" dirty="0" smtClean="0"/>
          </a:p>
          <a:p>
            <a:r>
              <a:rPr lang="en-US" sz="2400" dirty="0" smtClean="0"/>
              <a:t>In </a:t>
            </a:r>
            <a:r>
              <a:rPr lang="en-US" sz="2400" dirty="0"/>
              <a:t>2008 a housing allowance was introduced for tenants of certain age and income.  It was revoked in December 2011 by the new </a:t>
            </a:r>
            <a:r>
              <a:rPr lang="en-US" sz="2400" dirty="0" smtClean="0"/>
              <a:t>conservative government. </a:t>
            </a:r>
          </a:p>
          <a:p>
            <a:pPr marL="0" indent="0">
              <a:buNone/>
            </a:pPr>
            <a:endParaRPr lang="en-US" sz="2400" dirty="0" smtClean="0"/>
          </a:p>
          <a:p>
            <a:r>
              <a:rPr lang="en-US" sz="2400" dirty="0" smtClean="0"/>
              <a:t>Many </a:t>
            </a:r>
            <a:r>
              <a:rPr lang="en-US" sz="2400" dirty="0"/>
              <a:t>autonomous governments have their own tax deductions for tenants, which have created inequalities between people living in different parts of </a:t>
            </a:r>
            <a:r>
              <a:rPr lang="en-US" sz="2400" dirty="0" smtClean="0"/>
              <a:t>Spain.</a:t>
            </a:r>
          </a:p>
        </p:txBody>
      </p:sp>
      <p:sp>
        <p:nvSpPr>
          <p:cNvPr id="4" name="3 Marcador de número de diapositiva"/>
          <p:cNvSpPr>
            <a:spLocks noGrp="1"/>
          </p:cNvSpPr>
          <p:nvPr>
            <p:ph type="sldNum" sz="quarter" idx="12"/>
          </p:nvPr>
        </p:nvSpPr>
        <p:spPr/>
        <p:txBody>
          <a:bodyPr/>
          <a:lstStyle/>
          <a:p>
            <a:fld id="{679749BF-5E09-419C-B103-29B1CF5D1F00}" type="slidenum">
              <a:rPr lang="es-ES" smtClean="0"/>
              <a:t>10</a:t>
            </a:fld>
            <a:endParaRPr lang="es-ES"/>
          </a:p>
        </p:txBody>
      </p:sp>
    </p:spTree>
    <p:extLst>
      <p:ext uri="{BB962C8B-B14F-4D97-AF65-F5344CB8AC3E}">
        <p14:creationId xmlns:p14="http://schemas.microsoft.com/office/powerpoint/2010/main" val="735766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648072"/>
          </a:xfrm>
        </p:spPr>
        <p:txBody>
          <a:bodyPr>
            <a:normAutofit/>
          </a:bodyPr>
          <a:lstStyle/>
          <a:p>
            <a:r>
              <a:rPr lang="en-GB" sz="3200" b="1" dirty="0" smtClean="0"/>
              <a:t>VPO prices and rents </a:t>
            </a:r>
            <a:endParaRPr lang="en-GB" sz="3200" b="1" dirty="0"/>
          </a:p>
        </p:txBody>
      </p:sp>
      <p:sp>
        <p:nvSpPr>
          <p:cNvPr id="3" name="2 Marcador de contenido"/>
          <p:cNvSpPr>
            <a:spLocks noGrp="1"/>
          </p:cNvSpPr>
          <p:nvPr>
            <p:ph idx="1"/>
          </p:nvPr>
        </p:nvSpPr>
        <p:spPr>
          <a:xfrm>
            <a:off x="107504" y="692696"/>
            <a:ext cx="8579296" cy="5505475"/>
          </a:xfrm>
        </p:spPr>
        <p:txBody>
          <a:bodyPr>
            <a:normAutofit/>
          </a:bodyPr>
          <a:lstStyle/>
          <a:p>
            <a:r>
              <a:rPr lang="en-US" sz="2000" dirty="0" smtClean="0"/>
              <a:t>We </a:t>
            </a:r>
            <a:r>
              <a:rPr lang="en-US" sz="2000" dirty="0"/>
              <a:t>can compare </a:t>
            </a:r>
            <a:r>
              <a:rPr lang="en-US" sz="2000" b="1" dirty="0" smtClean="0"/>
              <a:t>VPO </a:t>
            </a:r>
            <a:r>
              <a:rPr lang="en-US" sz="2000" b="1" dirty="0"/>
              <a:t>and market house </a:t>
            </a:r>
            <a:r>
              <a:rPr lang="en-US" sz="2000" b="1" dirty="0" smtClean="0"/>
              <a:t>prices</a:t>
            </a:r>
            <a:r>
              <a:rPr lang="en-US" sz="2000" dirty="0" smtClean="0"/>
              <a:t>. Converging since the global financial crisis hit.  Gone from 50% of the market price in 2007 to 75% in 2014. </a:t>
            </a:r>
          </a:p>
          <a:p>
            <a:r>
              <a:rPr lang="en-US" sz="2000" b="1" dirty="0" smtClean="0"/>
              <a:t>No statistics available for social rents</a:t>
            </a:r>
            <a:r>
              <a:rPr lang="en-US" sz="2000" dirty="0" smtClean="0"/>
              <a:t>. For units of similar size and quality, social rents are estimated to be around 50% of private rents.  </a:t>
            </a:r>
            <a:endParaRPr lang="es-ES" sz="2000" dirty="0"/>
          </a:p>
        </p:txBody>
      </p:sp>
      <p:sp>
        <p:nvSpPr>
          <p:cNvPr id="4" name="3 Rectángulo"/>
          <p:cNvSpPr/>
          <p:nvPr/>
        </p:nvSpPr>
        <p:spPr>
          <a:xfrm>
            <a:off x="35496" y="6444044"/>
            <a:ext cx="3339632" cy="369332"/>
          </a:xfrm>
          <a:prstGeom prst="rect">
            <a:avLst/>
          </a:prstGeom>
        </p:spPr>
        <p:txBody>
          <a:bodyPr wrap="none">
            <a:spAutoFit/>
          </a:bodyPr>
          <a:lstStyle/>
          <a:p>
            <a:r>
              <a:rPr lang="en-US" b="1" dirty="0"/>
              <a:t>Source:  Ministry of </a:t>
            </a:r>
            <a:r>
              <a:rPr lang="en-US" b="1" dirty="0" smtClean="0"/>
              <a:t>Public Works</a:t>
            </a:r>
            <a:endParaRPr lang="es-ES" b="1" dirty="0"/>
          </a:p>
        </p:txBody>
      </p:sp>
      <p:sp>
        <p:nvSpPr>
          <p:cNvPr id="5" name="4 Marcador de número de diapositiva"/>
          <p:cNvSpPr>
            <a:spLocks noGrp="1"/>
          </p:cNvSpPr>
          <p:nvPr>
            <p:ph type="sldNum" sz="quarter" idx="12"/>
          </p:nvPr>
        </p:nvSpPr>
        <p:spPr/>
        <p:txBody>
          <a:bodyPr/>
          <a:lstStyle/>
          <a:p>
            <a:fld id="{679749BF-5E09-419C-B103-29B1CF5D1F00}" type="slidenum">
              <a:rPr lang="es-ES" smtClean="0"/>
              <a:t>11</a:t>
            </a:fld>
            <a:endParaRPr lang="es-ES"/>
          </a:p>
        </p:txBody>
      </p:sp>
      <p:graphicFrame>
        <p:nvGraphicFramePr>
          <p:cNvPr id="8" name="2 Gráfico"/>
          <p:cNvGraphicFramePr>
            <a:graphicFrameLocks/>
          </p:cNvGraphicFramePr>
          <p:nvPr>
            <p:extLst>
              <p:ext uri="{D42A27DB-BD31-4B8C-83A1-F6EECF244321}">
                <p14:modId xmlns:p14="http://schemas.microsoft.com/office/powerpoint/2010/main" val="1409305264"/>
              </p:ext>
            </p:extLst>
          </p:nvPr>
        </p:nvGraphicFramePr>
        <p:xfrm>
          <a:off x="3375128" y="2708920"/>
          <a:ext cx="5517352" cy="40324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9534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632"/>
            <a:ext cx="8964488" cy="936104"/>
          </a:xfrm>
        </p:spPr>
        <p:txBody>
          <a:bodyPr>
            <a:normAutofit fontScale="90000"/>
          </a:bodyPr>
          <a:lstStyle/>
          <a:p>
            <a:r>
              <a:rPr lang="es-ES" dirty="0" smtClean="0"/>
              <a:t/>
            </a:r>
            <a:br>
              <a:rPr lang="es-ES" dirty="0" smtClean="0"/>
            </a:br>
            <a:r>
              <a:rPr lang="en-GB" sz="3600" b="1" dirty="0" smtClean="0"/>
              <a:t>Access and allocation of VPO social housing </a:t>
            </a:r>
            <a:r>
              <a:rPr lang="en-GB" dirty="0" smtClean="0"/>
              <a:t/>
            </a:r>
            <a:br>
              <a:rPr lang="en-GB" dirty="0" smtClean="0"/>
            </a:br>
            <a:endParaRPr lang="en-GB" dirty="0"/>
          </a:p>
        </p:txBody>
      </p:sp>
      <p:sp>
        <p:nvSpPr>
          <p:cNvPr id="3" name="2 Marcador de contenido"/>
          <p:cNvSpPr>
            <a:spLocks noGrp="1"/>
          </p:cNvSpPr>
          <p:nvPr>
            <p:ph idx="1"/>
          </p:nvPr>
        </p:nvSpPr>
        <p:spPr>
          <a:xfrm>
            <a:off x="457200" y="1196752"/>
            <a:ext cx="8507288" cy="5472608"/>
          </a:xfrm>
        </p:spPr>
        <p:txBody>
          <a:bodyPr>
            <a:normAutofit fontScale="47500" lnSpcReduction="20000"/>
          </a:bodyPr>
          <a:lstStyle/>
          <a:p>
            <a:pPr marL="0" indent="0">
              <a:buNone/>
            </a:pPr>
            <a:r>
              <a:rPr lang="en-GB" dirty="0" smtClean="0"/>
              <a:t>Eligibility criteria vary somewhat by autonomous government but in general require that the purchaser: </a:t>
            </a:r>
          </a:p>
          <a:p>
            <a:pPr>
              <a:lnSpc>
                <a:spcPct val="120000"/>
              </a:lnSpc>
            </a:pPr>
            <a:r>
              <a:rPr lang="en-GB" dirty="0" smtClean="0"/>
              <a:t>Not own or have a permanent right to use another dwelling </a:t>
            </a:r>
          </a:p>
          <a:p>
            <a:pPr>
              <a:lnSpc>
                <a:spcPct val="120000"/>
              </a:lnSpc>
            </a:pPr>
            <a:r>
              <a:rPr lang="en-GB" dirty="0" smtClean="0"/>
              <a:t>Not have obtained financing under the Housing Plan over the previous 10 years </a:t>
            </a:r>
          </a:p>
          <a:p>
            <a:pPr>
              <a:lnSpc>
                <a:spcPct val="120000"/>
              </a:lnSpc>
            </a:pPr>
            <a:r>
              <a:rPr lang="en-GB" dirty="0" smtClean="0"/>
              <a:t>Have an income below a certain level, and </a:t>
            </a:r>
          </a:p>
          <a:p>
            <a:pPr>
              <a:lnSpc>
                <a:spcPct val="120000"/>
              </a:lnSpc>
            </a:pPr>
            <a:r>
              <a:rPr lang="en-GB" dirty="0" smtClean="0"/>
              <a:t>Have lived in the area for at least two years</a:t>
            </a:r>
          </a:p>
          <a:p>
            <a:pPr marL="0" indent="0">
              <a:lnSpc>
                <a:spcPct val="120000"/>
              </a:lnSpc>
              <a:buNone/>
            </a:pPr>
            <a:r>
              <a:rPr lang="en-GB" dirty="0" smtClean="0"/>
              <a:t>Broadly speaking, </a:t>
            </a:r>
            <a:r>
              <a:rPr lang="en-GB" b="1" dirty="0" smtClean="0"/>
              <a:t>some 80% of households have an income below the ceiling for access to some form of VPO social housing.  </a:t>
            </a:r>
          </a:p>
          <a:p>
            <a:pPr marL="0" indent="0">
              <a:lnSpc>
                <a:spcPct val="120000"/>
              </a:lnSpc>
              <a:buNone/>
            </a:pPr>
            <a:endParaRPr lang="en-GB" dirty="0" smtClean="0"/>
          </a:p>
          <a:p>
            <a:pPr marL="0" indent="0">
              <a:lnSpc>
                <a:spcPct val="120000"/>
              </a:lnSpc>
              <a:buNone/>
            </a:pPr>
            <a:r>
              <a:rPr lang="en-GB" dirty="0" smtClean="0"/>
              <a:t>Although VPO social housing continues to be built, its effectiveness has been extensively questioned.  During the last 40 years more than </a:t>
            </a:r>
            <a:r>
              <a:rPr lang="en-GB" b="1" dirty="0" smtClean="0"/>
              <a:t>4 million of VPO social housing units have been produced</a:t>
            </a:r>
            <a:r>
              <a:rPr lang="en-GB" dirty="0" smtClean="0"/>
              <a:t>. This significant amount of stock has not been reusable as a buffer to resolve the new problems of accessibility  as most was sold to owner-occupiers.  Owners can them easily “reclassify” these VPO dwellings and sell them at market prices, producing considerable transfers of income for themselves.</a:t>
            </a:r>
          </a:p>
          <a:p>
            <a:pPr marL="0" indent="0">
              <a:lnSpc>
                <a:spcPct val="120000"/>
              </a:lnSpc>
              <a:buNone/>
            </a:pPr>
            <a:endParaRPr lang="en-GB" dirty="0" smtClean="0"/>
          </a:p>
          <a:p>
            <a:pPr marL="0" indent="0">
              <a:lnSpc>
                <a:spcPct val="120000"/>
              </a:lnSpc>
              <a:buNone/>
            </a:pPr>
            <a:r>
              <a:rPr lang="en-GB" dirty="0" smtClean="0"/>
              <a:t>These houses also pose a problem of equality in their distribution. Although eligibility criteria are applied, there is no legally required ranking procedure, meaning that developers themselves can select buyers from among eligible households. It is in the developers interest to sell to creditworthy buyers because the buyer assumes a portion of the developers loan and the lending bank must agree to accept the transfer.  These factors mean that households with low incomes or more precarious economic situations are vulnerable and systematically disadvantaged .</a:t>
            </a:r>
          </a:p>
          <a:p>
            <a:endParaRPr lang="es-ES"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12</a:t>
            </a:fld>
            <a:endParaRPr lang="es-ES"/>
          </a:p>
        </p:txBody>
      </p:sp>
    </p:spTree>
    <p:extLst>
      <p:ext uri="{BB962C8B-B14F-4D97-AF65-F5344CB8AC3E}">
        <p14:creationId xmlns:p14="http://schemas.microsoft.com/office/powerpoint/2010/main" val="14372662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836712"/>
          </a:xfrm>
        </p:spPr>
        <p:txBody>
          <a:bodyPr>
            <a:normAutofit fontScale="90000"/>
          </a:bodyPr>
          <a:lstStyle/>
          <a:p>
            <a:r>
              <a:rPr lang="en-US" dirty="0" smtClean="0"/>
              <a:t/>
            </a:r>
            <a:br>
              <a:rPr lang="en-US" dirty="0" smtClean="0"/>
            </a:br>
            <a:r>
              <a:rPr lang="en-US" sz="3600" b="1" dirty="0" smtClean="0"/>
              <a:t>Effects of the global financial crisis </a:t>
            </a:r>
            <a:r>
              <a:rPr lang="en-US" dirty="0" smtClean="0"/>
              <a:t/>
            </a:r>
            <a:br>
              <a:rPr lang="en-US" dirty="0" smtClean="0"/>
            </a:br>
            <a:endParaRPr lang="es-ES" dirty="0"/>
          </a:p>
        </p:txBody>
      </p:sp>
      <p:sp>
        <p:nvSpPr>
          <p:cNvPr id="3" name="2 Marcador de contenido"/>
          <p:cNvSpPr>
            <a:spLocks noGrp="1"/>
          </p:cNvSpPr>
          <p:nvPr>
            <p:ph idx="1"/>
          </p:nvPr>
        </p:nvSpPr>
        <p:spPr>
          <a:xfrm>
            <a:off x="457200" y="836712"/>
            <a:ext cx="8229600" cy="6021288"/>
          </a:xfrm>
        </p:spPr>
        <p:txBody>
          <a:bodyPr>
            <a:normAutofit fontScale="62500" lnSpcReduction="20000"/>
          </a:bodyPr>
          <a:lstStyle/>
          <a:p>
            <a:endParaRPr lang="en-GB" dirty="0" smtClean="0"/>
          </a:p>
          <a:p>
            <a:r>
              <a:rPr lang="en-GB" dirty="0" smtClean="0"/>
              <a:t>The specific housing circumstances of the country at present are the result of a combination of the global financial crisis, tightened mortgage regulations, increased unemployment and years of oversupply.</a:t>
            </a:r>
          </a:p>
          <a:p>
            <a:pPr marL="0" indent="0">
              <a:buNone/>
            </a:pPr>
            <a:endParaRPr lang="en-GB" dirty="0" smtClean="0"/>
          </a:p>
          <a:p>
            <a:r>
              <a:rPr lang="en-GB" dirty="0" smtClean="0"/>
              <a:t>When the crisis hit, credit dried up, the massive housing boom ended abruptly, the amount of vacant stock increased dramatically and it was estimated that an additional 1 million empty houses were added to the stock. </a:t>
            </a:r>
          </a:p>
          <a:p>
            <a:pPr marL="0" indent="0">
              <a:buNone/>
            </a:pPr>
            <a:endParaRPr lang="en-GB" dirty="0" smtClean="0"/>
          </a:p>
          <a:p>
            <a:r>
              <a:rPr lang="en-GB" dirty="0" smtClean="0"/>
              <a:t>Developers were left with blocks of unsold properties and massive debts. Since 2008, the government has been attempting to promote the sale of this vacant stock. </a:t>
            </a:r>
          </a:p>
          <a:p>
            <a:pPr marL="0" indent="0">
              <a:buNone/>
            </a:pPr>
            <a:endParaRPr lang="en-GB" dirty="0" smtClean="0"/>
          </a:p>
          <a:p>
            <a:r>
              <a:rPr lang="en-GB" dirty="0" smtClean="0"/>
              <a:t>The crisis has also resulted in a rapid increase in the number of bad loans and repossessions, making Spanish banks the largest property owners in the country. At the moment, the biggest banks are trying to sell as many houses as they can, as well as to rent below market prices. </a:t>
            </a:r>
            <a:r>
              <a:rPr lang="en-US" dirty="0" smtClean="0"/>
              <a:t>And at the </a:t>
            </a:r>
            <a:r>
              <a:rPr lang="en-US" dirty="0"/>
              <a:t>end of 2012 </a:t>
            </a:r>
            <a:r>
              <a:rPr lang="en-US" dirty="0" smtClean="0"/>
              <a:t>a “bad </a:t>
            </a:r>
            <a:r>
              <a:rPr lang="en-US" dirty="0"/>
              <a:t>bank” was created to absorb part of it. </a:t>
            </a:r>
            <a:endParaRPr lang="en-GB" dirty="0" smtClean="0"/>
          </a:p>
          <a:p>
            <a:pPr marL="0" indent="0">
              <a:buNone/>
            </a:pPr>
            <a:r>
              <a:rPr lang="en-GB" dirty="0" smtClean="0"/>
              <a:t> </a:t>
            </a:r>
          </a:p>
        </p:txBody>
      </p:sp>
      <p:sp>
        <p:nvSpPr>
          <p:cNvPr id="4" name="3 Marcador de número de diapositiva"/>
          <p:cNvSpPr>
            <a:spLocks noGrp="1"/>
          </p:cNvSpPr>
          <p:nvPr>
            <p:ph type="sldNum" sz="quarter" idx="12"/>
          </p:nvPr>
        </p:nvSpPr>
        <p:spPr/>
        <p:txBody>
          <a:bodyPr/>
          <a:lstStyle/>
          <a:p>
            <a:fld id="{679749BF-5E09-419C-B103-29B1CF5D1F00}" type="slidenum">
              <a:rPr lang="es-ES" smtClean="0"/>
              <a:t>13</a:t>
            </a:fld>
            <a:endParaRPr lang="es-ES" dirty="0"/>
          </a:p>
        </p:txBody>
      </p:sp>
    </p:spTree>
    <p:extLst>
      <p:ext uri="{BB962C8B-B14F-4D97-AF65-F5344CB8AC3E}">
        <p14:creationId xmlns:p14="http://schemas.microsoft.com/office/powerpoint/2010/main" val="1727036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04056"/>
          </a:xfrm>
        </p:spPr>
        <p:txBody>
          <a:bodyPr>
            <a:normAutofit fontScale="90000"/>
          </a:bodyPr>
          <a:lstStyle/>
          <a:p>
            <a:r>
              <a:rPr lang="en-US" dirty="0" smtClean="0"/>
              <a:t/>
            </a:r>
            <a:br>
              <a:rPr lang="en-US" dirty="0" smtClean="0"/>
            </a:br>
            <a:r>
              <a:rPr lang="en-US" dirty="0" smtClean="0"/>
              <a:t/>
            </a:r>
            <a:br>
              <a:rPr lang="en-US" dirty="0" smtClean="0"/>
            </a:br>
            <a:r>
              <a:rPr lang="en-US" sz="3600" b="1" dirty="0" smtClean="0"/>
              <a:t>The future of the sector</a:t>
            </a:r>
            <a:br>
              <a:rPr lang="en-US" sz="3600" b="1" dirty="0" smtClean="0"/>
            </a:br>
            <a:r>
              <a:rPr lang="en-US" sz="3600" b="1" dirty="0" smtClean="0"/>
              <a:t/>
            </a:r>
            <a:br>
              <a:rPr lang="en-US" sz="3600" b="1" dirty="0" smtClean="0"/>
            </a:br>
            <a:endParaRPr lang="es-ES" sz="3600" b="1" dirty="0"/>
          </a:p>
        </p:txBody>
      </p:sp>
      <p:sp>
        <p:nvSpPr>
          <p:cNvPr id="3" name="2 Marcador de contenido"/>
          <p:cNvSpPr>
            <a:spLocks noGrp="1"/>
          </p:cNvSpPr>
          <p:nvPr>
            <p:ph idx="1"/>
          </p:nvPr>
        </p:nvSpPr>
        <p:spPr>
          <a:xfrm>
            <a:off x="457200" y="764704"/>
            <a:ext cx="8229600" cy="5976664"/>
          </a:xfrm>
        </p:spPr>
        <p:txBody>
          <a:bodyPr>
            <a:normAutofit/>
          </a:bodyPr>
          <a:lstStyle/>
          <a:p>
            <a:r>
              <a:rPr lang="en-US" sz="1800" dirty="0" smtClean="0"/>
              <a:t>The future of social housing is bleak.  After the crisis hit, most demand-side subsidies were reduced and many have now disappear entirely. The number of new VPO social units have plummeted. Social housing, both VPO and rented, is increasingly disappearing and social housing developers try to sell their already small stocks to get cash to maintain their administrative structures. </a:t>
            </a:r>
          </a:p>
          <a:p>
            <a:r>
              <a:rPr lang="en-US" sz="1800" dirty="0" smtClean="0"/>
              <a:t>The </a:t>
            </a:r>
            <a:r>
              <a:rPr lang="en-US" sz="1800" dirty="0"/>
              <a:t>overall shape of the puzzle remains unclear: </a:t>
            </a:r>
            <a:r>
              <a:rPr lang="en-US" sz="1800" dirty="0" smtClean="0"/>
              <a:t>there </a:t>
            </a:r>
            <a:r>
              <a:rPr lang="en-US" sz="1800" dirty="0"/>
              <a:t>are many actors with vested interest involved in the social housing sector, but it lacks a leading voice or clear-cut  policy direction. </a:t>
            </a:r>
          </a:p>
          <a:p>
            <a:endParaRPr lang="en-US"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14</a:t>
            </a:fld>
            <a:endParaRPr lang="es-ES"/>
          </a:p>
        </p:txBody>
      </p:sp>
      <p:graphicFrame>
        <p:nvGraphicFramePr>
          <p:cNvPr id="5" name="2 Gráfico"/>
          <p:cNvGraphicFramePr>
            <a:graphicFrameLocks/>
          </p:cNvGraphicFramePr>
          <p:nvPr>
            <p:extLst>
              <p:ext uri="{D42A27DB-BD31-4B8C-83A1-F6EECF244321}">
                <p14:modId xmlns:p14="http://schemas.microsoft.com/office/powerpoint/2010/main" val="3278500132"/>
              </p:ext>
            </p:extLst>
          </p:nvPr>
        </p:nvGraphicFramePr>
        <p:xfrm>
          <a:off x="4355976" y="2996951"/>
          <a:ext cx="4536504" cy="3451300"/>
        </p:xfrm>
        <a:graphic>
          <a:graphicData uri="http://schemas.openxmlformats.org/drawingml/2006/chart">
            <c:chart xmlns:c="http://schemas.openxmlformats.org/drawingml/2006/chart" xmlns:r="http://schemas.openxmlformats.org/officeDocument/2006/relationships" r:id="rId2"/>
          </a:graphicData>
        </a:graphic>
      </p:graphicFrame>
      <p:sp>
        <p:nvSpPr>
          <p:cNvPr id="6" name="5 Rectángulo"/>
          <p:cNvSpPr/>
          <p:nvPr/>
        </p:nvSpPr>
        <p:spPr>
          <a:xfrm>
            <a:off x="5697114" y="3140968"/>
            <a:ext cx="2907334" cy="369332"/>
          </a:xfrm>
          <a:prstGeom prst="rect">
            <a:avLst/>
          </a:prstGeom>
        </p:spPr>
        <p:txBody>
          <a:bodyPr wrap="none">
            <a:spAutoFit/>
          </a:bodyPr>
          <a:lstStyle/>
          <a:p>
            <a:r>
              <a:rPr lang="en-US" dirty="0"/>
              <a:t>VPO housing starts by tenure</a:t>
            </a: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6448251"/>
            <a:ext cx="25844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1563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976664"/>
          </a:xfrm>
        </p:spPr>
        <p:txBody>
          <a:bodyPr>
            <a:normAutofit/>
          </a:bodyPr>
          <a:lstStyle/>
          <a:p>
            <a:endParaRPr lang="en-GB" dirty="0" smtClean="0"/>
          </a:p>
          <a:p>
            <a:r>
              <a:rPr lang="en-GB" dirty="0" smtClean="0"/>
              <a:t>Introduction</a:t>
            </a:r>
          </a:p>
          <a:p>
            <a:r>
              <a:rPr lang="en-GB" dirty="0" smtClean="0"/>
              <a:t>Historical development</a:t>
            </a:r>
          </a:p>
          <a:p>
            <a:r>
              <a:rPr lang="en-GB" dirty="0" smtClean="0"/>
              <a:t>Structure of social housing</a:t>
            </a:r>
          </a:p>
          <a:p>
            <a:r>
              <a:rPr lang="en-GB" dirty="0" smtClean="0"/>
              <a:t>Funding of social housing</a:t>
            </a:r>
          </a:p>
          <a:p>
            <a:r>
              <a:rPr lang="en-GB" dirty="0" smtClean="0"/>
              <a:t>Prices and rents </a:t>
            </a:r>
          </a:p>
          <a:p>
            <a:r>
              <a:rPr lang="en-GB" dirty="0"/>
              <a:t>Access and </a:t>
            </a:r>
            <a:r>
              <a:rPr lang="en-GB" dirty="0" smtClean="0"/>
              <a:t>allocation</a:t>
            </a:r>
          </a:p>
          <a:p>
            <a:r>
              <a:rPr lang="en-GB" dirty="0" smtClean="0"/>
              <a:t>Current policies environment</a:t>
            </a:r>
          </a:p>
          <a:p>
            <a:pPr marL="457200" lvl="1" indent="0">
              <a:buNone/>
            </a:pPr>
            <a:endParaRPr lang="en-GB" dirty="0"/>
          </a:p>
        </p:txBody>
      </p:sp>
      <p:sp>
        <p:nvSpPr>
          <p:cNvPr id="2" name="1 Marcador de número de diapositiva"/>
          <p:cNvSpPr>
            <a:spLocks noGrp="1"/>
          </p:cNvSpPr>
          <p:nvPr>
            <p:ph type="sldNum" sz="quarter" idx="12"/>
          </p:nvPr>
        </p:nvSpPr>
        <p:spPr/>
        <p:txBody>
          <a:bodyPr/>
          <a:lstStyle/>
          <a:p>
            <a:fld id="{679749BF-5E09-419C-B103-29B1CF5D1F00}" type="slidenum">
              <a:rPr lang="es-ES" smtClean="0"/>
              <a:t>2</a:t>
            </a:fld>
            <a:endParaRPr lang="es-ES"/>
          </a:p>
        </p:txBody>
      </p:sp>
    </p:spTree>
    <p:extLst>
      <p:ext uri="{BB962C8B-B14F-4D97-AF65-F5344CB8AC3E}">
        <p14:creationId xmlns:p14="http://schemas.microsoft.com/office/powerpoint/2010/main" val="1771046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080120"/>
          </a:xfrm>
        </p:spPr>
        <p:txBody>
          <a:bodyPr>
            <a:noAutofit/>
          </a:bodyPr>
          <a:lstStyle/>
          <a:p>
            <a:r>
              <a:rPr lang="en-US" sz="3200" b="1" dirty="0" smtClean="0"/>
              <a:t>Social </a:t>
            </a:r>
            <a:r>
              <a:rPr lang="en-US" sz="3200" b="1" dirty="0"/>
              <a:t>housing and comparison with other tenures </a:t>
            </a:r>
            <a:endParaRPr lang="es-ES" sz="3200" b="1"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solidFill>
                  <a:prstClr val="black">
                    <a:tint val="75000"/>
                  </a:prstClr>
                </a:solidFill>
              </a:rPr>
              <a:pPr/>
              <a:t>3</a:t>
            </a:fld>
            <a:endParaRPr lang="es-ES">
              <a:solidFill>
                <a:prstClr val="black">
                  <a:tint val="75000"/>
                </a:prstClr>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268760"/>
            <a:ext cx="8229600" cy="2740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95536" y="4221088"/>
            <a:ext cx="8352928" cy="2523768"/>
          </a:xfrm>
          <a:prstGeom prst="rect">
            <a:avLst/>
          </a:prstGeom>
        </p:spPr>
        <p:txBody>
          <a:bodyPr wrap="square">
            <a:spAutoFit/>
          </a:bodyPr>
          <a:lstStyle/>
          <a:p>
            <a:r>
              <a:rPr lang="en-US" sz="2000" dirty="0">
                <a:solidFill>
                  <a:prstClr val="black"/>
                </a:solidFill>
              </a:rPr>
              <a:t>Housing policy fundamentally emphasizes home </a:t>
            </a:r>
            <a:r>
              <a:rPr lang="en-US" sz="2000" dirty="0" smtClean="0">
                <a:solidFill>
                  <a:prstClr val="black"/>
                </a:solidFill>
              </a:rPr>
              <a:t>ownership. </a:t>
            </a:r>
            <a:endParaRPr lang="en-US" sz="2000" dirty="0">
              <a:solidFill>
                <a:prstClr val="black"/>
              </a:solidFill>
            </a:endParaRPr>
          </a:p>
          <a:p>
            <a:r>
              <a:rPr lang="en-US" sz="2000" dirty="0">
                <a:solidFill>
                  <a:prstClr val="black"/>
                </a:solidFill>
              </a:rPr>
              <a:t>Access to rented accommodation residual both through the public and the private sector. </a:t>
            </a:r>
            <a:endParaRPr lang="en-US" sz="2000" dirty="0" smtClean="0">
              <a:solidFill>
                <a:prstClr val="black"/>
              </a:solidFill>
            </a:endParaRPr>
          </a:p>
          <a:p>
            <a:r>
              <a:rPr lang="en-US" sz="2000" dirty="0" smtClean="0">
                <a:solidFill>
                  <a:prstClr val="black"/>
                </a:solidFill>
              </a:rPr>
              <a:t>Owner </a:t>
            </a:r>
            <a:r>
              <a:rPr lang="en-US" sz="2000" dirty="0">
                <a:solidFill>
                  <a:prstClr val="black"/>
                </a:solidFill>
              </a:rPr>
              <a:t>occupied sector</a:t>
            </a:r>
            <a:r>
              <a:rPr lang="en-US" sz="2000" dirty="0" smtClean="0">
                <a:solidFill>
                  <a:prstClr val="black"/>
                </a:solidFill>
              </a:rPr>
              <a:t>, up to 82% in 2001, </a:t>
            </a:r>
            <a:r>
              <a:rPr lang="en-US" sz="2000" dirty="0">
                <a:solidFill>
                  <a:prstClr val="black"/>
                </a:solidFill>
              </a:rPr>
              <a:t>including market </a:t>
            </a:r>
            <a:r>
              <a:rPr lang="en-US" sz="2000" dirty="0" smtClean="0">
                <a:solidFill>
                  <a:prstClr val="black"/>
                </a:solidFill>
              </a:rPr>
              <a:t>housing but also social </a:t>
            </a:r>
            <a:r>
              <a:rPr lang="en-US" sz="2000" dirty="0">
                <a:solidFill>
                  <a:prstClr val="black"/>
                </a:solidFill>
              </a:rPr>
              <a:t>housing </a:t>
            </a:r>
            <a:r>
              <a:rPr lang="en-US" sz="2000" dirty="0" smtClean="0">
                <a:solidFill>
                  <a:prstClr val="black"/>
                </a:solidFill>
              </a:rPr>
              <a:t>for ownership. </a:t>
            </a:r>
            <a:endParaRPr lang="en-US" sz="2000" dirty="0">
              <a:solidFill>
                <a:prstClr val="black"/>
              </a:solidFill>
            </a:endParaRPr>
          </a:p>
          <a:p>
            <a:r>
              <a:rPr lang="en-US" sz="2000" dirty="0">
                <a:solidFill>
                  <a:prstClr val="black"/>
                </a:solidFill>
              </a:rPr>
              <a:t>The rented sector, 13%, divided into private rented and social </a:t>
            </a:r>
            <a:r>
              <a:rPr lang="en-US" sz="2000" dirty="0" smtClean="0">
                <a:solidFill>
                  <a:prstClr val="black"/>
                </a:solidFill>
              </a:rPr>
              <a:t>rented, only  </a:t>
            </a:r>
            <a:r>
              <a:rPr lang="en-US" sz="2000" dirty="0">
                <a:solidFill>
                  <a:prstClr val="black"/>
                </a:solidFill>
              </a:rPr>
              <a:t>2% of the total </a:t>
            </a:r>
            <a:r>
              <a:rPr lang="en-US" sz="2000" dirty="0" smtClean="0">
                <a:solidFill>
                  <a:prstClr val="black"/>
                </a:solidFill>
              </a:rPr>
              <a:t>stock. </a:t>
            </a:r>
          </a:p>
          <a:p>
            <a:endParaRPr lang="en-US" dirty="0">
              <a:solidFill>
                <a:prstClr val="black"/>
              </a:solidFill>
            </a:endParaRPr>
          </a:p>
        </p:txBody>
      </p:sp>
    </p:spTree>
    <p:extLst>
      <p:ext uri="{BB962C8B-B14F-4D97-AF65-F5344CB8AC3E}">
        <p14:creationId xmlns:p14="http://schemas.microsoft.com/office/powerpoint/2010/main" val="23718586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Social </a:t>
            </a:r>
            <a:r>
              <a:rPr lang="en-US" sz="3200" b="1" dirty="0"/>
              <a:t>housing and comparison with other tenures </a:t>
            </a:r>
            <a:endParaRPr lang="es-ES" sz="3200" b="1" dirty="0"/>
          </a:p>
        </p:txBody>
      </p:sp>
      <p:sp>
        <p:nvSpPr>
          <p:cNvPr id="3" name="2 Marcador de contenido"/>
          <p:cNvSpPr>
            <a:spLocks noGrp="1"/>
          </p:cNvSpPr>
          <p:nvPr>
            <p:ph idx="1"/>
          </p:nvPr>
        </p:nvSpPr>
        <p:spPr/>
        <p:txBody>
          <a:bodyPr>
            <a:noAutofit/>
          </a:bodyPr>
          <a:lstStyle/>
          <a:p>
            <a:r>
              <a:rPr lang="en-GB" sz="2800" dirty="0" smtClean="0"/>
              <a:t>Two kinds of social housing</a:t>
            </a:r>
          </a:p>
          <a:p>
            <a:pPr lvl="1"/>
            <a:r>
              <a:rPr lang="en-GB" b="1" dirty="0" smtClean="0"/>
              <a:t>Officially protected </a:t>
            </a:r>
            <a:r>
              <a:rPr lang="en-GB" b="1" dirty="0"/>
              <a:t>housing </a:t>
            </a:r>
            <a:r>
              <a:rPr lang="en-GB" dirty="0"/>
              <a:t>(</a:t>
            </a:r>
            <a:r>
              <a:rPr lang="en-GB" b="1" dirty="0" smtClean="0"/>
              <a:t>VPO</a:t>
            </a:r>
            <a:r>
              <a:rPr lang="en-GB" dirty="0"/>
              <a:t>)</a:t>
            </a:r>
            <a:r>
              <a:rPr lang="en-GB" dirty="0" smtClean="0"/>
              <a:t>, peculiar compare to social housing models in EU countries in that it is provided almost entirely for owner-occupation.  Only a small proportion is built and offered for rent.</a:t>
            </a:r>
          </a:p>
          <a:p>
            <a:pPr lvl="1"/>
            <a:r>
              <a:rPr lang="en-GB" b="1" dirty="0" smtClean="0"/>
              <a:t>Social rented housing</a:t>
            </a:r>
            <a:r>
              <a:rPr lang="en-GB" dirty="0" smtClean="0"/>
              <a:t>, which is comparable to what is normally called social housing elsewhere in Europe. </a:t>
            </a:r>
            <a:endParaRPr lang="en-GB" b="1"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4</a:t>
            </a:fld>
            <a:endParaRPr lang="es-ES"/>
          </a:p>
        </p:txBody>
      </p:sp>
    </p:spTree>
    <p:extLst>
      <p:ext uri="{BB962C8B-B14F-4D97-AF65-F5344CB8AC3E}">
        <p14:creationId xmlns:p14="http://schemas.microsoft.com/office/powerpoint/2010/main" val="7325465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a:t>New construction: market and social housing</a:t>
            </a:r>
            <a:endParaRPr lang="es-ES" sz="3200" b="1"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5</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6237312"/>
            <a:ext cx="36576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1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9313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760640"/>
          </a:xfrm>
        </p:spPr>
        <p:txBody>
          <a:bodyPr>
            <a:noAutofit/>
          </a:bodyPr>
          <a:lstStyle/>
          <a:p>
            <a:r>
              <a:rPr lang="en-GB" sz="2000" dirty="0" smtClean="0"/>
              <a:t>The 1978 post-Franco constitution divided Spain into 17 regions, each with its own legislative body and autonomous governments that control most of their own housing policies. Central governments only retain control over some of the design of fiscal and social housing policy through a series of national housing plans that have been rooted in two principles:    </a:t>
            </a:r>
          </a:p>
          <a:p>
            <a:pPr marL="0" indent="0">
              <a:buNone/>
            </a:pPr>
            <a:r>
              <a:rPr lang="en-GB" sz="2000" dirty="0" smtClean="0"/>
              <a:t>  </a:t>
            </a:r>
          </a:p>
          <a:p>
            <a:pPr lvl="2"/>
            <a:r>
              <a:rPr lang="en-GB" sz="2000" dirty="0" smtClean="0"/>
              <a:t>One is the public financing for VPO social housing built by private developers.</a:t>
            </a:r>
          </a:p>
          <a:p>
            <a:pPr lvl="2"/>
            <a:r>
              <a:rPr lang="en-GB" sz="2000" dirty="0" smtClean="0"/>
              <a:t>The other is the temporary nature of the protection regime for such dwellings, which allows them to eventually move into the free housing market.</a:t>
            </a:r>
          </a:p>
          <a:p>
            <a:pPr marL="914400" lvl="2" indent="0">
              <a:buNone/>
            </a:pPr>
            <a:endParaRPr lang="en-GB" sz="2000" dirty="0" smtClean="0"/>
          </a:p>
          <a:p>
            <a:r>
              <a:rPr lang="en-GB" sz="2000" dirty="0" smtClean="0"/>
              <a:t>Given the multiple and decentralised decision-making processes, the implementation of housing policy in Spain is not always coherent or straightforward.  </a:t>
            </a:r>
            <a:endParaRPr lang="en-US" sz="2000" dirty="0" smtClean="0"/>
          </a:p>
        </p:txBody>
      </p:sp>
      <p:sp>
        <p:nvSpPr>
          <p:cNvPr id="4" name="1 Título"/>
          <p:cNvSpPr>
            <a:spLocks noGrp="1"/>
          </p:cNvSpPr>
          <p:nvPr>
            <p:ph type="title"/>
          </p:nvPr>
        </p:nvSpPr>
        <p:spPr>
          <a:xfrm>
            <a:off x="457200" y="116632"/>
            <a:ext cx="8229600" cy="648072"/>
          </a:xfrm>
        </p:spPr>
        <p:txBody>
          <a:bodyPr>
            <a:normAutofit/>
          </a:bodyPr>
          <a:lstStyle/>
          <a:p>
            <a:r>
              <a:rPr lang="en-US" sz="3200" b="1" dirty="0" smtClean="0"/>
              <a:t>Historical developments</a:t>
            </a:r>
            <a:endParaRPr lang="es-ES" sz="3200" b="1" dirty="0"/>
          </a:p>
        </p:txBody>
      </p:sp>
      <p:sp>
        <p:nvSpPr>
          <p:cNvPr id="2" name="1 Marcador de número de diapositiva"/>
          <p:cNvSpPr>
            <a:spLocks noGrp="1"/>
          </p:cNvSpPr>
          <p:nvPr>
            <p:ph type="sldNum" sz="quarter" idx="12"/>
          </p:nvPr>
        </p:nvSpPr>
        <p:spPr/>
        <p:txBody>
          <a:bodyPr/>
          <a:lstStyle/>
          <a:p>
            <a:fld id="{679749BF-5E09-419C-B103-29B1CF5D1F00}" type="slidenum">
              <a:rPr lang="es-ES" smtClean="0">
                <a:solidFill>
                  <a:prstClr val="black">
                    <a:tint val="75000"/>
                  </a:prstClr>
                </a:solidFill>
              </a:rPr>
              <a:pPr/>
              <a:t>6</a:t>
            </a:fld>
            <a:endParaRPr lang="es-ES">
              <a:solidFill>
                <a:prstClr val="black">
                  <a:tint val="75000"/>
                </a:prstClr>
              </a:solidFill>
            </a:endParaRPr>
          </a:p>
        </p:txBody>
      </p:sp>
    </p:spTree>
    <p:extLst>
      <p:ext uri="{BB962C8B-B14F-4D97-AF65-F5344CB8AC3E}">
        <p14:creationId xmlns:p14="http://schemas.microsoft.com/office/powerpoint/2010/main" val="2734810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116632"/>
            <a:ext cx="6912768" cy="936104"/>
          </a:xfrm>
        </p:spPr>
        <p:txBody>
          <a:bodyPr>
            <a:noAutofit/>
          </a:bodyPr>
          <a:lstStyle/>
          <a:p>
            <a:r>
              <a:rPr lang="en-GB" sz="3200" b="1" dirty="0" smtClean="0"/>
              <a:t>Structure of social housing</a:t>
            </a:r>
            <a:endParaRPr lang="en-GB" sz="3200" b="1" dirty="0"/>
          </a:p>
        </p:txBody>
      </p:sp>
      <p:sp>
        <p:nvSpPr>
          <p:cNvPr id="3" name="2 Marcador de contenido"/>
          <p:cNvSpPr>
            <a:spLocks noGrp="1"/>
          </p:cNvSpPr>
          <p:nvPr>
            <p:ph idx="1"/>
          </p:nvPr>
        </p:nvSpPr>
        <p:spPr>
          <a:xfrm>
            <a:off x="457200" y="980728"/>
            <a:ext cx="8229600" cy="5688632"/>
          </a:xfrm>
        </p:spPr>
        <p:txBody>
          <a:bodyPr>
            <a:normAutofit fontScale="55000" lnSpcReduction="20000"/>
          </a:bodyPr>
          <a:lstStyle/>
          <a:p>
            <a:pPr marL="0" indent="0">
              <a:buNone/>
            </a:pPr>
            <a:endParaRPr lang="en-US" b="1" dirty="0" smtClean="0"/>
          </a:p>
          <a:p>
            <a:r>
              <a:rPr lang="en-US" dirty="0" smtClean="0"/>
              <a:t>The development, construction and rehabilitation of VPO housing is open to a wide spectrum of providers including the State, regional governments, municipalities, public developers, mixed public-private companies, commercial developers, associations, co-operatives, not-for profit organizations, and private individuals provided they fulfill the criteria established by law.</a:t>
            </a:r>
          </a:p>
          <a:p>
            <a:r>
              <a:rPr lang="en-US" dirty="0" smtClean="0"/>
              <a:t>Once the VPO houses are built they are sold, making the property and its management the private responsibility of the owners.  Dwellings maintain their social character for a limited period of time (20 years) after which they can be traded at market prices.  Within the 20-year period, re-sale prices are controlled and owners who sell must repay subsidies. Despite this requirement, owners can make substantial capital gains in the long run. </a:t>
            </a:r>
          </a:p>
          <a:p>
            <a:r>
              <a:rPr lang="en-US" dirty="0" smtClean="0"/>
              <a:t>Only a small percentage of the social VPO houses built are rented and those are owned and managed by specialized institutions.  Since the 1980s, most regional governments and municipalities have created public housing corporations to deal with this rented stock. </a:t>
            </a:r>
          </a:p>
          <a:p>
            <a:r>
              <a:rPr lang="en-US" dirty="0" smtClean="0"/>
              <a:t>Professionalism varies greatly among different companies and most providers administer, maintain and repair existing </a:t>
            </a:r>
            <a:r>
              <a:rPr lang="en-US" dirty="0"/>
              <a:t>stock; select its </a:t>
            </a:r>
            <a:r>
              <a:rPr lang="en-US" dirty="0" smtClean="0"/>
              <a:t>beneficiaries; enforce eligibility conditions including the possible rotation of tenants. Also are fully or partially responsible for developing the land (normally supplied free by the municipality), and engaging a private contractor to construct the dwelling. </a:t>
            </a:r>
            <a:endParaRPr lang="es-ES" dirty="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7</a:t>
            </a:fld>
            <a:endParaRPr lang="es-ES"/>
          </a:p>
        </p:txBody>
      </p:sp>
    </p:spTree>
    <p:extLst>
      <p:ext uri="{BB962C8B-B14F-4D97-AF65-F5344CB8AC3E}">
        <p14:creationId xmlns:p14="http://schemas.microsoft.com/office/powerpoint/2010/main" val="607917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18058"/>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sz="3600" b="1" dirty="0" smtClean="0"/>
              <a:t>Funding VPO social housing</a:t>
            </a:r>
            <a:br>
              <a:rPr lang="en-US" sz="3600" b="1" dirty="0" smtClean="0"/>
            </a:br>
            <a:r>
              <a:rPr lang="en-US" sz="3600" b="1" dirty="0" smtClean="0"/>
              <a:t/>
            </a:r>
            <a:br>
              <a:rPr lang="en-US" sz="3600" b="1" dirty="0" smtClean="0"/>
            </a:br>
            <a:r>
              <a:rPr lang="en-US" dirty="0" smtClean="0"/>
              <a:t/>
            </a:r>
            <a:br>
              <a:rPr lang="en-US" dirty="0" smtClean="0"/>
            </a:br>
            <a:endParaRPr lang="es-ES" dirty="0"/>
          </a:p>
        </p:txBody>
      </p:sp>
      <p:sp>
        <p:nvSpPr>
          <p:cNvPr id="3" name="2 Marcador de contenido"/>
          <p:cNvSpPr>
            <a:spLocks noGrp="1"/>
          </p:cNvSpPr>
          <p:nvPr>
            <p:ph idx="1"/>
          </p:nvPr>
        </p:nvSpPr>
        <p:spPr>
          <a:xfrm>
            <a:off x="539552" y="836712"/>
            <a:ext cx="8229600" cy="5904656"/>
          </a:xfrm>
        </p:spPr>
        <p:txBody>
          <a:bodyPr>
            <a:normAutofit fontScale="25000" lnSpcReduction="20000"/>
          </a:bodyPr>
          <a:lstStyle/>
          <a:p>
            <a:endParaRPr lang="en-US" sz="5000" b="1" dirty="0" smtClean="0"/>
          </a:p>
          <a:p>
            <a:r>
              <a:rPr lang="en-GB" sz="8000" dirty="0" smtClean="0"/>
              <a:t>The main form of subsidy is through the provision of free or cheap land (the cost of land cannot make up more than 15% of the final price of the unit) for construction by municipal landowners. </a:t>
            </a:r>
          </a:p>
          <a:p>
            <a:pPr marL="0" indent="0">
              <a:buNone/>
            </a:pPr>
            <a:endParaRPr lang="en-GB" sz="8000" dirty="0" smtClean="0"/>
          </a:p>
          <a:p>
            <a:r>
              <a:rPr lang="en-GB" sz="8000" dirty="0" smtClean="0"/>
              <a:t>The additional cost of VPO social housing are financed through two avenues: the public budget and the banking system.</a:t>
            </a:r>
          </a:p>
          <a:p>
            <a:pPr marL="0" indent="0">
              <a:buNone/>
            </a:pPr>
            <a:endParaRPr lang="en-GB" sz="8000" dirty="0" smtClean="0"/>
          </a:p>
          <a:p>
            <a:r>
              <a:rPr lang="en-GB" sz="8000" dirty="0" smtClean="0"/>
              <a:t>Some of the social housing built during the 1960s, through to the 80s was partially funded through the public budget. It also provided funds for upfront subsidies to lower income households.  The public budget also funded the interest rates subsidies embedded in VPO loans. The fall in interest rates has reduced the importance of such subsidies and state funds for housing go now mainly to demand side subsidies which had been increasingly eliminated since 2010.</a:t>
            </a:r>
          </a:p>
          <a:p>
            <a:pPr marL="0" indent="0">
              <a:buNone/>
            </a:pPr>
            <a:endParaRPr lang="en-GB" sz="8000" dirty="0" smtClean="0"/>
          </a:p>
          <a:p>
            <a:r>
              <a:rPr lang="en-GB" sz="8000" dirty="0" smtClean="0"/>
              <a:t>The other major source of funding is the banking system. Since the mid-1970s, mortgage funding was the responsibility of banks and savings banks, including mortgages for VPO dwellings. The state contracts with these private credit institutions, which in turn provide loans on favourable conditions. </a:t>
            </a:r>
          </a:p>
          <a:p>
            <a:pPr marL="0" indent="0">
              <a:buNone/>
            </a:pPr>
            <a:r>
              <a:rPr lang="en-GB" sz="8000" dirty="0" smtClean="0"/>
              <a:t/>
            </a:r>
            <a:br>
              <a:rPr lang="en-GB" sz="8000" dirty="0" smtClean="0"/>
            </a:br>
            <a:endParaRPr lang="en-GB" sz="8000" dirty="0" smtClean="0"/>
          </a:p>
          <a:p>
            <a:endParaRPr lang="en-US" sz="8000" dirty="0"/>
          </a:p>
          <a:p>
            <a:endParaRPr lang="en-US" dirty="0" smtClean="0"/>
          </a:p>
          <a:p>
            <a:endParaRPr lang="en-US" dirty="0"/>
          </a:p>
          <a:p>
            <a:endParaRPr lang="en-US" dirty="0" smtClean="0"/>
          </a:p>
        </p:txBody>
      </p:sp>
      <p:sp>
        <p:nvSpPr>
          <p:cNvPr id="4" name="3 Marcador de número de diapositiva"/>
          <p:cNvSpPr>
            <a:spLocks noGrp="1"/>
          </p:cNvSpPr>
          <p:nvPr>
            <p:ph type="sldNum" sz="quarter" idx="12"/>
          </p:nvPr>
        </p:nvSpPr>
        <p:spPr/>
        <p:txBody>
          <a:bodyPr/>
          <a:lstStyle/>
          <a:p>
            <a:fld id="{679749BF-5E09-419C-B103-29B1CF5D1F00}" type="slidenum">
              <a:rPr lang="es-ES" smtClean="0"/>
              <a:t>8</a:t>
            </a:fld>
            <a:endParaRPr lang="es-ES"/>
          </a:p>
        </p:txBody>
      </p:sp>
    </p:spTree>
    <p:extLst>
      <p:ext uri="{BB962C8B-B14F-4D97-AF65-F5344CB8AC3E}">
        <p14:creationId xmlns:p14="http://schemas.microsoft.com/office/powerpoint/2010/main" val="3456319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04056"/>
          </a:xfrm>
        </p:spPr>
        <p:txBody>
          <a:bodyPr>
            <a:normAutofit fontScale="90000"/>
          </a:bodyPr>
          <a:lstStyle/>
          <a:p>
            <a:r>
              <a:rPr lang="es-ES" dirty="0" smtClean="0"/>
              <a:t/>
            </a:r>
            <a:br>
              <a:rPr lang="es-ES" dirty="0" smtClean="0"/>
            </a:br>
            <a:r>
              <a:rPr lang="en-GB" sz="3600" b="1" dirty="0" smtClean="0"/>
              <a:t>Taxes and subsidies </a:t>
            </a:r>
            <a:r>
              <a:rPr lang="en-GB" dirty="0" smtClean="0"/>
              <a:t/>
            </a:r>
            <a:br>
              <a:rPr lang="en-GB" dirty="0" smtClean="0"/>
            </a:br>
            <a:endParaRPr lang="en-GB" dirty="0"/>
          </a:p>
        </p:txBody>
      </p:sp>
      <p:sp>
        <p:nvSpPr>
          <p:cNvPr id="3" name="2 Marcador de contenido"/>
          <p:cNvSpPr>
            <a:spLocks noGrp="1"/>
          </p:cNvSpPr>
          <p:nvPr>
            <p:ph idx="1"/>
          </p:nvPr>
        </p:nvSpPr>
        <p:spPr>
          <a:xfrm>
            <a:off x="457200" y="1052736"/>
            <a:ext cx="8229600" cy="5760640"/>
          </a:xfrm>
        </p:spPr>
        <p:txBody>
          <a:bodyPr>
            <a:noAutofit/>
          </a:bodyPr>
          <a:lstStyle/>
          <a:p>
            <a:r>
              <a:rPr lang="en-US" sz="2400" dirty="0" smtClean="0"/>
              <a:t>Since the 1970s, owner-occupiers (including owners of VPO social housing) have been able to deduct a proportion of mortgage loan payments from income for tax purposes. </a:t>
            </a:r>
            <a:endParaRPr lang="en-US" sz="2400" dirty="0"/>
          </a:p>
          <a:p>
            <a:pPr marL="0" indent="0">
              <a:buNone/>
            </a:pPr>
            <a:endParaRPr lang="en-US" sz="2400" dirty="0" smtClean="0"/>
          </a:p>
          <a:p>
            <a:r>
              <a:rPr lang="en-US" sz="2400" dirty="0" smtClean="0"/>
              <a:t>Over  the years, there were changes to the details of the scheme and it had been eliminated since January 2013, but only for new mortgages.</a:t>
            </a:r>
          </a:p>
          <a:p>
            <a:pPr marL="0" indent="0">
              <a:buNone/>
            </a:pPr>
            <a:endParaRPr lang="en-US" sz="2400" dirty="0" smtClean="0"/>
          </a:p>
          <a:p>
            <a:r>
              <a:rPr lang="en-US" sz="2400" dirty="0" smtClean="0"/>
              <a:t>VPO social housing also benefits from a range of upfront subsidies and grants.  They vary by regions but are minor compared to the mortgage tax deductions. </a:t>
            </a:r>
          </a:p>
          <a:p>
            <a:pPr marL="0" indent="0">
              <a:buNone/>
            </a:pPr>
            <a:endParaRPr lang="en-US" sz="2400" dirty="0" smtClean="0"/>
          </a:p>
          <a:p>
            <a:r>
              <a:rPr lang="en-US" sz="2400" dirty="0" smtClean="0"/>
              <a:t>Since 1995, VPO social housing has been eligible for a reduced rate of VAT  (4% as opposed to 10% for other housing). </a:t>
            </a:r>
          </a:p>
        </p:txBody>
      </p:sp>
      <p:sp>
        <p:nvSpPr>
          <p:cNvPr id="4" name="3 Marcador de número de diapositiva"/>
          <p:cNvSpPr>
            <a:spLocks noGrp="1"/>
          </p:cNvSpPr>
          <p:nvPr>
            <p:ph type="sldNum" sz="quarter" idx="12"/>
          </p:nvPr>
        </p:nvSpPr>
        <p:spPr/>
        <p:txBody>
          <a:bodyPr/>
          <a:lstStyle/>
          <a:p>
            <a:fld id="{679749BF-5E09-419C-B103-29B1CF5D1F00}" type="slidenum">
              <a:rPr lang="es-ES" smtClean="0"/>
              <a:t>9</a:t>
            </a:fld>
            <a:endParaRPr lang="es-ES"/>
          </a:p>
        </p:txBody>
      </p:sp>
    </p:spTree>
    <p:extLst>
      <p:ext uri="{BB962C8B-B14F-4D97-AF65-F5344CB8AC3E}">
        <p14:creationId xmlns:p14="http://schemas.microsoft.com/office/powerpoint/2010/main" val="3642930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941</TotalTime>
  <Words>1591</Words>
  <Application>Microsoft Office PowerPoint</Application>
  <PresentationFormat>On-screen Show (4:3)</PresentationFormat>
  <Paragraphs>106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Tema de Office</vt:lpstr>
      <vt:lpstr>Social Housing in Spain</vt:lpstr>
      <vt:lpstr>PowerPoint Presentation</vt:lpstr>
      <vt:lpstr>Social housing and comparison with other tenures </vt:lpstr>
      <vt:lpstr>Social housing and comparison with other tenures </vt:lpstr>
      <vt:lpstr>New construction: market and social housing</vt:lpstr>
      <vt:lpstr>Historical developments</vt:lpstr>
      <vt:lpstr>Structure of social housing</vt:lpstr>
      <vt:lpstr>   Funding VPO social housing   </vt:lpstr>
      <vt:lpstr> Taxes and subsidies  </vt:lpstr>
      <vt:lpstr>Nature and scope of rental assistance </vt:lpstr>
      <vt:lpstr>VPO prices and rents </vt:lpstr>
      <vt:lpstr> Access and allocation of VPO social housing  </vt:lpstr>
      <vt:lpstr> Effects of the global financial crisis  </vt:lpstr>
      <vt:lpstr>  The future of the sector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Housing in Spain</dc:title>
  <dc:creator>baralides</dc:creator>
  <cp:lastModifiedBy>Administrator</cp:lastModifiedBy>
  <cp:revision>85</cp:revision>
  <cp:lastPrinted>2014-09-20T09:18:46Z</cp:lastPrinted>
  <dcterms:created xsi:type="dcterms:W3CDTF">2012-04-08T07:36:32Z</dcterms:created>
  <dcterms:modified xsi:type="dcterms:W3CDTF">2014-09-24T07:48:03Z</dcterms:modified>
</cp:coreProperties>
</file>