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9" r:id="rId4"/>
    <p:sldId id="269" r:id="rId5"/>
    <p:sldId id="258" r:id="rId6"/>
    <p:sldId id="268" r:id="rId7"/>
    <p:sldId id="261" r:id="rId8"/>
    <p:sldId id="262" r:id="rId9"/>
    <p:sldId id="263" r:id="rId10"/>
    <p:sldId id="270" r:id="rId11"/>
    <p:sldId id="271" r:id="rId12"/>
    <p:sldId id="265" r:id="rId13"/>
    <p:sldId id="272" r:id="rId14"/>
    <p:sldId id="273" r:id="rId15"/>
    <p:sldId id="274" r:id="rId1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E855AB-8D0A-4084-9059-65A7928B35CA}" type="datetimeFigureOut">
              <a:rPr lang="en-GB" smtClean="0"/>
              <a:t>25/09/2014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2BEEDD-5F0A-442D-B499-B3F7E5E65F89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8312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2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685817" indent="-263776" defTabSz="91442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055103" indent="-211021" defTabSz="91442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477145" indent="-211021" defTabSz="91442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899186" indent="-211021" defTabSz="91442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321227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743269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165310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587351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BBE1C1B-A8E5-4D12-AEE4-5D575BCA59F8}" type="slidenum">
              <a:rPr lang="en-GB" altLang="de-DE" smtClean="0"/>
              <a:pPr eaLnBrk="1" hangingPunct="1"/>
              <a:t>13</a:t>
            </a:fld>
            <a:endParaRPr lang="en-GB" altLang="de-DE" smtClean="0"/>
          </a:p>
        </p:txBody>
      </p:sp>
      <p:sp>
        <p:nvSpPr>
          <p:cNvPr id="665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2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685817" indent="-263776" defTabSz="91442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055103" indent="-211021" defTabSz="91442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477145" indent="-211021" defTabSz="91442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899186" indent="-211021" defTabSz="91442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321227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743269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165310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587351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3FEDCCD-12CF-49DE-9470-7B25638FBDD3}" type="slidenum">
              <a:rPr lang="en-GB" altLang="de-DE" smtClean="0"/>
              <a:pPr eaLnBrk="1" hangingPunct="1"/>
              <a:t>14</a:t>
            </a:fld>
            <a:endParaRPr lang="en-GB" altLang="de-DE" smtClean="0"/>
          </a:p>
        </p:txBody>
      </p:sp>
      <p:sp>
        <p:nvSpPr>
          <p:cNvPr id="747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03900A-7CA5-465A-BDF3-3905EA409D2D}" type="slidenum">
              <a:rPr lang="en-GB"/>
              <a:pPr/>
              <a:t>15</a:t>
            </a:fld>
            <a:endParaRPr lang="en-GB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7E177-7F61-4899-A2E1-DC54A241C6F5}" type="datetime1">
              <a:rPr lang="en-GB" smtClean="0"/>
              <a:t>25/09/2014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F00ED-C046-4347-89C4-A3870664230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5493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9BE9-8C6C-4DB4-89AC-FA355CD81F5C}" type="datetime1">
              <a:rPr lang="en-GB" smtClean="0"/>
              <a:t>25/09/2014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F00ED-C046-4347-89C4-A3870664230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1537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2B6EB-303D-42C8-A7FB-14A274C61557}" type="datetime1">
              <a:rPr lang="en-GB" smtClean="0"/>
              <a:t>25/09/2014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F00ED-C046-4347-89C4-A3870664230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9675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CCA46-09B2-445A-B0E8-5F81979BBB2A}" type="datetime1">
              <a:rPr lang="en-GB" smtClean="0"/>
              <a:t>25/09/2014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F00ED-C046-4347-89C4-A3870664230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2223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8DD44-9D4D-4B45-A743-52E40BAD3CD9}" type="datetime1">
              <a:rPr lang="en-GB" smtClean="0"/>
              <a:t>25/09/2014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F00ED-C046-4347-89C4-A3870664230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1656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6C071-6D08-4AFA-B67B-BA478ACD2BE2}" type="datetime1">
              <a:rPr lang="en-GB" smtClean="0"/>
              <a:t>25/09/2014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F00ED-C046-4347-89C4-A3870664230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9809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EC3B2-4122-4B45-BCA2-40F4E22C6723}" type="datetime1">
              <a:rPr lang="en-GB" smtClean="0"/>
              <a:t>25/09/2014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F00ED-C046-4347-89C4-A3870664230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7006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B0D87-73F9-496D-BE96-6D630BD1B25F}" type="datetime1">
              <a:rPr lang="en-GB" smtClean="0"/>
              <a:t>25/09/2014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F00ED-C046-4347-89C4-A3870664230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2944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B80D-FF2D-4B88-85CB-B27BD76D32DB}" type="datetime1">
              <a:rPr lang="en-GB" smtClean="0"/>
              <a:t>25/09/2014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F00ED-C046-4347-89C4-A3870664230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786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5B982-893F-4C3B-9E4B-92689A9ECAEB}" type="datetime1">
              <a:rPr lang="en-GB" smtClean="0"/>
              <a:t>25/09/2014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F00ED-C046-4347-89C4-A3870664230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8101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94B9D-7BBB-41ED-9670-14AF0AD14DC5}" type="datetime1">
              <a:rPr lang="en-GB" smtClean="0"/>
              <a:t>25/09/2014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F00ED-C046-4347-89C4-A3870664230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3270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CB6A9D-BFA4-4BDD-975E-BD95E82D3F14}" type="datetime1">
              <a:rPr lang="en-GB" smtClean="0"/>
              <a:t>25/09/2014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F00ED-C046-4347-89C4-A3870664230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7413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GB" dirty="0" smtClean="0"/>
              <a:t>Social Housing Germany</a:t>
            </a:r>
            <a:br>
              <a:rPr lang="en-GB" dirty="0" smtClean="0"/>
            </a:br>
            <a:r>
              <a:rPr lang="en-GB" dirty="0" smtClean="0"/>
              <a:t>Experiences and current issues 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GB" sz="2000" dirty="0" smtClean="0"/>
          </a:p>
          <a:p>
            <a:pPr algn="r"/>
            <a:r>
              <a:rPr lang="en-GB" sz="2000" dirty="0" smtClean="0"/>
              <a:t>Thomas Knorr-Siedow</a:t>
            </a:r>
            <a:endParaRPr lang="en-GB" sz="20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8978" y="4869988"/>
            <a:ext cx="1600200" cy="1190625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85183"/>
            <a:ext cx="2476500" cy="942975"/>
          </a:xfrm>
          <a:prstGeom prst="rect">
            <a:avLst/>
          </a:prstGeom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5085183"/>
            <a:ext cx="4267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27736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de-DE" dirty="0" smtClean="0"/>
              <a:t>Need to re-invent social housing</a:t>
            </a:r>
            <a:endParaRPr lang="en-GB" altLang="de-DE" dirty="0" smtClean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>
                <a:srgbClr val="FF0000"/>
              </a:buClr>
              <a:defRPr/>
            </a:pPr>
            <a:r>
              <a:rPr lang="en-GB" sz="2000" dirty="0" smtClean="0"/>
              <a:t>Growing demand </a:t>
            </a:r>
            <a:r>
              <a:rPr lang="en-GB" sz="2000" dirty="0" smtClean="0"/>
              <a:t>even with above </a:t>
            </a:r>
            <a:r>
              <a:rPr lang="en-GB" sz="2000" dirty="0" smtClean="0"/>
              <a:t>41 m</a:t>
            </a:r>
            <a:r>
              <a:rPr lang="en-GB" sz="2000" baseline="30000" dirty="0" smtClean="0"/>
              <a:t>2</a:t>
            </a:r>
            <a:r>
              <a:rPr lang="en-GB" sz="2000" dirty="0" smtClean="0"/>
              <a:t> per head</a:t>
            </a:r>
          </a:p>
          <a:p>
            <a:pPr eaLnBrk="1" hangingPunct="1">
              <a:buClr>
                <a:srgbClr val="FF0000"/>
              </a:buClr>
              <a:defRPr/>
            </a:pPr>
            <a:r>
              <a:rPr lang="en-GB" sz="2000" dirty="0" smtClean="0"/>
              <a:t>Deepening socio-economic rift</a:t>
            </a:r>
            <a:br>
              <a:rPr lang="en-GB" sz="2000" dirty="0" smtClean="0"/>
            </a:br>
            <a:r>
              <a:rPr lang="en-GB" sz="2000" dirty="0" smtClean="0"/>
              <a:t>Wealth and poverty report of 2012/13</a:t>
            </a:r>
          </a:p>
          <a:p>
            <a:pPr eaLnBrk="1" hangingPunct="1">
              <a:buClr>
                <a:srgbClr val="FF0000"/>
              </a:buClr>
              <a:defRPr/>
            </a:pPr>
            <a:r>
              <a:rPr lang="en-GB" sz="2000" dirty="0" smtClean="0"/>
              <a:t>Ageing society need of rehabilitation </a:t>
            </a:r>
          </a:p>
          <a:p>
            <a:pPr eaLnBrk="1" hangingPunct="1">
              <a:buClr>
                <a:srgbClr val="FF0000"/>
              </a:buClr>
              <a:defRPr/>
            </a:pPr>
            <a:r>
              <a:rPr lang="en-GB" sz="2000" dirty="0" smtClean="0"/>
              <a:t>Articulation  </a:t>
            </a:r>
            <a:r>
              <a:rPr lang="en-GB" sz="2000" dirty="0" smtClean="0"/>
              <a:t>of demand in the political realm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/>
            </a:r>
            <a:br>
              <a:rPr lang="en-GB" sz="2000" dirty="0" smtClean="0"/>
            </a:br>
            <a:endParaRPr lang="en-GB" sz="2000" dirty="0"/>
          </a:p>
        </p:txBody>
      </p:sp>
      <p:sp>
        <p:nvSpPr>
          <p:cNvPr id="8196" name="Textplatzhalt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GB" alt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F09484-5E8F-4514-A054-445D65807463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  <p:pic>
        <p:nvPicPr>
          <p:cNvPr id="81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9100"/>
            <a:ext cx="6156325" cy="3781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7762" y="3500438"/>
            <a:ext cx="4222750" cy="238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293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title"/>
          </p:nvPr>
        </p:nvSpPr>
        <p:spPr>
          <a:xfrm>
            <a:off x="107504" y="165100"/>
            <a:ext cx="3358009" cy="131921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de-DE" altLang="de-DE" sz="2800" dirty="0" smtClean="0">
                <a:solidFill>
                  <a:srgbClr val="FF0000"/>
                </a:solidFill>
              </a:rPr>
              <a:t>6. </a:t>
            </a:r>
            <a:r>
              <a:rPr lang="de-DE" altLang="de-DE" dirty="0" smtClean="0"/>
              <a:t>A </a:t>
            </a:r>
            <a:r>
              <a:rPr lang="de-DE" altLang="de-DE" dirty="0" err="1" smtClean="0"/>
              <a:t>need</a:t>
            </a:r>
            <a:r>
              <a:rPr lang="de-DE" altLang="de-DE" dirty="0" smtClean="0"/>
              <a:t> to </a:t>
            </a:r>
            <a:r>
              <a:rPr lang="de-DE" altLang="de-DE" dirty="0" err="1" smtClean="0"/>
              <a:t>re</a:t>
            </a:r>
            <a:r>
              <a:rPr lang="de-DE" altLang="de-DE" dirty="0" smtClean="0"/>
              <a:t>-start </a:t>
            </a:r>
            <a:r>
              <a:rPr lang="de-DE" altLang="de-DE" dirty="0" err="1" smtClean="0"/>
              <a:t>social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housing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without</a:t>
            </a:r>
            <a:r>
              <a:rPr lang="de-DE" altLang="de-DE" dirty="0" smtClean="0"/>
              <a:t> the </a:t>
            </a:r>
            <a:r>
              <a:rPr lang="de-DE" altLang="de-DE" dirty="0" err="1" smtClean="0"/>
              <a:t>inherent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faults</a:t>
            </a:r>
            <a:r>
              <a:rPr lang="de-DE" altLang="de-DE" dirty="0" smtClean="0"/>
              <a:t> and </a:t>
            </a:r>
            <a:r>
              <a:rPr lang="de-DE" altLang="de-DE" dirty="0" err="1" smtClean="0"/>
              <a:t>problems</a:t>
            </a:r>
            <a:r>
              <a:rPr lang="de-DE" altLang="de-DE" dirty="0" smtClean="0"/>
              <a:t> of the </a:t>
            </a:r>
            <a:r>
              <a:rPr lang="de-DE" altLang="de-DE" dirty="0" err="1" smtClean="0"/>
              <a:t>system</a:t>
            </a:r>
            <a:endParaRPr lang="de-DE" altLang="de-DE" dirty="0" smtClean="0"/>
          </a:p>
        </p:txBody>
      </p:sp>
      <p:sp>
        <p:nvSpPr>
          <p:cNvPr id="1024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389438" cy="639631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GB" altLang="de-DE" sz="2400" dirty="0" smtClean="0"/>
              <a:t>No more of what went wrong in the centre</a:t>
            </a:r>
          </a:p>
          <a:p>
            <a:pPr eaLnBrk="1" hangingPunct="1"/>
            <a:r>
              <a:rPr lang="en-GB" altLang="de-DE" sz="2400" dirty="0" smtClean="0"/>
              <a:t>Quality </a:t>
            </a:r>
            <a:r>
              <a:rPr lang="en-GB" altLang="de-DE" sz="2400" dirty="0" smtClean="0"/>
              <a:t>social housing integrated in the system as permanent</a:t>
            </a:r>
          </a:p>
          <a:p>
            <a:pPr eaLnBrk="1" hangingPunct="1"/>
            <a:r>
              <a:rPr lang="en-GB" altLang="de-DE" sz="2400" dirty="0" smtClean="0"/>
              <a:t>New </a:t>
            </a:r>
            <a:r>
              <a:rPr lang="en-GB" altLang="de-DE" sz="2400" dirty="0" smtClean="0"/>
              <a:t>‘non-profit ownership</a:t>
            </a:r>
            <a:r>
              <a:rPr lang="en-GB" altLang="de-DE" sz="2400" dirty="0" smtClean="0"/>
              <a:t>’</a:t>
            </a:r>
          </a:p>
          <a:p>
            <a:pPr eaLnBrk="1" hangingPunct="1"/>
            <a:r>
              <a:rPr lang="en-GB" altLang="de-DE" sz="2400" dirty="0" smtClean="0"/>
              <a:t>Democratic responsibility, </a:t>
            </a:r>
            <a:r>
              <a:rPr lang="en-GB" altLang="de-DE" sz="2400" dirty="0" smtClean="0"/>
              <a:t>collective self-organisation</a:t>
            </a:r>
            <a:r>
              <a:rPr lang="en-GB" altLang="de-DE" sz="2400" dirty="0" smtClean="0"/>
              <a:t>, </a:t>
            </a:r>
            <a:r>
              <a:rPr lang="en-GB" altLang="de-DE" sz="2400" dirty="0" smtClean="0"/>
              <a:t>localisation</a:t>
            </a:r>
            <a:r>
              <a:rPr lang="en-GB" altLang="de-DE" sz="2400" dirty="0" smtClean="0"/>
              <a:t>, </a:t>
            </a:r>
            <a:r>
              <a:rPr lang="en-GB" altLang="de-DE" sz="2400" dirty="0" smtClean="0"/>
              <a:t>self-organisation</a:t>
            </a:r>
            <a:endParaRPr lang="en-GB" altLang="de-DE" sz="2400" dirty="0" smtClean="0"/>
          </a:p>
          <a:p>
            <a:pPr eaLnBrk="1" hangingPunct="1"/>
            <a:r>
              <a:rPr lang="en-GB" altLang="de-DE" sz="2400" dirty="0" smtClean="0"/>
              <a:t>Reduce public </a:t>
            </a:r>
            <a:r>
              <a:rPr lang="en-GB" altLang="de-DE" sz="2400" dirty="0" smtClean="0"/>
              <a:t>funding and develop revolving housing funds</a:t>
            </a:r>
            <a:endParaRPr lang="en-GB" altLang="de-DE" sz="2400" dirty="0" smtClean="0"/>
          </a:p>
          <a:p>
            <a:pPr eaLnBrk="1" hangingPunct="1"/>
            <a:r>
              <a:rPr lang="en-GB" altLang="de-DE" sz="2400" dirty="0" smtClean="0"/>
              <a:t>Utilise alternative ‘in-kind’ funding sources </a:t>
            </a:r>
          </a:p>
          <a:p>
            <a:pPr eaLnBrk="1" hangingPunct="1"/>
            <a:r>
              <a:rPr lang="en-GB" altLang="de-DE" sz="2400" dirty="0" smtClean="0"/>
              <a:t>Organise long-term </a:t>
            </a:r>
            <a:r>
              <a:rPr lang="en-GB" altLang="de-DE" sz="2400" dirty="0" smtClean="0"/>
              <a:t>engagement of the third sector  </a:t>
            </a:r>
            <a:endParaRPr lang="en-GB" altLang="de-DE" sz="2400" dirty="0" smtClean="0"/>
          </a:p>
          <a:p>
            <a:pPr eaLnBrk="1" hangingPunct="1"/>
            <a:r>
              <a:rPr lang="en-GB" altLang="de-DE" sz="2400" dirty="0" smtClean="0"/>
              <a:t>Be responsive to changing life-styles and demography</a:t>
            </a:r>
          </a:p>
          <a:p>
            <a:pPr eaLnBrk="1" hangingPunct="1"/>
            <a:endParaRPr lang="en-GB" altLang="de-DE" sz="2000" dirty="0" smtClean="0"/>
          </a:p>
          <a:p>
            <a:pPr eaLnBrk="1" hangingPunct="1"/>
            <a:endParaRPr lang="en-GB" altLang="de-DE" sz="2000" dirty="0" smtClean="0"/>
          </a:p>
          <a:p>
            <a:pPr eaLnBrk="1" hangingPunct="1"/>
            <a:endParaRPr lang="en-GB" altLang="de-DE" sz="2000" dirty="0" smtClean="0"/>
          </a:p>
          <a:p>
            <a:pPr eaLnBrk="1" hangingPunct="1"/>
            <a:endParaRPr lang="en-GB" altLang="de-DE" sz="2000" dirty="0" smtClean="0"/>
          </a:p>
        </p:txBody>
      </p:sp>
      <p:sp>
        <p:nvSpPr>
          <p:cNvPr id="10244" name="Textplatzhalt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de-DE" altLang="de-DE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979A98-665C-4B3E-8E0C-253BD57772A0}" type="slidenum">
              <a:rPr lang="de-DE"/>
              <a:pPr>
                <a:defRPr/>
              </a:pPr>
              <a:t>11</a:t>
            </a:fld>
            <a:endParaRPr lang="de-DE"/>
          </a:p>
        </p:txBody>
      </p:sp>
      <p:pic>
        <p:nvPicPr>
          <p:cNvPr id="1024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1592263"/>
            <a:ext cx="3637484" cy="540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614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51520" y="273050"/>
            <a:ext cx="3213993" cy="1162050"/>
          </a:xfrm>
        </p:spPr>
        <p:txBody>
          <a:bodyPr/>
          <a:lstStyle/>
          <a:p>
            <a:r>
              <a:rPr lang="en-GB" sz="2800" dirty="0" smtClean="0">
                <a:solidFill>
                  <a:srgbClr val="FF0000"/>
                </a:solidFill>
              </a:rPr>
              <a:t>7. </a:t>
            </a:r>
            <a:r>
              <a:rPr lang="en-GB" dirty="0" smtClean="0"/>
              <a:t>A </a:t>
            </a:r>
            <a:r>
              <a:rPr lang="en-GB" dirty="0"/>
              <a:t>new cooperative initiative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half" idx="2"/>
          </p:nvPr>
        </p:nvSpPr>
        <p:spPr>
          <a:xfrm>
            <a:off x="251520" y="1435100"/>
            <a:ext cx="3213993" cy="516225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Experimental housing projects at the front of housing problems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Targeted ‘integrated’ research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800" dirty="0" smtClean="0"/>
              <a:t>building technology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800" dirty="0" smtClean="0"/>
              <a:t>financing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800" dirty="0" smtClean="0"/>
              <a:t>social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800" dirty="0" smtClean="0"/>
              <a:t>urban structure</a:t>
            </a:r>
            <a:endParaRPr lang="en-GB" sz="1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F00ED-C046-4347-89C4-A38706642301}" type="slidenum">
              <a:rPr lang="en-GB" smtClean="0"/>
              <a:t>12</a:t>
            </a:fld>
            <a:endParaRPr lang="en-GB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8779" y="2097087"/>
            <a:ext cx="6141616" cy="313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02377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liennummernplatzhalt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8FBC347-D5D2-439D-936D-5BE42E9E20CA}" type="slidenum">
              <a:rPr lang="en-GB" altLang="de-DE" smtClean="0">
                <a:solidFill>
                  <a:srgbClr val="C2C4D8"/>
                </a:solidFill>
              </a:rPr>
              <a:pPr eaLnBrk="1" hangingPunct="1"/>
              <a:t>13</a:t>
            </a:fld>
            <a:endParaRPr lang="en-GB" altLang="de-DE" smtClean="0">
              <a:solidFill>
                <a:srgbClr val="C2C4D8"/>
              </a:solidFill>
            </a:endParaRPr>
          </a:p>
        </p:txBody>
      </p:sp>
      <p:sp>
        <p:nvSpPr>
          <p:cNvPr id="13315" name="Rectangle 4"/>
          <p:cNvSpPr>
            <a:spLocks noChangeArrowheads="1"/>
          </p:cNvSpPr>
          <p:nvPr/>
        </p:nvSpPr>
        <p:spPr bwMode="auto">
          <a:xfrm rot="10800000">
            <a:off x="0" y="873125"/>
            <a:ext cx="9144000" cy="503238"/>
          </a:xfrm>
          <a:prstGeom prst="rect">
            <a:avLst/>
          </a:prstGeom>
          <a:gradFill rotWithShape="1">
            <a:gsLst>
              <a:gs pos="0">
                <a:srgbClr val="4F527D"/>
              </a:gs>
              <a:gs pos="100000">
                <a:srgbClr val="BBBDCD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13316" name="Text Box 5"/>
          <p:cNvSpPr txBox="1">
            <a:spLocks noChangeArrowheads="1"/>
          </p:cNvSpPr>
          <p:nvPr/>
        </p:nvSpPr>
        <p:spPr bwMode="auto">
          <a:xfrm>
            <a:off x="1547813" y="873125"/>
            <a:ext cx="7221537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0800" bIns="10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de-DE" altLang="de-DE" sz="1600" b="1">
                <a:solidFill>
                  <a:schemeClr val="bg1"/>
                </a:solidFill>
              </a:rPr>
              <a:t>Action Field 1</a:t>
            </a:r>
            <a:br>
              <a:rPr lang="de-DE" altLang="de-DE" sz="1600" b="1">
                <a:solidFill>
                  <a:schemeClr val="bg1"/>
                </a:solidFill>
              </a:rPr>
            </a:br>
            <a:r>
              <a:rPr lang="de-DE" altLang="de-DE" sz="1600">
                <a:solidFill>
                  <a:schemeClr val="bg1"/>
                </a:solidFill>
              </a:rPr>
              <a:t>Administrative Structure and Planning Management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4822825" y="2025650"/>
            <a:ext cx="3944938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tabLst>
                <a:tab pos="17938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17938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17938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17938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17938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938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938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938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938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850"/>
              </a:spcBef>
            </a:pPr>
            <a:r>
              <a:rPr lang="en-GB" altLang="de-DE" sz="1600">
                <a:solidFill>
                  <a:srgbClr val="4F527D"/>
                </a:solidFill>
              </a:rPr>
              <a:t>▪ 	</a:t>
            </a:r>
            <a:r>
              <a:rPr lang="en-GB" altLang="de-DE" sz="1600" b="1">
                <a:solidFill>
                  <a:srgbClr val="4F527D"/>
                </a:solidFill>
              </a:rPr>
              <a:t>What are the demands</a:t>
            </a:r>
            <a:br>
              <a:rPr lang="en-GB" altLang="de-DE" sz="1600" b="1">
                <a:solidFill>
                  <a:srgbClr val="4F527D"/>
                </a:solidFill>
              </a:rPr>
            </a:br>
            <a:r>
              <a:rPr lang="en-GB" altLang="de-DE" sz="1600" b="1">
                <a:solidFill>
                  <a:srgbClr val="4F527D"/>
                </a:solidFill>
              </a:rPr>
              <a:t>	of the end users?</a:t>
            </a:r>
            <a:br>
              <a:rPr lang="en-GB" altLang="de-DE" sz="1600" b="1">
                <a:solidFill>
                  <a:srgbClr val="4F527D"/>
                </a:solidFill>
              </a:rPr>
            </a:br>
            <a:r>
              <a:rPr lang="en-GB" altLang="de-DE" sz="1600" b="1">
                <a:solidFill>
                  <a:srgbClr val="4F527D"/>
                </a:solidFill>
              </a:rPr>
              <a:t>	</a:t>
            </a:r>
            <a:r>
              <a:rPr lang="en-GB" altLang="de-DE" sz="1600">
                <a:solidFill>
                  <a:srgbClr val="4F527D"/>
                </a:solidFill>
              </a:rPr>
              <a:t>- Affordable and safe home (survey)</a:t>
            </a:r>
            <a:br>
              <a:rPr lang="en-GB" altLang="de-DE" sz="1600">
                <a:solidFill>
                  <a:srgbClr val="4F527D"/>
                </a:solidFill>
              </a:rPr>
            </a:br>
            <a:r>
              <a:rPr lang="en-GB" altLang="de-DE" sz="1600">
                <a:solidFill>
                  <a:srgbClr val="4F527D"/>
                </a:solidFill>
              </a:rPr>
              <a:t>	- Workplace </a:t>
            </a:r>
            <a:br>
              <a:rPr lang="en-GB" altLang="de-DE" sz="1600">
                <a:solidFill>
                  <a:srgbClr val="4F527D"/>
                </a:solidFill>
              </a:rPr>
            </a:br>
            <a:r>
              <a:rPr lang="en-GB" altLang="de-DE" sz="1600">
                <a:solidFill>
                  <a:srgbClr val="4F527D"/>
                </a:solidFill>
              </a:rPr>
              <a:t>	- Access to infrastructure and</a:t>
            </a:r>
            <a:br>
              <a:rPr lang="en-GB" altLang="de-DE" sz="1600">
                <a:solidFill>
                  <a:srgbClr val="4F527D"/>
                </a:solidFill>
              </a:rPr>
            </a:br>
            <a:r>
              <a:rPr lang="en-GB" altLang="de-DE" sz="1600">
                <a:solidFill>
                  <a:srgbClr val="4F527D"/>
                </a:solidFill>
              </a:rPr>
              <a:t>	  neighbourhood</a:t>
            </a:r>
            <a:br>
              <a:rPr lang="en-GB" altLang="de-DE" sz="1600">
                <a:solidFill>
                  <a:srgbClr val="4F527D"/>
                </a:solidFill>
              </a:rPr>
            </a:br>
            <a:r>
              <a:rPr lang="en-GB" altLang="de-DE" sz="1600">
                <a:solidFill>
                  <a:srgbClr val="4F527D"/>
                </a:solidFill>
              </a:rPr>
              <a:t>	- Growth in wealth and space as</a:t>
            </a:r>
            <a:br>
              <a:rPr lang="en-GB" altLang="de-DE" sz="1600">
                <a:solidFill>
                  <a:srgbClr val="4F527D"/>
                </a:solidFill>
              </a:rPr>
            </a:br>
            <a:r>
              <a:rPr lang="en-GB" altLang="de-DE" sz="1600">
                <a:solidFill>
                  <a:srgbClr val="4F527D"/>
                </a:solidFill>
              </a:rPr>
              <a:t>	  households and society develop</a:t>
            </a:r>
          </a:p>
          <a:p>
            <a:pPr eaLnBrk="1" hangingPunct="1">
              <a:spcBef>
                <a:spcPts val="850"/>
              </a:spcBef>
            </a:pPr>
            <a:endParaRPr lang="en-GB" altLang="de-DE" sz="1600">
              <a:solidFill>
                <a:srgbClr val="4F527D"/>
              </a:solidFill>
            </a:endParaRPr>
          </a:p>
          <a:p>
            <a:pPr eaLnBrk="1" hangingPunct="1">
              <a:spcBef>
                <a:spcPts val="850"/>
              </a:spcBef>
            </a:pPr>
            <a:r>
              <a:rPr lang="en-GB" altLang="de-DE" sz="1600">
                <a:solidFill>
                  <a:srgbClr val="4F527D"/>
                </a:solidFill>
              </a:rPr>
              <a:t>▪ 	</a:t>
            </a:r>
            <a:r>
              <a:rPr lang="en-GB" altLang="de-DE" sz="1600" b="1">
                <a:solidFill>
                  <a:srgbClr val="4F527D"/>
                </a:solidFill>
              </a:rPr>
              <a:t>What are the necessary capacities?</a:t>
            </a:r>
            <a:br>
              <a:rPr lang="en-GB" altLang="de-DE" sz="1600" b="1">
                <a:solidFill>
                  <a:srgbClr val="4F527D"/>
                </a:solidFill>
              </a:rPr>
            </a:br>
            <a:r>
              <a:rPr lang="en-GB" altLang="de-DE" sz="1600" b="1">
                <a:solidFill>
                  <a:srgbClr val="4F527D"/>
                </a:solidFill>
              </a:rPr>
              <a:t>	</a:t>
            </a:r>
            <a:r>
              <a:rPr lang="en-GB" altLang="de-DE" sz="1600">
                <a:solidFill>
                  <a:srgbClr val="4F527D"/>
                </a:solidFill>
              </a:rPr>
              <a:t>- Communication skills</a:t>
            </a:r>
            <a:br>
              <a:rPr lang="en-GB" altLang="de-DE" sz="1600">
                <a:solidFill>
                  <a:srgbClr val="4F527D"/>
                </a:solidFill>
              </a:rPr>
            </a:br>
            <a:r>
              <a:rPr lang="en-GB" altLang="de-DE" sz="1600">
                <a:solidFill>
                  <a:srgbClr val="4F527D"/>
                </a:solidFill>
              </a:rPr>
              <a:t>	- Professional knowledge for sustainable 	  urban development</a:t>
            </a:r>
            <a:br>
              <a:rPr lang="en-GB" altLang="de-DE" sz="1600">
                <a:solidFill>
                  <a:srgbClr val="4F527D"/>
                </a:solidFill>
              </a:rPr>
            </a:br>
            <a:r>
              <a:rPr lang="en-GB" altLang="de-DE" sz="1600">
                <a:solidFill>
                  <a:srgbClr val="4F527D"/>
                </a:solidFill>
              </a:rPr>
              <a:t>	- Responsive administration</a:t>
            </a:r>
            <a:br>
              <a:rPr lang="en-GB" altLang="de-DE" sz="1600">
                <a:solidFill>
                  <a:srgbClr val="4F527D"/>
                </a:solidFill>
              </a:rPr>
            </a:br>
            <a:r>
              <a:rPr lang="en-GB" altLang="de-DE" sz="1600">
                <a:solidFill>
                  <a:srgbClr val="4F527D"/>
                </a:solidFill>
              </a:rPr>
              <a:t>	- Educated residents</a:t>
            </a:r>
          </a:p>
        </p:txBody>
      </p:sp>
      <p:grpSp>
        <p:nvGrpSpPr>
          <p:cNvPr id="13318" name="Gruppieren 28"/>
          <p:cNvGrpSpPr>
            <a:grpSpLocks/>
          </p:cNvGrpSpPr>
          <p:nvPr/>
        </p:nvGrpSpPr>
        <p:grpSpPr bwMode="auto">
          <a:xfrm>
            <a:off x="-34925" y="1354138"/>
            <a:ext cx="4689475" cy="4741862"/>
            <a:chOff x="267309" y="1303135"/>
            <a:chExt cx="4690008" cy="4742279"/>
          </a:xfrm>
        </p:grpSpPr>
        <p:sp>
          <p:nvSpPr>
            <p:cNvPr id="13319" name="Oval 7"/>
            <p:cNvSpPr>
              <a:spLocks noChangeArrowheads="1"/>
            </p:cNvSpPr>
            <p:nvPr/>
          </p:nvSpPr>
          <p:spPr bwMode="auto">
            <a:xfrm>
              <a:off x="1892806" y="3367757"/>
              <a:ext cx="1411605" cy="1423670"/>
            </a:xfrm>
            <a:prstGeom prst="ellips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CH" altLang="de-DE"/>
            </a:p>
          </p:txBody>
        </p:sp>
        <p:sp>
          <p:nvSpPr>
            <p:cNvPr id="13320" name="Text Box 8"/>
            <p:cNvSpPr txBox="1">
              <a:spLocks noChangeArrowheads="1"/>
            </p:cNvSpPr>
            <p:nvPr/>
          </p:nvSpPr>
          <p:spPr bwMode="auto">
            <a:xfrm>
              <a:off x="1915219" y="3572957"/>
              <a:ext cx="1335622" cy="1077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GB" altLang="de-DE" sz="1600" b="1"/>
                <a:t>Sustainable</a:t>
              </a:r>
              <a:br>
                <a:rPr lang="en-GB" altLang="de-DE" sz="1600" b="1"/>
              </a:br>
              <a:r>
                <a:rPr lang="en-GB" altLang="de-DE" sz="1600" b="1"/>
                <a:t>Building &amp;</a:t>
              </a:r>
              <a:br>
                <a:rPr lang="en-GB" altLang="de-DE" sz="1600" b="1"/>
              </a:br>
              <a:r>
                <a:rPr lang="en-GB" altLang="de-DE" sz="1600" b="1"/>
                <a:t>Neighbour-</a:t>
              </a:r>
              <a:br>
                <a:rPr lang="en-GB" altLang="de-DE" sz="1600" b="1"/>
              </a:br>
              <a:r>
                <a:rPr lang="en-GB" altLang="de-DE" sz="1600" b="1"/>
                <a:t>hoods</a:t>
              </a:r>
            </a:p>
          </p:txBody>
        </p:sp>
        <p:sp>
          <p:nvSpPr>
            <p:cNvPr id="13321" name="Text Box 10"/>
            <p:cNvSpPr txBox="1">
              <a:spLocks noChangeArrowheads="1"/>
            </p:cNvSpPr>
            <p:nvPr/>
          </p:nvSpPr>
          <p:spPr bwMode="auto">
            <a:xfrm>
              <a:off x="519637" y="1954645"/>
              <a:ext cx="137249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altLang="de-DE" sz="1600" b="1"/>
                <a:t>Municipality</a:t>
              </a:r>
            </a:p>
          </p:txBody>
        </p:sp>
        <p:sp>
          <p:nvSpPr>
            <p:cNvPr id="13322" name="Text Box 11"/>
            <p:cNvSpPr txBox="1">
              <a:spLocks noChangeArrowheads="1"/>
            </p:cNvSpPr>
            <p:nvPr/>
          </p:nvSpPr>
          <p:spPr bwMode="auto">
            <a:xfrm>
              <a:off x="423117" y="1303135"/>
              <a:ext cx="3544963" cy="369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altLang="de-DE" b="1"/>
                <a:t>City government - Governance</a:t>
              </a:r>
            </a:p>
          </p:txBody>
        </p:sp>
        <p:sp>
          <p:nvSpPr>
            <p:cNvPr id="13323" name="Text Box 12"/>
            <p:cNvSpPr txBox="1">
              <a:spLocks noChangeArrowheads="1"/>
            </p:cNvSpPr>
            <p:nvPr/>
          </p:nvSpPr>
          <p:spPr bwMode="auto">
            <a:xfrm>
              <a:off x="2691830" y="2227427"/>
              <a:ext cx="219162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altLang="de-DE" sz="1600" b="1"/>
                <a:t>Building contractors</a:t>
              </a:r>
            </a:p>
          </p:txBody>
        </p:sp>
        <p:sp>
          <p:nvSpPr>
            <p:cNvPr id="13324" name="Text Box 13"/>
            <p:cNvSpPr txBox="1">
              <a:spLocks noChangeArrowheads="1"/>
            </p:cNvSpPr>
            <p:nvPr/>
          </p:nvSpPr>
          <p:spPr bwMode="auto">
            <a:xfrm>
              <a:off x="398987" y="2931910"/>
              <a:ext cx="147348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altLang="de-DE" sz="1600" b="1"/>
                <a:t>Site manager</a:t>
              </a:r>
            </a:p>
          </p:txBody>
        </p:sp>
        <p:sp>
          <p:nvSpPr>
            <p:cNvPr id="13325" name="Text Box 14"/>
            <p:cNvSpPr txBox="1">
              <a:spLocks noChangeArrowheads="1"/>
            </p:cNvSpPr>
            <p:nvPr/>
          </p:nvSpPr>
          <p:spPr bwMode="auto">
            <a:xfrm>
              <a:off x="3366977" y="3414510"/>
              <a:ext cx="1380506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altLang="de-DE" sz="1600" b="1"/>
                <a:t>Component </a:t>
              </a:r>
              <a:br>
                <a:rPr lang="en-GB" altLang="de-DE" sz="1600" b="1"/>
              </a:br>
              <a:r>
                <a:rPr lang="en-GB" altLang="de-DE" sz="1600" b="1"/>
                <a:t>providers</a:t>
              </a:r>
            </a:p>
          </p:txBody>
        </p:sp>
        <p:sp>
          <p:nvSpPr>
            <p:cNvPr id="13326" name="Text Box 15"/>
            <p:cNvSpPr txBox="1">
              <a:spLocks noChangeArrowheads="1"/>
            </p:cNvSpPr>
            <p:nvPr/>
          </p:nvSpPr>
          <p:spPr bwMode="auto">
            <a:xfrm>
              <a:off x="587786" y="5610340"/>
              <a:ext cx="148309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altLang="de-DE" sz="1600" b="1"/>
                <a:t>Home buyers</a:t>
              </a:r>
            </a:p>
          </p:txBody>
        </p:sp>
        <p:sp>
          <p:nvSpPr>
            <p:cNvPr id="13327" name="Text Box 16"/>
            <p:cNvSpPr txBox="1">
              <a:spLocks noChangeArrowheads="1"/>
            </p:cNvSpPr>
            <p:nvPr/>
          </p:nvSpPr>
          <p:spPr bwMode="auto">
            <a:xfrm>
              <a:off x="267309" y="4934700"/>
              <a:ext cx="1460656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altLang="de-DE" sz="1600" b="1"/>
                <a:t>Self-helping </a:t>
              </a:r>
              <a:br>
                <a:rPr lang="en-GB" altLang="de-DE" sz="1600" b="1"/>
              </a:br>
              <a:r>
                <a:rPr lang="en-GB" altLang="de-DE" sz="1600" b="1"/>
                <a:t>home buyers</a:t>
              </a:r>
            </a:p>
          </p:txBody>
        </p:sp>
        <p:sp>
          <p:nvSpPr>
            <p:cNvPr id="13328" name="Text Box 17"/>
            <p:cNvSpPr txBox="1">
              <a:spLocks noChangeArrowheads="1"/>
            </p:cNvSpPr>
            <p:nvPr/>
          </p:nvSpPr>
          <p:spPr bwMode="auto">
            <a:xfrm>
              <a:off x="2425907" y="5706860"/>
              <a:ext cx="239681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altLang="de-DE" sz="1600" b="1"/>
                <a:t>Commercial end-users</a:t>
              </a:r>
            </a:p>
          </p:txBody>
        </p:sp>
        <p:sp>
          <p:nvSpPr>
            <p:cNvPr id="13329" name="Text Box 18"/>
            <p:cNvSpPr txBox="1">
              <a:spLocks noChangeArrowheads="1"/>
            </p:cNvSpPr>
            <p:nvPr/>
          </p:nvSpPr>
          <p:spPr bwMode="auto">
            <a:xfrm>
              <a:off x="398987" y="4102215"/>
              <a:ext cx="1370888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altLang="de-DE" sz="1600" b="1"/>
                <a:t>Community </a:t>
              </a:r>
              <a:br>
                <a:rPr lang="en-GB" altLang="de-DE" sz="1600" b="1"/>
              </a:br>
              <a:r>
                <a:rPr lang="en-GB" altLang="de-DE" sz="1600" b="1"/>
                <a:t>manager</a:t>
              </a:r>
            </a:p>
          </p:txBody>
        </p:sp>
        <p:sp>
          <p:nvSpPr>
            <p:cNvPr id="13330" name="Line 19"/>
            <p:cNvSpPr>
              <a:spLocks noChangeShapeType="1"/>
            </p:cNvSpPr>
            <p:nvPr/>
          </p:nvSpPr>
          <p:spPr bwMode="auto">
            <a:xfrm>
              <a:off x="2242691" y="1570073"/>
              <a:ext cx="265430" cy="1821815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31" name="Line 20"/>
            <p:cNvSpPr>
              <a:spLocks noChangeShapeType="1"/>
            </p:cNvSpPr>
            <p:nvPr/>
          </p:nvSpPr>
          <p:spPr bwMode="auto">
            <a:xfrm>
              <a:off x="1868676" y="2221583"/>
              <a:ext cx="422275" cy="125476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32" name="Line 21"/>
            <p:cNvSpPr>
              <a:spLocks noChangeShapeType="1"/>
            </p:cNvSpPr>
            <p:nvPr/>
          </p:nvSpPr>
          <p:spPr bwMode="auto">
            <a:xfrm>
              <a:off x="1856611" y="3210912"/>
              <a:ext cx="241300" cy="374015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33" name="Line 22"/>
            <p:cNvSpPr>
              <a:spLocks noChangeShapeType="1"/>
            </p:cNvSpPr>
            <p:nvPr/>
          </p:nvSpPr>
          <p:spPr bwMode="auto">
            <a:xfrm flipV="1">
              <a:off x="1591181" y="4345022"/>
              <a:ext cx="374015" cy="132715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34" name="Line 23"/>
            <p:cNvSpPr>
              <a:spLocks noChangeShapeType="1"/>
            </p:cNvSpPr>
            <p:nvPr/>
          </p:nvSpPr>
          <p:spPr bwMode="auto">
            <a:xfrm flipH="1">
              <a:off x="3123437" y="2523208"/>
              <a:ext cx="1689100" cy="110998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35" name="Line 24"/>
            <p:cNvSpPr>
              <a:spLocks noChangeShapeType="1"/>
            </p:cNvSpPr>
            <p:nvPr/>
          </p:nvSpPr>
          <p:spPr bwMode="auto">
            <a:xfrm flipH="1">
              <a:off x="3292347" y="3946877"/>
              <a:ext cx="1134110" cy="12065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36" name="Line 25"/>
            <p:cNvSpPr>
              <a:spLocks noChangeShapeType="1"/>
            </p:cNvSpPr>
            <p:nvPr/>
          </p:nvSpPr>
          <p:spPr bwMode="auto">
            <a:xfrm flipH="1" flipV="1">
              <a:off x="3038982" y="4598387"/>
              <a:ext cx="603250" cy="65151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37" name="Line 26"/>
            <p:cNvSpPr>
              <a:spLocks noChangeShapeType="1"/>
            </p:cNvSpPr>
            <p:nvPr/>
          </p:nvSpPr>
          <p:spPr bwMode="auto">
            <a:xfrm flipH="1" flipV="1">
              <a:off x="3207892" y="4405347"/>
              <a:ext cx="1749425" cy="1483995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38" name="Line 27"/>
            <p:cNvSpPr>
              <a:spLocks noChangeShapeType="1"/>
            </p:cNvSpPr>
            <p:nvPr/>
          </p:nvSpPr>
          <p:spPr bwMode="auto">
            <a:xfrm flipH="1">
              <a:off x="2109976" y="4779362"/>
              <a:ext cx="277495" cy="101346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39" name="Line 28"/>
            <p:cNvSpPr>
              <a:spLocks noChangeShapeType="1"/>
            </p:cNvSpPr>
            <p:nvPr/>
          </p:nvSpPr>
          <p:spPr bwMode="auto">
            <a:xfrm flipH="1">
              <a:off x="1699766" y="4610452"/>
              <a:ext cx="458470" cy="84455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40" name="Text Box 30"/>
            <p:cNvSpPr txBox="1">
              <a:spLocks noChangeArrowheads="1"/>
            </p:cNvSpPr>
            <p:nvPr/>
          </p:nvSpPr>
          <p:spPr bwMode="auto">
            <a:xfrm>
              <a:off x="2510362" y="5224260"/>
              <a:ext cx="121058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altLang="de-DE" sz="1600" b="1"/>
                <a:t>Financiers</a:t>
              </a:r>
            </a:p>
          </p:txBody>
        </p:sp>
      </p:grpSp>
      <p:sp>
        <p:nvSpPr>
          <p:cNvPr id="2" name="Rechteck 1"/>
          <p:cNvSpPr/>
          <p:nvPr/>
        </p:nvSpPr>
        <p:spPr>
          <a:xfrm>
            <a:off x="10109" y="28479"/>
            <a:ext cx="434586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ea typeface="+mj-ea"/>
                <a:cs typeface="+mj-cs"/>
              </a:rPr>
              <a:t>8. </a:t>
            </a:r>
            <a:r>
              <a:rPr lang="en-US" sz="2000" b="1" dirty="0">
                <a:solidFill>
                  <a:prstClr val="black"/>
                </a:solidFill>
                <a:ea typeface="+mj-ea"/>
                <a:cs typeface="+mj-cs"/>
              </a:rPr>
              <a:t>Some experience from Vietnamese (social) housing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26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liennummernplatzhalt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6D0D604-5A70-45A9-829F-E4663D6A1DEF}" type="slidenum">
              <a:rPr lang="en-GB" altLang="de-DE" smtClean="0">
                <a:solidFill>
                  <a:srgbClr val="C2C4D8"/>
                </a:solidFill>
              </a:rPr>
              <a:pPr eaLnBrk="1" hangingPunct="1"/>
              <a:t>14</a:t>
            </a:fld>
            <a:endParaRPr lang="en-GB" altLang="de-DE" smtClean="0">
              <a:solidFill>
                <a:srgbClr val="C2C4D8"/>
              </a:solidFill>
            </a:endParaRPr>
          </a:p>
        </p:txBody>
      </p:sp>
      <p:sp>
        <p:nvSpPr>
          <p:cNvPr id="21507" name="Rectangle 4"/>
          <p:cNvSpPr>
            <a:spLocks noChangeArrowheads="1"/>
          </p:cNvSpPr>
          <p:nvPr/>
        </p:nvSpPr>
        <p:spPr bwMode="auto">
          <a:xfrm rot="10800000">
            <a:off x="0" y="873125"/>
            <a:ext cx="9144000" cy="503238"/>
          </a:xfrm>
          <a:prstGeom prst="rect">
            <a:avLst/>
          </a:prstGeom>
          <a:gradFill rotWithShape="1">
            <a:gsLst>
              <a:gs pos="0">
                <a:srgbClr val="4F527D"/>
              </a:gs>
              <a:gs pos="100000">
                <a:srgbClr val="BBBDCD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de-DE"/>
          </a:p>
        </p:txBody>
      </p:sp>
      <p:sp>
        <p:nvSpPr>
          <p:cNvPr id="21508" name="Text Box 5"/>
          <p:cNvSpPr txBox="1">
            <a:spLocks noChangeArrowheads="1"/>
          </p:cNvSpPr>
          <p:nvPr/>
        </p:nvSpPr>
        <p:spPr bwMode="auto">
          <a:xfrm>
            <a:off x="1547813" y="873125"/>
            <a:ext cx="7221537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0800" bIns="10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de-DE" altLang="de-DE" sz="1600" b="1">
                <a:solidFill>
                  <a:schemeClr val="bg1"/>
                </a:solidFill>
              </a:rPr>
              <a:t>Action Field 5</a:t>
            </a:r>
            <a:br>
              <a:rPr lang="de-DE" altLang="de-DE" sz="1600" b="1">
                <a:solidFill>
                  <a:schemeClr val="bg1"/>
                </a:solidFill>
              </a:rPr>
            </a:br>
            <a:r>
              <a:rPr lang="en-GB" altLang="de-DE" sz="1600">
                <a:solidFill>
                  <a:schemeClr val="bg1"/>
                </a:solidFill>
              </a:rPr>
              <a:t> Liveable Neighbourhoods</a:t>
            </a:r>
            <a:endParaRPr lang="de-DE" altLang="de-DE" sz="1600">
              <a:solidFill>
                <a:schemeClr val="bg1"/>
              </a:solidFill>
            </a:endParaRPr>
          </a:p>
        </p:txBody>
      </p:sp>
      <p:sp>
        <p:nvSpPr>
          <p:cNvPr id="21509" name="Text Box 17"/>
          <p:cNvSpPr txBox="1">
            <a:spLocks noChangeArrowheads="1"/>
          </p:cNvSpPr>
          <p:nvPr/>
        </p:nvSpPr>
        <p:spPr bwMode="auto">
          <a:xfrm>
            <a:off x="381000" y="1503363"/>
            <a:ext cx="559276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1600" b="1">
                <a:solidFill>
                  <a:srgbClr val="4F527D"/>
                </a:solidFill>
              </a:rPr>
              <a:t>Key Strategy: Low Rise – High Density</a:t>
            </a:r>
            <a:endParaRPr lang="de-DE" altLang="de-DE" sz="1600" b="1">
              <a:solidFill>
                <a:srgbClr val="9194B9"/>
              </a:solidFill>
            </a:endParaRPr>
          </a:p>
        </p:txBody>
      </p:sp>
      <p:pic>
        <p:nvPicPr>
          <p:cNvPr id="21510" name="Picture 7" descr="D:\HCMC Server Backup\Ronald\Forschung HCMC\Vorträge\07.03 PresentationForum\Material\Abb04_Typologies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103438"/>
            <a:ext cx="5851525" cy="384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397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ChangeArrowheads="1"/>
          </p:cNvSpPr>
          <p:nvPr/>
        </p:nvSpPr>
        <p:spPr bwMode="auto">
          <a:xfrm rot="10800000">
            <a:off x="0" y="979488"/>
            <a:ext cx="9144000" cy="360362"/>
          </a:xfrm>
          <a:prstGeom prst="rect">
            <a:avLst/>
          </a:prstGeom>
          <a:gradFill rotWithShape="1">
            <a:gsLst>
              <a:gs pos="0">
                <a:srgbClr val="4F527D"/>
              </a:gs>
              <a:gs pos="100000">
                <a:srgbClr val="4F527D">
                  <a:gamma/>
                  <a:tint val="38431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CH"/>
          </a:p>
        </p:txBody>
      </p:sp>
      <p:sp>
        <p:nvSpPr>
          <p:cNvPr id="97283" name="Text Box 3"/>
          <p:cNvSpPr txBox="1">
            <a:spLocks noChangeArrowheads="1"/>
          </p:cNvSpPr>
          <p:nvPr/>
        </p:nvSpPr>
        <p:spPr bwMode="auto">
          <a:xfrm>
            <a:off x="3260725" y="979488"/>
            <a:ext cx="55927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DE" sz="1600">
                <a:solidFill>
                  <a:schemeClr val="bg1"/>
                </a:solidFill>
              </a:rPr>
              <a:t>2 Layered Shophouse</a:t>
            </a:r>
          </a:p>
        </p:txBody>
      </p:sp>
      <p:pic>
        <p:nvPicPr>
          <p:cNvPr id="97287" name="Picture 7" descr="DSC049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503363"/>
            <a:ext cx="5851525" cy="4454525"/>
          </a:xfrm>
          <a:prstGeom prst="rect">
            <a:avLst/>
          </a:prstGeom>
          <a:noFill/>
        </p:spPr>
      </p:pic>
      <p:sp>
        <p:nvSpPr>
          <p:cNvPr id="2" name="Textfeld 1"/>
          <p:cNvSpPr txBox="1"/>
          <p:nvPr/>
        </p:nvSpPr>
        <p:spPr>
          <a:xfrm>
            <a:off x="6232525" y="1772816"/>
            <a:ext cx="280397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Formalising the </a:t>
            </a:r>
            <a:br>
              <a:rPr lang="en-GB" sz="2000" dirty="0" smtClean="0"/>
            </a:br>
            <a:r>
              <a:rPr lang="en-GB" sz="2000" dirty="0" smtClean="0"/>
              <a:t>informal and </a:t>
            </a:r>
            <a:br>
              <a:rPr lang="en-GB" sz="2000" dirty="0" smtClean="0"/>
            </a:br>
            <a:r>
              <a:rPr lang="en-GB" sz="2000" dirty="0" err="1" smtClean="0"/>
              <a:t>informalising</a:t>
            </a:r>
            <a:r>
              <a:rPr lang="en-GB" sz="2000" dirty="0" smtClean="0"/>
              <a:t> the </a:t>
            </a:r>
            <a:br>
              <a:rPr lang="en-GB" sz="2000" dirty="0" smtClean="0"/>
            </a:br>
            <a:r>
              <a:rPr lang="en-GB" sz="2000" dirty="0" smtClean="0"/>
              <a:t>(often) fake formal </a:t>
            </a:r>
            <a:br>
              <a:rPr lang="en-GB" sz="2000" dirty="0" smtClean="0"/>
            </a:br>
            <a:r>
              <a:rPr lang="en-GB" sz="2000" dirty="0" smtClean="0"/>
              <a:t>bureaucratic </a:t>
            </a:r>
            <a:r>
              <a:rPr lang="en-GB" sz="2000" dirty="0" err="1" smtClean="0"/>
              <a:t>stuctures</a:t>
            </a:r>
            <a:r>
              <a:rPr lang="en-GB" sz="2000" dirty="0" smtClean="0"/>
              <a:t>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97999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51520" y="273050"/>
            <a:ext cx="3213993" cy="1162050"/>
          </a:xfrm>
        </p:spPr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3575050" y="273050"/>
            <a:ext cx="5317430" cy="6324302"/>
          </a:xfrm>
        </p:spPr>
        <p:txBody>
          <a:bodyPr>
            <a:normAutofit/>
          </a:bodyPr>
          <a:lstStyle/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en-GB" sz="2400" dirty="0" smtClean="0"/>
              <a:t>On the history of social housing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en-GB" sz="2400" dirty="0" smtClean="0"/>
              <a:t>Structure </a:t>
            </a:r>
            <a:r>
              <a:rPr lang="en-GB" sz="2400" dirty="0" smtClean="0"/>
              <a:t>of Social Housing over the last decades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en-GB" sz="2400" dirty="0" smtClean="0"/>
              <a:t>Rental vs. Ownership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en-GB" sz="2400" dirty="0" smtClean="0"/>
              <a:t>Principles of public funding, virtualisation and devolution of </a:t>
            </a:r>
            <a:r>
              <a:rPr lang="en-GB" sz="2400" dirty="0" err="1" smtClean="0"/>
              <a:t>ocial</a:t>
            </a:r>
            <a:r>
              <a:rPr lang="en-GB" sz="2400" dirty="0" smtClean="0"/>
              <a:t> housing</a:t>
            </a:r>
            <a:endParaRPr lang="en-GB" sz="2400" dirty="0" smtClean="0"/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en-GB" sz="2400" dirty="0" smtClean="0"/>
              <a:t>Challenges in the current multi-facetted housing crisis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en-GB" sz="2400" dirty="0" smtClean="0"/>
              <a:t>Varieties of responses and what they teach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en-GB" sz="2400" dirty="0" smtClean="0"/>
              <a:t>A new cooperative initiative</a:t>
            </a:r>
            <a:r>
              <a:rPr lang="en-GB" sz="2400" dirty="0" smtClean="0"/>
              <a:t>?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en-GB" sz="2400" dirty="0" smtClean="0"/>
              <a:t>Some experience from Vietnamese housing</a:t>
            </a:r>
            <a:endParaRPr lang="en-GB" sz="2400" dirty="0" smtClean="0"/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endParaRPr lang="en-GB" sz="240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half" idx="2"/>
          </p:nvPr>
        </p:nvSpPr>
        <p:spPr>
          <a:xfrm>
            <a:off x="251520" y="1435100"/>
            <a:ext cx="3213993" cy="5162252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endParaRPr lang="en-GB" sz="20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F00ED-C046-4347-89C4-A3870664230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815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51520" y="273050"/>
            <a:ext cx="3213993" cy="1162050"/>
          </a:xfrm>
        </p:spPr>
        <p:txBody>
          <a:bodyPr/>
          <a:lstStyle/>
          <a:p>
            <a:r>
              <a:rPr lang="en-GB" sz="2800" dirty="0" smtClean="0">
                <a:solidFill>
                  <a:srgbClr val="FF0000"/>
                </a:solidFill>
              </a:rPr>
              <a:t>1. </a:t>
            </a:r>
            <a:r>
              <a:rPr lang="en-GB" dirty="0" smtClean="0"/>
              <a:t>On </a:t>
            </a:r>
            <a:r>
              <a:rPr lang="en-GB" dirty="0"/>
              <a:t>the history of social </a:t>
            </a:r>
            <a:r>
              <a:rPr lang="en-GB" dirty="0" smtClean="0"/>
              <a:t>housing</a:t>
            </a:r>
            <a:endParaRPr lang="en-GB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half" idx="2"/>
          </p:nvPr>
        </p:nvSpPr>
        <p:spPr>
          <a:xfrm>
            <a:off x="251520" y="1435100"/>
            <a:ext cx="3213993" cy="5162252"/>
          </a:xfrm>
        </p:spPr>
        <p:txBody>
          <a:bodyPr>
            <a:normAutofit/>
          </a:bodyPr>
          <a:lstStyle/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 smtClean="0"/>
              <a:t>Social housing in socio-economical  crisis situations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 smtClean="0"/>
              <a:t>Never for the very poor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 smtClean="0"/>
              <a:t>High quality housing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 smtClean="0"/>
              <a:t>Cooperatives and self-help included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 smtClean="0"/>
              <a:t>Mostly rental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 smtClean="0"/>
              <a:t>Three peak periods</a:t>
            </a:r>
          </a:p>
          <a:p>
            <a:pPr marL="800100" lvl="1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800" dirty="0" smtClean="0"/>
              <a:t>Post 1919</a:t>
            </a:r>
          </a:p>
          <a:p>
            <a:pPr marL="800100" lvl="1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800" dirty="0" smtClean="0"/>
              <a:t>Post 1945</a:t>
            </a:r>
          </a:p>
          <a:p>
            <a:pPr marL="800100" lvl="1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800" dirty="0" smtClean="0"/>
              <a:t>Post 1990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F00ED-C046-4347-89C4-A38706642301}" type="slidenum">
              <a:rPr lang="en-GB" smtClean="0"/>
              <a:t>3</a:t>
            </a:fld>
            <a:endParaRPr lang="en-GB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16632"/>
            <a:ext cx="2784309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704" y="1916832"/>
            <a:ext cx="3182068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C:\Users\tks\Pictures\Cities_Images\_Germany\_Berlin\_Berlin_Quartiere\_Lichtenberg_Victoria-Viertel\VictoriaQuartier08\P1040181_DX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1471" y="3938733"/>
            <a:ext cx="4984985" cy="3738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8882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51520" y="273050"/>
            <a:ext cx="3213993" cy="1162050"/>
          </a:xfrm>
        </p:spPr>
        <p:txBody>
          <a:bodyPr/>
          <a:lstStyle/>
          <a:p>
            <a:r>
              <a:rPr lang="en-GB" dirty="0" smtClean="0"/>
              <a:t>Social housing targets</a:t>
            </a:r>
            <a:endParaRPr lang="en-GB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half" idx="2"/>
          </p:nvPr>
        </p:nvSpPr>
        <p:spPr>
          <a:xfrm>
            <a:off x="251520" y="1435100"/>
            <a:ext cx="3213993" cy="5162252"/>
          </a:xfrm>
        </p:spPr>
        <p:txBody>
          <a:bodyPr>
            <a:normAutofit/>
          </a:bodyPr>
          <a:lstStyle/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 smtClean="0"/>
              <a:t>Example of ‘decent housing’ for ‘decant people’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Focus on building neighbourhoods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 smtClean="0"/>
              <a:t>Always not only housing, but an element of Keynesian policy and labour market policy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F00ED-C046-4347-89C4-A38706642301}" type="slidenum">
              <a:rPr lang="en-GB" smtClean="0"/>
              <a:t>4</a:t>
            </a:fld>
            <a:endParaRPr lang="en-GB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0891" y="1495627"/>
            <a:ext cx="3920068" cy="3407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73080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51520" y="273050"/>
            <a:ext cx="3213993" cy="1162050"/>
          </a:xfrm>
        </p:spPr>
        <p:txBody>
          <a:bodyPr/>
          <a:lstStyle/>
          <a:p>
            <a:r>
              <a:rPr lang="en-GB" sz="2800" dirty="0" smtClean="0">
                <a:solidFill>
                  <a:srgbClr val="FF0000"/>
                </a:solidFill>
              </a:rPr>
              <a:t>2. </a:t>
            </a:r>
            <a:r>
              <a:rPr lang="en-GB" dirty="0" smtClean="0"/>
              <a:t>Structure of social housing</a:t>
            </a:r>
            <a:endParaRPr lang="en-GB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half" idx="2"/>
          </p:nvPr>
        </p:nvSpPr>
        <p:spPr>
          <a:xfrm>
            <a:off x="251520" y="1435100"/>
            <a:ext cx="3213993" cy="516225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err="1" smtClean="0"/>
              <a:t>Shrinking</a:t>
            </a:r>
            <a:r>
              <a:rPr lang="de-DE" sz="2000" dirty="0" smtClean="0"/>
              <a:t> </a:t>
            </a:r>
            <a:r>
              <a:rPr lang="de-DE" sz="2000" dirty="0" err="1" smtClean="0"/>
              <a:t>social</a:t>
            </a:r>
            <a:r>
              <a:rPr lang="de-DE" sz="2000" dirty="0" smtClean="0"/>
              <a:t> </a:t>
            </a:r>
            <a:r>
              <a:rPr lang="de-DE" sz="2000" dirty="0" err="1" smtClean="0"/>
              <a:t>housing</a:t>
            </a:r>
            <a:r>
              <a:rPr lang="de-DE" sz="2000" dirty="0" smtClean="0"/>
              <a:t> stock from </a:t>
            </a:r>
            <a:br>
              <a:rPr lang="de-DE" sz="2000" dirty="0" smtClean="0"/>
            </a:br>
            <a:r>
              <a:rPr lang="de-DE" sz="2000" dirty="0" smtClean="0"/>
              <a:t>30 % (1970) to </a:t>
            </a:r>
            <a:br>
              <a:rPr lang="de-DE" sz="2000" dirty="0" smtClean="0"/>
            </a:br>
            <a:r>
              <a:rPr lang="de-DE" sz="2000" dirty="0" smtClean="0"/>
              <a:t>6 % (2014)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/>
              <a:t>Residualisation of </a:t>
            </a:r>
            <a:r>
              <a:rPr lang="de-DE" sz="2000" dirty="0" err="1" smtClean="0"/>
              <a:t>social</a:t>
            </a:r>
            <a:r>
              <a:rPr lang="de-DE" sz="2000" dirty="0" smtClean="0"/>
              <a:t> </a:t>
            </a:r>
            <a:r>
              <a:rPr lang="de-DE" sz="2000" dirty="0" err="1" smtClean="0"/>
              <a:t>housing</a:t>
            </a:r>
            <a:r>
              <a:rPr lang="de-DE" sz="2000" dirty="0" smtClean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/>
              <a:t>The </a:t>
            </a:r>
            <a:r>
              <a:rPr lang="de-DE" sz="2000" dirty="0" err="1" smtClean="0"/>
              <a:t>prevailingt</a:t>
            </a:r>
            <a:r>
              <a:rPr lang="de-DE" sz="2000" dirty="0" smtClean="0"/>
              <a:t> neo-liberal </a:t>
            </a:r>
            <a:r>
              <a:rPr lang="de-DE" sz="2000" dirty="0" err="1" smtClean="0"/>
              <a:t>housing</a:t>
            </a:r>
            <a:r>
              <a:rPr lang="de-DE" sz="2000" dirty="0" smtClean="0"/>
              <a:t> </a:t>
            </a:r>
            <a:r>
              <a:rPr lang="de-DE" sz="2000" dirty="0" err="1" smtClean="0"/>
              <a:t>policy</a:t>
            </a:r>
            <a:r>
              <a:rPr lang="de-DE" sz="2000" dirty="0" smtClean="0"/>
              <a:t> and the </a:t>
            </a:r>
            <a:r>
              <a:rPr lang="de-DE" sz="2000" dirty="0" err="1" smtClean="0"/>
              <a:t>has</a:t>
            </a:r>
            <a:r>
              <a:rPr lang="de-DE" sz="2000" dirty="0" smtClean="0"/>
              <a:t> </a:t>
            </a:r>
            <a:r>
              <a:rPr lang="de-DE" sz="2000" dirty="0" err="1" smtClean="0"/>
              <a:t>affected</a:t>
            </a:r>
            <a:r>
              <a:rPr lang="de-DE" sz="2000" dirty="0" smtClean="0"/>
              <a:t> the </a:t>
            </a:r>
            <a:r>
              <a:rPr lang="de-DE" sz="2000" dirty="0" err="1" smtClean="0"/>
              <a:t>poor‘s</a:t>
            </a:r>
            <a:r>
              <a:rPr lang="de-DE" sz="2000" dirty="0" smtClean="0"/>
              <a:t> and the </a:t>
            </a:r>
            <a:r>
              <a:rPr lang="de-DE" sz="2000" dirty="0" err="1" smtClean="0"/>
              <a:t>lower</a:t>
            </a:r>
            <a:r>
              <a:rPr lang="de-DE" sz="2000" dirty="0" smtClean="0"/>
              <a:t> </a:t>
            </a:r>
            <a:r>
              <a:rPr lang="de-DE" sz="2000" dirty="0" err="1" smtClean="0"/>
              <a:t>middle</a:t>
            </a:r>
            <a:r>
              <a:rPr lang="de-DE" sz="2000" dirty="0" smtClean="0"/>
              <a:t> </a:t>
            </a:r>
            <a:r>
              <a:rPr lang="de-DE" sz="2000" dirty="0" err="1" smtClean="0"/>
              <a:t>classes</a:t>
            </a:r>
            <a:r>
              <a:rPr lang="de-DE" sz="2000" dirty="0" smtClean="0"/>
              <a:t>‘ </a:t>
            </a:r>
            <a:r>
              <a:rPr lang="de-DE" sz="2000" dirty="0" err="1" smtClean="0"/>
              <a:t>abilty</a:t>
            </a:r>
            <a:r>
              <a:rPr lang="de-DE" sz="2000" dirty="0" smtClean="0"/>
              <a:t> to </a:t>
            </a:r>
            <a:r>
              <a:rPr lang="de-DE" sz="2000" dirty="0" err="1" smtClean="0"/>
              <a:t>pay</a:t>
            </a:r>
            <a:r>
              <a:rPr lang="de-DE" sz="2000" dirty="0" smtClean="0"/>
              <a:t> </a:t>
            </a:r>
            <a:r>
              <a:rPr lang="de-DE" sz="2000" dirty="0" err="1" smtClean="0"/>
              <a:t>rents</a:t>
            </a:r>
            <a:r>
              <a:rPr lang="de-DE" sz="20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F00ED-C046-4347-89C4-A38706642301}" type="slidenum">
              <a:rPr lang="en-GB" smtClean="0"/>
              <a:t>5</a:t>
            </a:fld>
            <a:endParaRPr lang="en-GB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006118"/>
            <a:ext cx="5796136" cy="5851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208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de-DE" smtClean="0"/>
              <a:t>Current state of social housing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>
                <a:srgbClr val="FF0000"/>
              </a:buClr>
              <a:defRPr/>
            </a:pPr>
            <a:r>
              <a:rPr lang="en-GB" sz="2000" dirty="0" smtClean="0"/>
              <a:t>5 </a:t>
            </a:r>
            <a:r>
              <a:rPr lang="en-GB" sz="2000" dirty="0" err="1" smtClean="0"/>
              <a:t>mio</a:t>
            </a:r>
            <a:r>
              <a:rPr lang="en-GB" sz="2000" dirty="0" smtClean="0"/>
              <a:t> (West) built between 1950 and 2000</a:t>
            </a:r>
          </a:p>
          <a:p>
            <a:pPr eaLnBrk="1" hangingPunct="1">
              <a:buClr>
                <a:srgbClr val="FF0000"/>
              </a:buClr>
              <a:defRPr/>
            </a:pPr>
            <a:r>
              <a:rPr lang="en-GB" sz="2000" dirty="0" smtClean="0"/>
              <a:t>4 </a:t>
            </a:r>
            <a:r>
              <a:rPr lang="en-GB" sz="2000" dirty="0" err="1" smtClean="0"/>
              <a:t>mio</a:t>
            </a:r>
            <a:r>
              <a:rPr lang="en-GB" sz="2000" dirty="0" smtClean="0"/>
              <a:t> (East) built between 1950 and 1990</a:t>
            </a:r>
          </a:p>
          <a:p>
            <a:pPr eaLnBrk="1" hangingPunct="1">
              <a:buClr>
                <a:srgbClr val="FF0000"/>
              </a:buClr>
              <a:defRPr/>
            </a:pPr>
            <a:endParaRPr lang="en-GB" sz="2000" dirty="0"/>
          </a:p>
          <a:p>
            <a:pPr eaLnBrk="1" hangingPunct="1">
              <a:buClr>
                <a:srgbClr val="FF0000"/>
              </a:buClr>
              <a:defRPr/>
            </a:pPr>
            <a:r>
              <a:rPr lang="en-GB" sz="2000" dirty="0" smtClean="0"/>
              <a:t>De jure </a:t>
            </a:r>
            <a:r>
              <a:rPr lang="en-GB" sz="2000" dirty="0" err="1" smtClean="0"/>
              <a:t>SH</a:t>
            </a:r>
            <a:r>
              <a:rPr lang="en-GB" sz="2000" dirty="0" smtClean="0"/>
              <a:t> – 1.5 </a:t>
            </a:r>
            <a:r>
              <a:rPr lang="en-GB" sz="2000" dirty="0" err="1" smtClean="0"/>
              <a:t>mio</a:t>
            </a:r>
            <a:endParaRPr lang="en-GB" sz="2000" dirty="0" smtClean="0"/>
          </a:p>
          <a:p>
            <a:pPr eaLnBrk="1" hangingPunct="1">
              <a:buClr>
                <a:srgbClr val="FF0000"/>
              </a:buClr>
              <a:defRPr/>
            </a:pPr>
            <a:r>
              <a:rPr lang="en-GB" sz="2000" dirty="0" smtClean="0"/>
              <a:t>De facto </a:t>
            </a:r>
            <a:r>
              <a:rPr lang="en-GB" sz="2000" dirty="0" err="1" smtClean="0"/>
              <a:t>SH</a:t>
            </a:r>
            <a:r>
              <a:rPr lang="en-GB" sz="2000" dirty="0" smtClean="0"/>
              <a:t> – 1.5 </a:t>
            </a:r>
            <a:r>
              <a:rPr lang="en-GB" sz="2000" dirty="0" err="1" smtClean="0"/>
              <a:t>mio</a:t>
            </a:r>
            <a:endParaRPr lang="en-GB" sz="2000" dirty="0" smtClean="0"/>
          </a:p>
          <a:p>
            <a:pPr eaLnBrk="1" hangingPunct="1">
              <a:buClr>
                <a:srgbClr val="FF0000"/>
              </a:buClr>
              <a:defRPr/>
            </a:pPr>
            <a:endParaRPr lang="en-GB" sz="2000" dirty="0"/>
          </a:p>
          <a:p>
            <a:pPr eaLnBrk="1" hangingPunct="1">
              <a:buClr>
                <a:srgbClr val="FF0000"/>
              </a:buClr>
              <a:defRPr/>
            </a:pPr>
            <a:r>
              <a:rPr lang="en-GB" sz="2000" dirty="0" smtClean="0"/>
              <a:t>Melt off of 100.000 units p.a.</a:t>
            </a:r>
          </a:p>
          <a:p>
            <a:pPr eaLnBrk="1" hangingPunct="1">
              <a:buClr>
                <a:srgbClr val="FF0000"/>
              </a:buClr>
              <a:defRPr/>
            </a:pPr>
            <a:r>
              <a:rPr lang="en-GB" sz="2000" dirty="0" smtClean="0"/>
              <a:t>Newly built 20-30.000 units p.a.</a:t>
            </a:r>
          </a:p>
          <a:p>
            <a:pPr eaLnBrk="1" hangingPunct="1">
              <a:defRPr/>
            </a:pPr>
            <a:endParaRPr lang="en-GB" sz="2000" dirty="0"/>
          </a:p>
          <a:p>
            <a:pPr marL="0" indent="0" eaLnBrk="1" hangingPunct="1">
              <a:buFont typeface="Arial" charset="0"/>
              <a:buNone/>
              <a:defRPr/>
            </a:pPr>
            <a:endParaRPr lang="en-GB" sz="2000" dirty="0"/>
          </a:p>
        </p:txBody>
      </p:sp>
      <p:sp>
        <p:nvSpPr>
          <p:cNvPr id="5124" name="Textplatzhalter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GB" altLang="de-DE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0BABDA-5482-48DE-9FB6-1763738DD99F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  <p:pic>
        <p:nvPicPr>
          <p:cNvPr id="51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50440"/>
            <a:ext cx="5220072" cy="336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350440"/>
            <a:ext cx="4799781" cy="336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257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273050"/>
            <a:ext cx="3465513" cy="1162050"/>
          </a:xfrm>
        </p:spPr>
        <p:txBody>
          <a:bodyPr/>
          <a:lstStyle/>
          <a:p>
            <a:r>
              <a:rPr lang="en-GB" sz="2800" dirty="0">
                <a:solidFill>
                  <a:srgbClr val="FF0000"/>
                </a:solidFill>
              </a:rPr>
              <a:t>3. </a:t>
            </a:r>
            <a:r>
              <a:rPr lang="en-GB" dirty="0"/>
              <a:t>Rental vs. </a:t>
            </a:r>
            <a:r>
              <a:rPr lang="en-GB" dirty="0" smtClean="0"/>
              <a:t>Ownership</a:t>
            </a:r>
            <a:endParaRPr lang="en-GB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512" y="1435100"/>
            <a:ext cx="3286001" cy="5306268"/>
          </a:xfrm>
        </p:spPr>
        <p:txBody>
          <a:bodyPr>
            <a:normAutofit lnSpcReduction="10000"/>
          </a:bodyPr>
          <a:lstStyle/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 smtClean="0"/>
              <a:t>Priority on rental housing over ownership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 smtClean="0"/>
              <a:t>Benefit of rental:</a:t>
            </a:r>
          </a:p>
          <a:p>
            <a:pPr marL="800100" lvl="1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800" dirty="0" smtClean="0"/>
              <a:t>No need for saving from lower incomes, but entrance into homes at once</a:t>
            </a:r>
          </a:p>
          <a:p>
            <a:pPr marL="800100" lvl="1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800" dirty="0" smtClean="0"/>
              <a:t>Fit for a dynamic labour and regional development</a:t>
            </a:r>
          </a:p>
          <a:p>
            <a:pPr marL="800100" lvl="1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800" dirty="0" smtClean="0"/>
              <a:t>Long term public influence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 smtClean="0"/>
              <a:t>Ownership</a:t>
            </a:r>
          </a:p>
          <a:p>
            <a:pPr marL="800100" lvl="1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800" dirty="0" smtClean="0"/>
              <a:t>Financing institutions looses influence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 smtClean="0"/>
              <a:t>Strong cooperative sector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F00ED-C046-4347-89C4-A38706642301}" type="slidenum">
              <a:rPr lang="en-GB" smtClean="0"/>
              <a:t>7</a:t>
            </a:fld>
            <a:endParaRPr lang="en-GB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9184" y="44276"/>
            <a:ext cx="5169856" cy="3456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573016"/>
            <a:ext cx="6981825" cy="328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7369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51520" y="273050"/>
            <a:ext cx="3213993" cy="116205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4. </a:t>
            </a:r>
            <a:r>
              <a:rPr lang="en-US" dirty="0" smtClean="0"/>
              <a:t>Principles </a:t>
            </a:r>
            <a:r>
              <a:rPr lang="en-US" dirty="0"/>
              <a:t>of public funding, </a:t>
            </a:r>
            <a:r>
              <a:rPr lang="en-US" dirty="0" err="1"/>
              <a:t>virtualisation</a:t>
            </a:r>
            <a:r>
              <a:rPr lang="en-US" dirty="0"/>
              <a:t> and devolution of </a:t>
            </a:r>
            <a:r>
              <a:rPr lang="en-US" dirty="0" err="1"/>
              <a:t>ocial</a:t>
            </a:r>
            <a:r>
              <a:rPr lang="en-US" dirty="0"/>
              <a:t> </a:t>
            </a:r>
            <a:r>
              <a:rPr lang="en-US" dirty="0" smtClean="0"/>
              <a:t>housing</a:t>
            </a:r>
            <a:endParaRPr lang="en-GB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half" idx="2"/>
          </p:nvPr>
        </p:nvSpPr>
        <p:spPr>
          <a:xfrm>
            <a:off x="251520" y="1435100"/>
            <a:ext cx="3213993" cy="516225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Access </a:t>
            </a:r>
            <a:r>
              <a:rPr lang="en-US" sz="2000" dirty="0"/>
              <a:t>and rent control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Full-cost principle as basis of </a:t>
            </a:r>
            <a:r>
              <a:rPr lang="en-US" sz="2000" dirty="0" smtClean="0"/>
              <a:t>rent-generation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Living </a:t>
            </a:r>
            <a:r>
              <a:rPr lang="en-US" sz="2000" dirty="0"/>
              <a:t>in a social home does not exclude from social benefits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Decreasing  subsidy – increasing rent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Shock towards the end – high rent rises (after 25 – 50 years)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F00ED-C046-4347-89C4-A38706642301}" type="slidenum">
              <a:rPr lang="en-GB" smtClean="0"/>
              <a:t>8</a:t>
            </a:fld>
            <a:endParaRPr lang="en-GB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32656"/>
            <a:ext cx="3920068" cy="3401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3707904" y="3861048"/>
            <a:ext cx="539609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Mix of public subsidies and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private bank mortgages for the landlord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Discretion of regions what and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how to build as social housing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Wide variety from new collaboration with </a:t>
            </a:r>
            <a:br>
              <a:rPr lang="en-GB" sz="2000" dirty="0" smtClean="0"/>
            </a:br>
            <a:r>
              <a:rPr lang="en-GB" sz="2000" dirty="0" smtClean="0"/>
              <a:t>municipal housing companies and cooperatives</a:t>
            </a:r>
          </a:p>
          <a:p>
            <a:r>
              <a:rPr lang="en-GB" sz="2000" dirty="0"/>
              <a:t> </a:t>
            </a:r>
            <a:r>
              <a:rPr lang="en-GB" sz="2000" dirty="0" smtClean="0"/>
              <a:t>    to  </a:t>
            </a:r>
            <a:r>
              <a:rPr lang="en-GB" sz="2000" smtClean="0"/>
              <a:t>individual 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4310004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51520" y="273050"/>
            <a:ext cx="3213993" cy="1162050"/>
          </a:xfrm>
        </p:spPr>
        <p:txBody>
          <a:bodyPr/>
          <a:lstStyle/>
          <a:p>
            <a:r>
              <a:rPr lang="en-US" sz="2800" dirty="0" smtClean="0">
                <a:solidFill>
                  <a:srgbClr val="FF0000"/>
                </a:solidFill>
              </a:rPr>
              <a:t>5. </a:t>
            </a:r>
            <a:r>
              <a:rPr lang="en-US" dirty="0" smtClean="0"/>
              <a:t>Challenges </a:t>
            </a:r>
            <a:r>
              <a:rPr lang="en-US" dirty="0"/>
              <a:t>in the current multi-facetted housing </a:t>
            </a:r>
            <a:r>
              <a:rPr lang="en-US" dirty="0" smtClean="0"/>
              <a:t>crisis</a:t>
            </a:r>
            <a:endParaRPr lang="en-GB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half" idx="2"/>
          </p:nvPr>
        </p:nvSpPr>
        <p:spPr>
          <a:xfrm>
            <a:off x="251520" y="1435100"/>
            <a:ext cx="3384376" cy="5162252"/>
          </a:xfrm>
        </p:spPr>
        <p:txBody>
          <a:bodyPr>
            <a:normAutofit/>
          </a:bodyPr>
          <a:lstStyle/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 smtClean="0"/>
              <a:t>Socio-spatial polarisation between growth and shrinking regions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 smtClean="0"/>
              <a:t>Publicly funded demolition of 500.000 dwellings in shrinking areas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 smtClean="0"/>
              <a:t>High demand of growth regions </a:t>
            </a:r>
          </a:p>
          <a:p>
            <a:pPr marL="800100" lvl="1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 smtClean="0"/>
              <a:t>Market</a:t>
            </a:r>
          </a:p>
          <a:p>
            <a:pPr marL="800100" lvl="1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 smtClean="0"/>
              <a:t>Social housing</a:t>
            </a:r>
            <a:endParaRPr lang="en-GB" sz="2000" dirty="0" smtClean="0"/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F00ED-C046-4347-89C4-A38706642301}" type="slidenum">
              <a:rPr lang="en-GB" smtClean="0"/>
              <a:t>9</a:t>
            </a:fld>
            <a:endParaRPr lang="en-GB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25" y="1511300"/>
            <a:ext cx="5303683" cy="4293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9208684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541</Words>
  <Application>Microsoft Office PowerPoint</Application>
  <PresentationFormat>Bildschirmpräsentation (4:3)</PresentationFormat>
  <Paragraphs>135</Paragraphs>
  <Slides>15</Slides>
  <Notes>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6" baseType="lpstr">
      <vt:lpstr>Larissa</vt:lpstr>
      <vt:lpstr>Social Housing Germany Experiences and current issues </vt:lpstr>
      <vt:lpstr>Agenda</vt:lpstr>
      <vt:lpstr>1. On the history of social housing</vt:lpstr>
      <vt:lpstr>Social housing targets</vt:lpstr>
      <vt:lpstr>2. Structure of social housing</vt:lpstr>
      <vt:lpstr>Current state of social housing</vt:lpstr>
      <vt:lpstr>3. Rental vs. Ownership</vt:lpstr>
      <vt:lpstr>4. Principles of public funding, virtualisation and devolution of ocial housing</vt:lpstr>
      <vt:lpstr>5. Challenges in the current multi-facetted housing crisis</vt:lpstr>
      <vt:lpstr>Need to re-invent social housing</vt:lpstr>
      <vt:lpstr>6. A need to re-start social housing without the inherent faults and problems of the system</vt:lpstr>
      <vt:lpstr>7. A new cooperative initiative?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Housing Germany Experiences and current issues</dc:title>
  <dc:creator>tks</dc:creator>
  <cp:lastModifiedBy>tks</cp:lastModifiedBy>
  <cp:revision>23</cp:revision>
  <dcterms:created xsi:type="dcterms:W3CDTF">2014-09-21T09:19:16Z</dcterms:created>
  <dcterms:modified xsi:type="dcterms:W3CDTF">2014-09-25T12:31:45Z</dcterms:modified>
</cp:coreProperties>
</file>