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2" r:id="rId3"/>
    <p:sldId id="263" r:id="rId4"/>
    <p:sldId id="257" r:id="rId5"/>
    <p:sldId id="258" r:id="rId6"/>
    <p:sldId id="269" r:id="rId7"/>
    <p:sldId id="259" r:id="rId8"/>
    <p:sldId id="265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938AB-BA83-46E6-AF81-C68B8ADB3993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0005-72C2-4C8D-B536-1201D59452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2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93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18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6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05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6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22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1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84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80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4F5F7-F6FB-4F96-B30E-8BF7764030DD}" type="datetimeFigureOut">
              <a:rPr lang="en-GB" smtClean="0"/>
              <a:t>12/10/2014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0BCD-41A1-4F32-99B7-D7A844F36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92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7"/>
            <a:ext cx="7772400" cy="2259683"/>
          </a:xfrm>
        </p:spPr>
        <p:txBody>
          <a:bodyPr>
            <a:normAutofit fontScale="90000"/>
          </a:bodyPr>
          <a:lstStyle/>
          <a:p>
            <a:r>
              <a:rPr lang="en-GB" sz="4900" dirty="0" smtClean="0"/>
              <a:t>A New Direction for London’s Housing?  An Alternative View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Christine M E Whitehead</a:t>
            </a:r>
            <a:br>
              <a:rPr lang="en-GB" sz="3600" dirty="0" smtClean="0"/>
            </a:br>
            <a:r>
              <a:rPr lang="en-GB" sz="3600" dirty="0" smtClean="0"/>
              <a:t>LSE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Evolving London </a:t>
            </a:r>
          </a:p>
          <a:p>
            <a:r>
              <a:rPr lang="en-GB" sz="2400" dirty="0" smtClean="0"/>
              <a:t>GVA Second Series, October 13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2014</a:t>
            </a:r>
          </a:p>
          <a:p>
            <a:r>
              <a:rPr lang="en-GB" sz="2400" dirty="0" smtClean="0"/>
              <a:t>Kings Fund, London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98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Basics 4: </a:t>
            </a:r>
            <a:br>
              <a:rPr lang="en-GB" dirty="0" smtClean="0"/>
            </a:br>
            <a:r>
              <a:rPr lang="en-GB" dirty="0" smtClean="0"/>
              <a:t>Where are we going to build?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423" y="147414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Latest suggestions: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Opportunity /housing zones  </a:t>
            </a:r>
          </a:p>
          <a:p>
            <a:pPr marL="0" indent="0">
              <a:buNone/>
            </a:pPr>
            <a:r>
              <a:rPr lang="en-GB" dirty="0" smtClean="0"/>
              <a:t>	- Garden cities and/or cities within cities? </a:t>
            </a:r>
          </a:p>
          <a:p>
            <a:pPr marL="0" indent="0">
              <a:buNone/>
            </a:pPr>
            <a:r>
              <a:rPr lang="en-GB" dirty="0" smtClean="0"/>
              <a:t>	- Change of use from commercial</a:t>
            </a:r>
          </a:p>
          <a:p>
            <a:r>
              <a:rPr lang="en-GB" dirty="0" smtClean="0"/>
              <a:t>Greenbelt/greenfield?</a:t>
            </a:r>
          </a:p>
          <a:p>
            <a:r>
              <a:rPr lang="en-GB" dirty="0" smtClean="0"/>
              <a:t>All must be tried, but </a:t>
            </a:r>
          </a:p>
          <a:p>
            <a:r>
              <a:rPr lang="en-GB" dirty="0" smtClean="0"/>
              <a:t>All have major issues (including the potential fro building the slums of the future) and likely to be slower than predicted</a:t>
            </a:r>
          </a:p>
          <a:p>
            <a:r>
              <a:rPr lang="en-GB" dirty="0" smtClean="0"/>
              <a:t>Still massive political objections to development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02128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844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Basics 5: Who will build/finance?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Established developers – can they expand and do they want to?</a:t>
            </a:r>
          </a:p>
          <a:p>
            <a:r>
              <a:rPr lang="en-GB" dirty="0" smtClean="0"/>
              <a:t>Smaller and medium sized builders (</a:t>
            </a:r>
            <a:r>
              <a:rPr lang="en-GB" dirty="0" err="1" smtClean="0"/>
              <a:t>inc</a:t>
            </a:r>
            <a:r>
              <a:rPr lang="en-GB" dirty="0" smtClean="0"/>
              <a:t> self build) – major planning and cost issues </a:t>
            </a:r>
          </a:p>
          <a:p>
            <a:r>
              <a:rPr lang="en-GB" dirty="0" smtClean="0"/>
              <a:t>Bringing in developers and contractors from other countries – need knowledge and support </a:t>
            </a:r>
          </a:p>
          <a:p>
            <a:r>
              <a:rPr lang="en-GB" dirty="0" smtClean="0"/>
              <a:t>Role of institutional funders – the wall of money but management skills?</a:t>
            </a:r>
          </a:p>
          <a:p>
            <a:r>
              <a:rPr lang="en-GB" dirty="0" smtClean="0"/>
              <a:t>Local authorities: only with partners </a:t>
            </a:r>
          </a:p>
          <a:p>
            <a:r>
              <a:rPr lang="en-GB" dirty="0" smtClean="0"/>
              <a:t>Housing Associations: social and private renting?  </a:t>
            </a:r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6030645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366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Basics 6: Role of Government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Planning not the only issue – but still many barriers</a:t>
            </a:r>
          </a:p>
          <a:p>
            <a:r>
              <a:rPr lang="en-GB" dirty="0" smtClean="0"/>
              <a:t>Vast number of government  initiatives –all currently very small and need to be maintained and developed into a more coherent whole</a:t>
            </a:r>
          </a:p>
          <a:p>
            <a:r>
              <a:rPr lang="en-GB" dirty="0" smtClean="0"/>
              <a:t>Most initiatives if they work will work slowly  - need stability and commitment </a:t>
            </a:r>
          </a:p>
          <a:p>
            <a:r>
              <a:rPr lang="en-GB" dirty="0" smtClean="0"/>
              <a:t>At regional level – micro monitoring and management having some success </a:t>
            </a:r>
          </a:p>
          <a:p>
            <a:r>
              <a:rPr lang="en-GB" dirty="0" smtClean="0"/>
              <a:t>The basics are still that there is less money and more uncertainty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050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0"/>
            <a:ext cx="8229600" cy="936104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If London is to remain a world city the </a:t>
            </a:r>
            <a:r>
              <a:rPr lang="en-GB" dirty="0" smtClean="0"/>
              <a:t>housing </a:t>
            </a:r>
            <a:r>
              <a:rPr lang="en-GB" dirty="0" smtClean="0"/>
              <a:t>problems will not go away;</a:t>
            </a:r>
          </a:p>
          <a:p>
            <a:r>
              <a:rPr lang="en-GB" dirty="0" smtClean="0"/>
              <a:t>Those who are prepared to pay more and live in worse conditions will outbid those who can make other choices;</a:t>
            </a:r>
            <a:r>
              <a:rPr lang="en-GB" dirty="0" smtClean="0"/>
              <a:t> </a:t>
            </a:r>
          </a:p>
          <a:p>
            <a:r>
              <a:rPr lang="en-GB" dirty="0" smtClean="0"/>
              <a:t>Need to do all that is possible to build – but new initiatives take longer to get going; </a:t>
            </a:r>
          </a:p>
          <a:p>
            <a:r>
              <a:rPr lang="en-GB" dirty="0" smtClean="0"/>
              <a:t>C</a:t>
            </a:r>
            <a:r>
              <a:rPr lang="en-GB" dirty="0" smtClean="0"/>
              <a:t>an more be done in more traditional ways – especially in the outer suburbs;</a:t>
            </a:r>
          </a:p>
          <a:p>
            <a:r>
              <a:rPr lang="en-GB" dirty="0" smtClean="0"/>
              <a:t>Can intermediate tenures play a larger role?</a:t>
            </a:r>
          </a:p>
          <a:p>
            <a:r>
              <a:rPr lang="en-GB" dirty="0" smtClean="0"/>
              <a:t>Need to improve outward mobility;</a:t>
            </a:r>
          </a:p>
          <a:p>
            <a:r>
              <a:rPr lang="en-GB" dirty="0" smtClean="0"/>
              <a:t>Need to tax established households more effectively;</a:t>
            </a:r>
          </a:p>
          <a:p>
            <a:r>
              <a:rPr lang="en-GB" dirty="0" smtClean="0"/>
              <a:t>Need  commitment and stability in both </a:t>
            </a:r>
            <a:r>
              <a:rPr lang="en-GB" smtClean="0"/>
              <a:t>policy and </a:t>
            </a:r>
            <a:r>
              <a:rPr lang="en-GB" dirty="0" smtClean="0"/>
              <a:t>the macro-economy!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949280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4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Housing </a:t>
            </a:r>
            <a:r>
              <a:rPr lang="en-GB" b="1" dirty="0" smtClean="0"/>
              <a:t>Problem: Is there anything new to say? 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81947"/>
          </a:xfrm>
        </p:spPr>
        <p:txBody>
          <a:bodyPr>
            <a:normAutofit fontScale="850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At one level not really – everyone thinks they know the problem but no-one really knows the answer</a:t>
            </a:r>
          </a:p>
          <a:p>
            <a:r>
              <a:rPr lang="en-GB" dirty="0" smtClean="0"/>
              <a:t>Housing </a:t>
            </a:r>
            <a:r>
              <a:rPr lang="en-GB" dirty="0" smtClean="0"/>
              <a:t>now regularly comes top of the list of political concerns, especially in London</a:t>
            </a:r>
          </a:p>
          <a:p>
            <a:r>
              <a:rPr lang="en-GB" dirty="0" smtClean="0"/>
              <a:t>Problems include affordability; access to owner-occupation and generation rent; lack of social housing; and </a:t>
            </a:r>
            <a:r>
              <a:rPr lang="en-GB" dirty="0" smtClean="0"/>
              <a:t>most importantly low </a:t>
            </a:r>
            <a:r>
              <a:rPr lang="en-GB" dirty="0" smtClean="0"/>
              <a:t>levels of new </a:t>
            </a:r>
            <a:r>
              <a:rPr lang="en-GB" dirty="0" smtClean="0"/>
              <a:t>supply</a:t>
            </a:r>
          </a:p>
          <a:p>
            <a:r>
              <a:rPr lang="en-GB" dirty="0" smtClean="0"/>
              <a:t>The two biggest problems are: plans are unrealistic and political courage is very limited (nil?) 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566" y="558924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87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are the big issues?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Shorter term problem arising from the financial crisis  and the subsequent near closure of the mortgage and development funding markets</a:t>
            </a:r>
          </a:p>
          <a:p>
            <a:r>
              <a:rPr lang="en-GB" dirty="0" smtClean="0"/>
              <a:t>Longer term problem about the slow and inadequate response of new supply to changing demand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volatility of house prices and the concentration of demand in London </a:t>
            </a:r>
          </a:p>
          <a:p>
            <a:r>
              <a:rPr lang="en-GB" dirty="0" smtClean="0"/>
              <a:t>Structural changes in tenure and </a:t>
            </a:r>
            <a:r>
              <a:rPr lang="en-GB" dirty="0" smtClean="0"/>
              <a:t>affordability</a:t>
            </a:r>
          </a:p>
          <a:p>
            <a:r>
              <a:rPr lang="en-GB" dirty="0" smtClean="0"/>
              <a:t>Reductions </a:t>
            </a:r>
            <a:r>
              <a:rPr lang="en-GB" dirty="0" smtClean="0"/>
              <a:t>in government support for both supply and demand </a:t>
            </a:r>
            <a:r>
              <a:rPr lang="en-GB" dirty="0" smtClean="0"/>
              <a:t> - which are unlikely to be reversed whatever the result of the election</a:t>
            </a:r>
          </a:p>
          <a:p>
            <a:r>
              <a:rPr lang="en-GB" dirty="0" smtClean="0"/>
              <a:t>Plans need a reality check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4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997" y="544514"/>
            <a:ext cx="4323159" cy="771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basics  1: London’s demographics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012532" y="1887539"/>
            <a:ext cx="3613547" cy="422433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GB" altLang="en-US" sz="2400" dirty="0" smtClean="0"/>
              <a:t>London’s population grew by 88,000 a year 2001-11 – 1.1%</a:t>
            </a:r>
          </a:p>
          <a:p>
            <a:pPr eaLnBrk="1" hangingPunct="1"/>
            <a:r>
              <a:rPr lang="en-GB" altLang="en-US" sz="2400" dirty="0" smtClean="0"/>
              <a:t>Young population: births exceed deaths</a:t>
            </a:r>
          </a:p>
          <a:p>
            <a:pPr eaLnBrk="1" hangingPunct="1"/>
            <a:r>
              <a:rPr lang="en-GB" altLang="en-US" sz="2400" dirty="0" smtClean="0"/>
              <a:t>Substantial net international inflow</a:t>
            </a:r>
          </a:p>
          <a:p>
            <a:pPr eaLnBrk="1" hangingPunct="1"/>
            <a:r>
              <a:rPr lang="en-GB" altLang="en-US" sz="2400" dirty="0" smtClean="0"/>
              <a:t>Large net flow out to rest of UK</a:t>
            </a:r>
          </a:p>
          <a:p>
            <a:pPr eaLnBrk="1" hangingPunct="1"/>
            <a:r>
              <a:rPr lang="en-GB" altLang="en-US" sz="2400" dirty="0" smtClean="0"/>
              <a:t>But net outflow </a:t>
            </a:r>
            <a:r>
              <a:rPr lang="en-GB" altLang="en-US" sz="2400" dirty="0" smtClean="0"/>
              <a:t>has been lower </a:t>
            </a:r>
            <a:r>
              <a:rPr lang="en-GB" altLang="en-US" sz="2400" dirty="0" smtClean="0"/>
              <a:t>during </a:t>
            </a:r>
            <a:r>
              <a:rPr lang="en-GB" altLang="en-US" sz="2400" dirty="0" smtClean="0"/>
              <a:t>recession</a:t>
            </a:r>
          </a:p>
          <a:p>
            <a:pPr eaLnBrk="1" hangingPunct="1"/>
            <a:r>
              <a:rPr lang="en-GB" altLang="en-US" sz="2400" dirty="0" smtClean="0"/>
              <a:t>So both shorter term and long term pressures</a:t>
            </a:r>
            <a:endParaRPr lang="en-GB" altLang="en-US" sz="2400" dirty="0" smtClean="0"/>
          </a:p>
        </p:txBody>
      </p:sp>
      <p:pic>
        <p:nvPicPr>
          <p:cNvPr id="1946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544513"/>
            <a:ext cx="3438525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3527426"/>
            <a:ext cx="3438525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3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71489"/>
            <a:ext cx="6684169" cy="611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big is London’s housing problem?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519737" y="1384301"/>
            <a:ext cx="3424238" cy="489267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GB" altLang="en-US" sz="2400" dirty="0" smtClean="0"/>
              <a:t>Updated projections suggests 53,000 homes a year </a:t>
            </a:r>
            <a:r>
              <a:rPr lang="en-GB" altLang="en-US" sz="2400" dirty="0" smtClean="0"/>
              <a:t>required</a:t>
            </a:r>
          </a:p>
          <a:p>
            <a:pPr eaLnBrk="1" hangingPunct="1"/>
            <a:r>
              <a:rPr lang="en-GB" altLang="en-US" sz="2400" dirty="0" smtClean="0"/>
              <a:t>This still implies </a:t>
            </a:r>
            <a:r>
              <a:rPr lang="en-GB" altLang="en-US" sz="2400" dirty="0" smtClean="0"/>
              <a:t>falling headship rates for 25-34s.</a:t>
            </a:r>
          </a:p>
          <a:p>
            <a:pPr eaLnBrk="1" hangingPunct="1"/>
            <a:r>
              <a:rPr lang="en-GB" altLang="en-US" sz="2400" dirty="0" smtClean="0"/>
              <a:t>‘No age group worse off’: 63,000 homes a year.</a:t>
            </a:r>
          </a:p>
          <a:p>
            <a:pPr eaLnBrk="1" hangingPunct="1"/>
            <a:r>
              <a:rPr lang="en-GB" altLang="en-US" sz="2400" dirty="0" smtClean="0"/>
              <a:t>Alan </a:t>
            </a:r>
            <a:r>
              <a:rPr lang="en-GB" altLang="en-US" sz="2400" dirty="0" err="1" smtClean="0"/>
              <a:t>Holmans</a:t>
            </a:r>
            <a:r>
              <a:rPr lang="en-GB" altLang="en-US" sz="2400" dirty="0" smtClean="0"/>
              <a:t>: 23,000 affordable homes  a year</a:t>
            </a:r>
          </a:p>
          <a:p>
            <a:pPr eaLnBrk="1" hangingPunct="1"/>
            <a:r>
              <a:rPr lang="en-GB" altLang="en-US" sz="2400" dirty="0" smtClean="0"/>
              <a:t>15 boroughs housing </a:t>
            </a:r>
            <a:r>
              <a:rPr lang="en-GB" altLang="en-US" sz="2400" dirty="0" smtClean="0"/>
              <a:t>a third more </a:t>
            </a:r>
            <a:r>
              <a:rPr lang="en-GB" altLang="en-US" sz="2400" dirty="0" smtClean="0"/>
              <a:t>households </a:t>
            </a:r>
            <a:r>
              <a:rPr lang="en-GB" altLang="en-US" sz="2400" dirty="0" smtClean="0"/>
              <a:t>in over </a:t>
            </a:r>
            <a:r>
              <a:rPr lang="en-GB" altLang="en-US" sz="2400" dirty="0" smtClean="0"/>
              <a:t>20 years</a:t>
            </a:r>
            <a:r>
              <a:rPr lang="en-GB" altLang="en-US" sz="2400" dirty="0" smtClean="0"/>
              <a:t>?</a:t>
            </a:r>
            <a:endParaRPr lang="en-GB" altLang="en-US" sz="2400" dirty="0" smtClean="0"/>
          </a:p>
          <a:p>
            <a:pPr eaLnBrk="1" hangingPunct="1"/>
            <a:r>
              <a:rPr lang="en-GB" altLang="en-US" sz="2400" b="1" dirty="0" smtClean="0"/>
              <a:t>London’s housing shortfall </a:t>
            </a:r>
            <a:r>
              <a:rPr lang="en-GB" altLang="en-US" sz="2400" b="1" dirty="0" smtClean="0"/>
              <a:t>could be around </a:t>
            </a:r>
            <a:r>
              <a:rPr lang="en-GB" altLang="en-US" sz="2400" b="1" dirty="0" smtClean="0"/>
              <a:t>30,000 homes a year</a:t>
            </a: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0" y="1768475"/>
            <a:ext cx="4875609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165304"/>
            <a:ext cx="64807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1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556648" y="1931989"/>
            <a:ext cx="3153965" cy="3817937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400" dirty="0" smtClean="0"/>
              <a:t>Looking at the 25-34s</a:t>
            </a:r>
            <a:endParaRPr lang="en-GB" altLang="en-US" sz="2400" dirty="0" smtClean="0"/>
          </a:p>
          <a:p>
            <a:pPr eaLnBrk="1" hangingPunct="1"/>
            <a:r>
              <a:rPr lang="en-GB" altLang="en-US" sz="2400" dirty="0" smtClean="0"/>
              <a:t>Many fewer single person households</a:t>
            </a:r>
          </a:p>
          <a:p>
            <a:pPr eaLnBrk="1" hangingPunct="1"/>
            <a:r>
              <a:rPr lang="en-GB" altLang="en-US" sz="2400" dirty="0" smtClean="0"/>
              <a:t>More ‘others’</a:t>
            </a:r>
          </a:p>
          <a:p>
            <a:pPr eaLnBrk="1" hangingPunct="1"/>
            <a:r>
              <a:rPr lang="en-GB" altLang="en-US" sz="2400" dirty="0" smtClean="0"/>
              <a:t>More couples – with and without children.  </a:t>
            </a:r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187575"/>
            <a:ext cx="47863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has been happening?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4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997" y="544514"/>
            <a:ext cx="4323159" cy="771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</a:t>
            </a: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might </a:t>
            </a:r>
            <a:r>
              <a:rPr lang="en-GB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happen 2011 to 2021?</a:t>
            </a:r>
            <a:endParaRPr lang="en-GB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5012532" y="1887539"/>
            <a:ext cx="3613547" cy="422433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GB" altLang="en-US" sz="2400" dirty="0" smtClean="0"/>
              <a:t>Cohort requirements from DCLG’s 2011-based </a:t>
            </a:r>
            <a:r>
              <a:rPr lang="en-GB" altLang="en-US" sz="2400" dirty="0" smtClean="0"/>
              <a:t>projection  (based on 53,000 pa)</a:t>
            </a:r>
            <a:endParaRPr lang="en-GB" altLang="en-US" sz="2400" dirty="0" smtClean="0"/>
          </a:p>
          <a:p>
            <a:pPr eaLnBrk="1" hangingPunct="1"/>
            <a:r>
              <a:rPr lang="en-GB" altLang="en-US" sz="2400" dirty="0" smtClean="0"/>
              <a:t>149,000 </a:t>
            </a:r>
            <a:r>
              <a:rPr lang="en-GB" altLang="en-US" sz="2400" dirty="0" smtClean="0"/>
              <a:t>homes released by households aged 35-74, many from moves out of London – but will there be somewhere for them to go?</a:t>
            </a:r>
          </a:p>
          <a:p>
            <a:pPr eaLnBrk="1" hangingPunct="1"/>
            <a:r>
              <a:rPr lang="en-GB" altLang="en-US" sz="2400" dirty="0" smtClean="0"/>
              <a:t>Biggest impact of undersupply likely to be on groups with biggest net requirement</a:t>
            </a:r>
          </a:p>
        </p:txBody>
      </p:sp>
      <p:pic>
        <p:nvPicPr>
          <p:cNvPr id="2662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771526"/>
            <a:ext cx="343852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544" y="3930651"/>
            <a:ext cx="3412331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6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Basics 2: Economic Fundamentals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Building </a:t>
            </a:r>
            <a:r>
              <a:rPr lang="en-GB" dirty="0"/>
              <a:t>more will not have much immediate effect on prices – unless everyone is convinced that we can and will go on doing so for a very long time.  The evidence of the past 30 plus years is against this. So no easy </a:t>
            </a:r>
            <a:r>
              <a:rPr lang="en-GB" dirty="0" smtClean="0"/>
              <a:t>or immediate benefit – even if numbers can be increased rapidly; </a:t>
            </a:r>
          </a:p>
          <a:p>
            <a:r>
              <a:rPr lang="en-GB" dirty="0" smtClean="0"/>
              <a:t>The recession has reduced household formation – so any economic improvement is likely to offset demographic changes putting further pressure on the market resulting in higher prices and lower standards of housing and occupancy; </a:t>
            </a:r>
          </a:p>
          <a:p>
            <a:pPr lvl="0"/>
            <a:r>
              <a:rPr lang="en-GB" dirty="0" smtClean="0"/>
              <a:t>The </a:t>
            </a:r>
            <a:r>
              <a:rPr lang="en-GB" dirty="0"/>
              <a:t>demand for housing rises </a:t>
            </a:r>
            <a:r>
              <a:rPr lang="en-GB" dirty="0" smtClean="0"/>
              <a:t>not just with demographics but with </a:t>
            </a:r>
            <a:r>
              <a:rPr lang="en-GB" dirty="0"/>
              <a:t>incomes – so economic success means higher demand. The easiest and worst way of reducing house price increases in current conditions is to have a recession – </a:t>
            </a:r>
            <a:r>
              <a:rPr lang="en-GB" dirty="0" smtClean="0"/>
              <a:t>especially </a:t>
            </a:r>
            <a:r>
              <a:rPr lang="en-GB" dirty="0"/>
              <a:t>in </a:t>
            </a:r>
            <a:r>
              <a:rPr lang="en-GB" dirty="0" smtClean="0"/>
              <a:t>London </a:t>
            </a:r>
            <a:r>
              <a:rPr lang="en-GB" dirty="0"/>
              <a:t>– this is NOT what anyone </a:t>
            </a:r>
            <a:r>
              <a:rPr lang="en-GB" dirty="0" smtClean="0"/>
              <a:t>wants; </a:t>
            </a:r>
          </a:p>
          <a:p>
            <a:pPr lvl="0"/>
            <a:r>
              <a:rPr lang="en-GB" dirty="0" smtClean="0"/>
              <a:t>So unless fundamental reductions in demand from existing households the problem will not be solved</a:t>
            </a:r>
          </a:p>
          <a:p>
            <a:pPr lvl="0"/>
            <a:r>
              <a:rPr lang="en-GB" dirty="0" smtClean="0"/>
              <a:t>But that is not a reason not to try </a:t>
            </a:r>
            <a:endParaRPr lang="en-GB" dirty="0"/>
          </a:p>
        </p:txBody>
      </p:sp>
      <p:pic>
        <p:nvPicPr>
          <p:cNvPr id="4" name="Picture 3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76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Basics 3: What are we going to build?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79818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Plan assumes </a:t>
            </a:r>
            <a:r>
              <a:rPr lang="en-GB" dirty="0" smtClean="0"/>
              <a:t>(has to assume?)</a:t>
            </a:r>
            <a:r>
              <a:rPr lang="en-GB" dirty="0" smtClean="0"/>
              <a:t>: </a:t>
            </a:r>
          </a:p>
          <a:p>
            <a:pPr marL="0" indent="0">
              <a:buNone/>
            </a:pPr>
            <a:r>
              <a:rPr lang="en-GB" dirty="0" smtClean="0"/>
              <a:t>	- building within the GLA boundary</a:t>
            </a:r>
          </a:p>
          <a:p>
            <a:pPr marL="0" indent="0">
              <a:buNone/>
            </a:pPr>
            <a:r>
              <a:rPr lang="en-GB" dirty="0" smtClean="0"/>
              <a:t>	- building high and high/super density  	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building for the private rented sector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continuing to build significant   	   		   	   proportions of social and affordable 	  	   	   housing;</a:t>
            </a:r>
          </a:p>
          <a:p>
            <a:r>
              <a:rPr lang="en-GB" dirty="0" smtClean="0"/>
              <a:t>Planning permissions have now risen in line with requirements and starts beginning to come forward; </a:t>
            </a:r>
          </a:p>
          <a:p>
            <a:r>
              <a:rPr lang="en-GB" dirty="0" smtClean="0"/>
              <a:t>But very different development model from before the crisis and many reasons (including experience) to expect completions to be far behind.</a:t>
            </a:r>
          </a:p>
        </p:txBody>
      </p:sp>
      <p:pic>
        <p:nvPicPr>
          <p:cNvPr id="4" name="Picture 4" descr="LSE 485/Square/CMYK.eps                                        0003A794Design E                       B44472DC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733256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619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848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 New Direction for London’s Housing?  An Alternative View   Christine M E Whitehead LSE</vt:lpstr>
      <vt:lpstr>The Housing Problem: Is there anything new to say?  </vt:lpstr>
      <vt:lpstr>What are the big issues?</vt:lpstr>
      <vt:lpstr>The basics  1: London’s demographics</vt:lpstr>
      <vt:lpstr>How big is London’s housing problem?</vt:lpstr>
      <vt:lpstr>What has been happening? </vt:lpstr>
      <vt:lpstr>What might happen 2011 to 2021?</vt:lpstr>
      <vt:lpstr>The Basics 2: Economic Fundamentals </vt:lpstr>
      <vt:lpstr>The Basics 3: What are we going to build?</vt:lpstr>
      <vt:lpstr>The Basics 4:  Where are we going to build?</vt:lpstr>
      <vt:lpstr>The Basics 5: Who will build/finance?</vt:lpstr>
      <vt:lpstr>The Basics 6: Role of Government </vt:lpstr>
      <vt:lpstr>Conclusions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</dc:creator>
  <cp:lastModifiedBy>Christine</cp:lastModifiedBy>
  <cp:revision>16</cp:revision>
  <cp:lastPrinted>2014-10-12T18:15:44Z</cp:lastPrinted>
  <dcterms:created xsi:type="dcterms:W3CDTF">2014-10-12T15:10:49Z</dcterms:created>
  <dcterms:modified xsi:type="dcterms:W3CDTF">2014-10-12T18:27:58Z</dcterms:modified>
</cp:coreProperties>
</file>