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608" r:id="rId3"/>
    <p:sldId id="602" r:id="rId4"/>
    <p:sldId id="613" r:id="rId5"/>
    <p:sldId id="614" r:id="rId6"/>
    <p:sldId id="615" r:id="rId7"/>
    <p:sldId id="617" r:id="rId8"/>
    <p:sldId id="611" r:id="rId9"/>
    <p:sldId id="616" r:id="rId10"/>
    <p:sldId id="594" r:id="rId11"/>
    <p:sldId id="599" r:id="rId12"/>
    <p:sldId id="604" r:id="rId13"/>
  </p:sldIdLst>
  <p:sldSz cx="9144000" cy="6858000" type="screen4x3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2" y="-3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23</c:v>
                </c:pt>
              </c:strCache>
            </c:strRef>
          </c:tx>
          <c:invertIfNegative val="0"/>
          <c:cat>
            <c:strRef>
              <c:f>Sheet1!$A$2:$A$27</c:f>
              <c:strCache>
                <c:ptCount val="26"/>
                <c:pt idx="0">
                  <c:v>Belgium</c:v>
                </c:pt>
                <c:pt idx="1">
                  <c:v>Bulgaria</c:v>
                </c:pt>
                <c:pt idx="2">
                  <c:v>Cyprus</c:v>
                </c:pt>
                <c:pt idx="3">
                  <c:v>Czech Republic </c:v>
                </c:pt>
                <c:pt idx="4">
                  <c:v>Denmark </c:v>
                </c:pt>
                <c:pt idx="5">
                  <c:v>Estonia </c:v>
                </c:pt>
                <c:pt idx="6">
                  <c:v>Finland </c:v>
                </c:pt>
                <c:pt idx="7">
                  <c:v>France </c:v>
                </c:pt>
                <c:pt idx="8">
                  <c:v>Germany </c:v>
                </c:pt>
                <c:pt idx="9">
                  <c:v>Greece </c:v>
                </c:pt>
                <c:pt idx="10">
                  <c:v>Hungary </c:v>
                </c:pt>
                <c:pt idx="11">
                  <c:v>Ireland </c:v>
                </c:pt>
                <c:pt idx="12">
                  <c:v>Italy </c:v>
                </c:pt>
                <c:pt idx="13">
                  <c:v>Latvia </c:v>
                </c:pt>
                <c:pt idx="14">
                  <c:v>Lithuania </c:v>
                </c:pt>
                <c:pt idx="15">
                  <c:v>Luxembourg </c:v>
                </c:pt>
                <c:pt idx="16">
                  <c:v>Malta </c:v>
                </c:pt>
                <c:pt idx="17">
                  <c:v>Netherlands </c:v>
                </c:pt>
                <c:pt idx="18">
                  <c:v>Poland </c:v>
                </c:pt>
                <c:pt idx="19">
                  <c:v>Portugal </c:v>
                </c:pt>
                <c:pt idx="20">
                  <c:v>Romania </c:v>
                </c:pt>
                <c:pt idx="21">
                  <c:v>Slovakia </c:v>
                </c:pt>
                <c:pt idx="22">
                  <c:v>Slovenia </c:v>
                </c:pt>
                <c:pt idx="23">
                  <c:v>Spain </c:v>
                </c:pt>
                <c:pt idx="24">
                  <c:v>Sweden </c:v>
                </c:pt>
                <c:pt idx="25">
                  <c:v>United Kingdom </c:v>
                </c:pt>
              </c:strCache>
            </c:strRef>
          </c:cat>
          <c:val>
            <c:numRef>
              <c:f>Sheet1!$B$2:$B$27</c:f>
              <c:numCache>
                <c:formatCode>General</c:formatCode>
                <c:ptCount val="26"/>
                <c:pt idx="0">
                  <c:v>7</c:v>
                </c:pt>
                <c:pt idx="1">
                  <c:v>3.1</c:v>
                </c:pt>
                <c:pt idx="2">
                  <c:v>0</c:v>
                </c:pt>
                <c:pt idx="3">
                  <c:v>17</c:v>
                </c:pt>
                <c:pt idx="4">
                  <c:v>19</c:v>
                </c:pt>
                <c:pt idx="5">
                  <c:v>1</c:v>
                </c:pt>
                <c:pt idx="6">
                  <c:v>16</c:v>
                </c:pt>
                <c:pt idx="7">
                  <c:v>17</c:v>
                </c:pt>
                <c:pt idx="8">
                  <c:v>4.5999999999999996</c:v>
                </c:pt>
                <c:pt idx="9">
                  <c:v>0</c:v>
                </c:pt>
                <c:pt idx="10">
                  <c:v>3.7</c:v>
                </c:pt>
                <c:pt idx="11">
                  <c:v>8.6999999999999993</c:v>
                </c:pt>
                <c:pt idx="12">
                  <c:v>5.3</c:v>
                </c:pt>
                <c:pt idx="13">
                  <c:v>0.4</c:v>
                </c:pt>
                <c:pt idx="14">
                  <c:v>3</c:v>
                </c:pt>
                <c:pt idx="15">
                  <c:v>2</c:v>
                </c:pt>
                <c:pt idx="16">
                  <c:v>6</c:v>
                </c:pt>
                <c:pt idx="17">
                  <c:v>32</c:v>
                </c:pt>
                <c:pt idx="18">
                  <c:v>10</c:v>
                </c:pt>
                <c:pt idx="19">
                  <c:v>3.3</c:v>
                </c:pt>
                <c:pt idx="20">
                  <c:v>2.2999999999999998</c:v>
                </c:pt>
                <c:pt idx="21">
                  <c:v>2.6</c:v>
                </c:pt>
                <c:pt idx="22">
                  <c:v>6</c:v>
                </c:pt>
                <c:pt idx="23">
                  <c:v>2</c:v>
                </c:pt>
                <c:pt idx="24">
                  <c:v>18</c:v>
                </c:pt>
                <c:pt idx="25">
                  <c:v>18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73197184"/>
        <c:axId val="173198720"/>
        <c:axId val="0"/>
      </c:bar3DChart>
      <c:catAx>
        <c:axId val="173197184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173198720"/>
        <c:crosses val="autoZero"/>
        <c:auto val="1"/>
        <c:lblAlgn val="ctr"/>
        <c:lblOffset val="100"/>
        <c:noMultiLvlLbl val="0"/>
      </c:catAx>
      <c:valAx>
        <c:axId val="17319872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17319718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  <c:userShapes r:id="rId2"/>
</c:chartSpace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B036635-1BE8-4447-9A4B-BA12B2C7A83C}" type="doc">
      <dgm:prSet loTypeId="urn:microsoft.com/office/officeart/2005/8/layout/hierarchy1" loCatId="hierarchy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pt-PT"/>
        </a:p>
      </dgm:t>
    </dgm:pt>
    <dgm:pt modelId="{3CF2E055-8B21-485F-980C-7EFCECB7FD8A}">
      <dgm:prSet phldrT="[Texto]" custT="1"/>
      <dgm:spPr/>
      <dgm:t>
        <a:bodyPr/>
        <a:lstStyle/>
        <a:p>
          <a:r>
            <a:rPr lang="pt-PT" sz="4000" b="1" dirty="0" smtClean="0">
              <a:solidFill>
                <a:srgbClr val="009900"/>
              </a:solidFill>
            </a:rPr>
            <a:t>Portugal</a:t>
          </a:r>
          <a:endParaRPr lang="pt-PT" sz="4000" b="1" dirty="0">
            <a:solidFill>
              <a:srgbClr val="009900"/>
            </a:solidFill>
          </a:endParaRPr>
        </a:p>
      </dgm:t>
    </dgm:pt>
    <dgm:pt modelId="{18C8F9E4-F1C1-4375-8DB2-1F645EF62CD1}" type="parTrans" cxnId="{8731A486-812D-430E-A664-583B7C7E3032}">
      <dgm:prSet/>
      <dgm:spPr/>
      <dgm:t>
        <a:bodyPr/>
        <a:lstStyle/>
        <a:p>
          <a:endParaRPr lang="pt-PT"/>
        </a:p>
      </dgm:t>
    </dgm:pt>
    <dgm:pt modelId="{33B079ED-884A-4DF4-B6E7-71CCA86AF62C}" type="sibTrans" cxnId="{8731A486-812D-430E-A664-583B7C7E3032}">
      <dgm:prSet/>
      <dgm:spPr/>
      <dgm:t>
        <a:bodyPr/>
        <a:lstStyle/>
        <a:p>
          <a:endParaRPr lang="pt-PT"/>
        </a:p>
      </dgm:t>
    </dgm:pt>
    <dgm:pt modelId="{06316C84-0948-42D5-985A-428C6301BA56}">
      <dgm:prSet phldrT="[Texto]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pt-PT" dirty="0" smtClean="0"/>
        </a:p>
        <a:p>
          <a:endParaRPr lang="pt-PT" dirty="0" smtClean="0"/>
        </a:p>
        <a:p>
          <a:endParaRPr lang="pt-PT" dirty="0" smtClean="0"/>
        </a:p>
        <a:p>
          <a:endParaRPr lang="pt-PT" dirty="0"/>
        </a:p>
      </dgm:t>
    </dgm:pt>
    <dgm:pt modelId="{0E677C19-F635-4B76-A8B7-2B6C484D1277}" type="parTrans" cxnId="{6F073BA2-7C7B-4747-A5AB-398E273CE75F}">
      <dgm:prSet/>
      <dgm:spPr/>
      <dgm:t>
        <a:bodyPr/>
        <a:lstStyle/>
        <a:p>
          <a:endParaRPr lang="pt-PT"/>
        </a:p>
      </dgm:t>
    </dgm:pt>
    <dgm:pt modelId="{F2E8A6A0-DCBC-44AD-B17C-8CAE2C331E30}" type="sibTrans" cxnId="{6F073BA2-7C7B-4747-A5AB-398E273CE75F}">
      <dgm:prSet/>
      <dgm:spPr/>
      <dgm:t>
        <a:bodyPr/>
        <a:lstStyle/>
        <a:p>
          <a:endParaRPr lang="pt-PT"/>
        </a:p>
      </dgm:t>
    </dgm:pt>
    <dgm:pt modelId="{6A4811FA-3641-41FC-BD2C-B9C53FF2D654}" type="pres">
      <dgm:prSet presAssocID="{3B036635-1BE8-4447-9A4B-BA12B2C7A83C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pt-PT"/>
        </a:p>
      </dgm:t>
    </dgm:pt>
    <dgm:pt modelId="{06BD1CCE-A26D-4B0B-B09D-8B0B2ACAF969}" type="pres">
      <dgm:prSet presAssocID="{3CF2E055-8B21-485F-980C-7EFCECB7FD8A}" presName="hierRoot1" presStyleCnt="0"/>
      <dgm:spPr/>
      <dgm:t>
        <a:bodyPr/>
        <a:lstStyle/>
        <a:p>
          <a:endParaRPr lang="en-US"/>
        </a:p>
      </dgm:t>
    </dgm:pt>
    <dgm:pt modelId="{FB54A065-2AD6-4770-BFB5-C1DA342F2252}" type="pres">
      <dgm:prSet presAssocID="{3CF2E055-8B21-485F-980C-7EFCECB7FD8A}" presName="composite" presStyleCnt="0"/>
      <dgm:spPr/>
      <dgm:t>
        <a:bodyPr/>
        <a:lstStyle/>
        <a:p>
          <a:endParaRPr lang="en-US"/>
        </a:p>
      </dgm:t>
    </dgm:pt>
    <dgm:pt modelId="{E95CB419-2E0E-4E17-9045-50C9283BD67A}" type="pres">
      <dgm:prSet presAssocID="{3CF2E055-8B21-485F-980C-7EFCECB7FD8A}" presName="background" presStyleLbl="node0" presStyleIdx="0" presStyleCnt="1"/>
      <dgm:spPr/>
      <dgm:t>
        <a:bodyPr/>
        <a:lstStyle/>
        <a:p>
          <a:endParaRPr lang="en-US"/>
        </a:p>
      </dgm:t>
    </dgm:pt>
    <dgm:pt modelId="{A4DF16C2-D489-4595-B3DC-754B3B3C8470}" type="pres">
      <dgm:prSet presAssocID="{3CF2E055-8B21-485F-980C-7EFCECB7FD8A}" presName="text" presStyleLbl="fgAcc0" presStyleIdx="0" presStyleCnt="1" custScaleX="106556" custScaleY="38077">
        <dgm:presLayoutVars>
          <dgm:chPref val="3"/>
        </dgm:presLayoutVars>
      </dgm:prSet>
      <dgm:spPr/>
      <dgm:t>
        <a:bodyPr/>
        <a:lstStyle/>
        <a:p>
          <a:endParaRPr lang="pt-PT"/>
        </a:p>
      </dgm:t>
    </dgm:pt>
    <dgm:pt modelId="{4D5BD8DD-4198-40D0-93EE-2E50962B70BA}" type="pres">
      <dgm:prSet presAssocID="{3CF2E055-8B21-485F-980C-7EFCECB7FD8A}" presName="hierChild2" presStyleCnt="0"/>
      <dgm:spPr/>
      <dgm:t>
        <a:bodyPr/>
        <a:lstStyle/>
        <a:p>
          <a:endParaRPr lang="en-US"/>
        </a:p>
      </dgm:t>
    </dgm:pt>
    <dgm:pt modelId="{F4701286-3510-4999-85B2-40B09355886A}" type="pres">
      <dgm:prSet presAssocID="{0E677C19-F635-4B76-A8B7-2B6C484D1277}" presName="Name10" presStyleLbl="parChTrans1D2" presStyleIdx="0" presStyleCnt="1"/>
      <dgm:spPr/>
      <dgm:t>
        <a:bodyPr/>
        <a:lstStyle/>
        <a:p>
          <a:endParaRPr lang="pt-PT"/>
        </a:p>
      </dgm:t>
    </dgm:pt>
    <dgm:pt modelId="{33A8CC7F-1E74-4197-83BE-768C1082EAA4}" type="pres">
      <dgm:prSet presAssocID="{06316C84-0948-42D5-985A-428C6301BA56}" presName="hierRoot2" presStyleCnt="0"/>
      <dgm:spPr/>
      <dgm:t>
        <a:bodyPr/>
        <a:lstStyle/>
        <a:p>
          <a:endParaRPr lang="en-US"/>
        </a:p>
      </dgm:t>
    </dgm:pt>
    <dgm:pt modelId="{FD61ECB1-7378-4365-B1B8-8EFC1118CD54}" type="pres">
      <dgm:prSet presAssocID="{06316C84-0948-42D5-985A-428C6301BA56}" presName="composite2" presStyleCnt="0"/>
      <dgm:spPr/>
      <dgm:t>
        <a:bodyPr/>
        <a:lstStyle/>
        <a:p>
          <a:endParaRPr lang="en-US"/>
        </a:p>
      </dgm:t>
    </dgm:pt>
    <dgm:pt modelId="{88D19E4F-6A7A-4DB5-A834-25FD5E71796B}" type="pres">
      <dgm:prSet presAssocID="{06316C84-0948-42D5-985A-428C6301BA56}" presName="background2" presStyleLbl="node2" presStyleIdx="0" presStyleCnt="1"/>
      <dgm:spPr/>
      <dgm:t>
        <a:bodyPr/>
        <a:lstStyle/>
        <a:p>
          <a:endParaRPr lang="en-US"/>
        </a:p>
      </dgm:t>
    </dgm:pt>
    <dgm:pt modelId="{EB0E1D58-1A49-4821-84B1-9468FE3449C5}" type="pres">
      <dgm:prSet presAssocID="{06316C84-0948-42D5-985A-428C6301BA56}" presName="text2" presStyleLbl="fgAcc2" presStyleIdx="0" presStyleCnt="1">
        <dgm:presLayoutVars>
          <dgm:chPref val="3"/>
        </dgm:presLayoutVars>
      </dgm:prSet>
      <dgm:spPr/>
      <dgm:t>
        <a:bodyPr/>
        <a:lstStyle/>
        <a:p>
          <a:endParaRPr lang="pt-PT"/>
        </a:p>
      </dgm:t>
    </dgm:pt>
    <dgm:pt modelId="{ACD290A7-DA3B-47FE-867E-094E2BA2DC08}" type="pres">
      <dgm:prSet presAssocID="{06316C84-0948-42D5-985A-428C6301BA56}" presName="hierChild3" presStyleCnt="0"/>
      <dgm:spPr/>
      <dgm:t>
        <a:bodyPr/>
        <a:lstStyle/>
        <a:p>
          <a:endParaRPr lang="en-US"/>
        </a:p>
      </dgm:t>
    </dgm:pt>
  </dgm:ptLst>
  <dgm:cxnLst>
    <dgm:cxn modelId="{6F073BA2-7C7B-4747-A5AB-398E273CE75F}" srcId="{3CF2E055-8B21-485F-980C-7EFCECB7FD8A}" destId="{06316C84-0948-42D5-985A-428C6301BA56}" srcOrd="0" destOrd="0" parTransId="{0E677C19-F635-4B76-A8B7-2B6C484D1277}" sibTransId="{F2E8A6A0-DCBC-44AD-B17C-8CAE2C331E30}"/>
    <dgm:cxn modelId="{9EE0FDAE-8DCF-894E-B163-2E7760C83F08}" type="presOf" srcId="{0E677C19-F635-4B76-A8B7-2B6C484D1277}" destId="{F4701286-3510-4999-85B2-40B09355886A}" srcOrd="0" destOrd="0" presId="urn:microsoft.com/office/officeart/2005/8/layout/hierarchy1"/>
    <dgm:cxn modelId="{49DDA9E0-E77F-F64C-90AA-C4AB45112609}" type="presOf" srcId="{3CF2E055-8B21-485F-980C-7EFCECB7FD8A}" destId="{A4DF16C2-D489-4595-B3DC-754B3B3C8470}" srcOrd="0" destOrd="0" presId="urn:microsoft.com/office/officeart/2005/8/layout/hierarchy1"/>
    <dgm:cxn modelId="{30F21BF6-B56B-BA43-A3EF-49636B09E7BC}" type="presOf" srcId="{06316C84-0948-42D5-985A-428C6301BA56}" destId="{EB0E1D58-1A49-4821-84B1-9468FE3449C5}" srcOrd="0" destOrd="0" presId="urn:microsoft.com/office/officeart/2005/8/layout/hierarchy1"/>
    <dgm:cxn modelId="{B3C1A420-7D69-0B4F-BA60-720812F0E1BC}" type="presOf" srcId="{3B036635-1BE8-4447-9A4B-BA12B2C7A83C}" destId="{6A4811FA-3641-41FC-BD2C-B9C53FF2D654}" srcOrd="0" destOrd="0" presId="urn:microsoft.com/office/officeart/2005/8/layout/hierarchy1"/>
    <dgm:cxn modelId="{8731A486-812D-430E-A664-583B7C7E3032}" srcId="{3B036635-1BE8-4447-9A4B-BA12B2C7A83C}" destId="{3CF2E055-8B21-485F-980C-7EFCECB7FD8A}" srcOrd="0" destOrd="0" parTransId="{18C8F9E4-F1C1-4375-8DB2-1F645EF62CD1}" sibTransId="{33B079ED-884A-4DF4-B6E7-71CCA86AF62C}"/>
    <dgm:cxn modelId="{5835F897-1453-D045-B050-4A2E56C19055}" type="presParOf" srcId="{6A4811FA-3641-41FC-BD2C-B9C53FF2D654}" destId="{06BD1CCE-A26D-4B0B-B09D-8B0B2ACAF969}" srcOrd="0" destOrd="0" presId="urn:microsoft.com/office/officeart/2005/8/layout/hierarchy1"/>
    <dgm:cxn modelId="{5F0ADFAB-5A35-A244-9C93-6377BA58B002}" type="presParOf" srcId="{06BD1CCE-A26D-4B0B-B09D-8B0B2ACAF969}" destId="{FB54A065-2AD6-4770-BFB5-C1DA342F2252}" srcOrd="0" destOrd="0" presId="urn:microsoft.com/office/officeart/2005/8/layout/hierarchy1"/>
    <dgm:cxn modelId="{6002B365-839E-3248-895C-233F6B3A2DB5}" type="presParOf" srcId="{FB54A065-2AD6-4770-BFB5-C1DA342F2252}" destId="{E95CB419-2E0E-4E17-9045-50C9283BD67A}" srcOrd="0" destOrd="0" presId="urn:microsoft.com/office/officeart/2005/8/layout/hierarchy1"/>
    <dgm:cxn modelId="{9ED0F8CA-8F43-544A-9BB7-AE73948C24A1}" type="presParOf" srcId="{FB54A065-2AD6-4770-BFB5-C1DA342F2252}" destId="{A4DF16C2-D489-4595-B3DC-754B3B3C8470}" srcOrd="1" destOrd="0" presId="urn:microsoft.com/office/officeart/2005/8/layout/hierarchy1"/>
    <dgm:cxn modelId="{2B12E727-25C4-3645-9914-888846DD1922}" type="presParOf" srcId="{06BD1CCE-A26D-4B0B-B09D-8B0B2ACAF969}" destId="{4D5BD8DD-4198-40D0-93EE-2E50962B70BA}" srcOrd="1" destOrd="0" presId="urn:microsoft.com/office/officeart/2005/8/layout/hierarchy1"/>
    <dgm:cxn modelId="{DF451071-3743-5B43-91ED-A34206E3A0D4}" type="presParOf" srcId="{4D5BD8DD-4198-40D0-93EE-2E50962B70BA}" destId="{F4701286-3510-4999-85B2-40B09355886A}" srcOrd="0" destOrd="0" presId="urn:microsoft.com/office/officeart/2005/8/layout/hierarchy1"/>
    <dgm:cxn modelId="{1B0AACC8-E69C-C943-B4CB-B9F23611F906}" type="presParOf" srcId="{4D5BD8DD-4198-40D0-93EE-2E50962B70BA}" destId="{33A8CC7F-1E74-4197-83BE-768C1082EAA4}" srcOrd="1" destOrd="0" presId="urn:microsoft.com/office/officeart/2005/8/layout/hierarchy1"/>
    <dgm:cxn modelId="{21594977-C038-534C-AFFA-902A90919272}" type="presParOf" srcId="{33A8CC7F-1E74-4197-83BE-768C1082EAA4}" destId="{FD61ECB1-7378-4365-B1B8-8EFC1118CD54}" srcOrd="0" destOrd="0" presId="urn:microsoft.com/office/officeart/2005/8/layout/hierarchy1"/>
    <dgm:cxn modelId="{AAF78673-2075-A941-AFC2-3F267DF6755F}" type="presParOf" srcId="{FD61ECB1-7378-4365-B1B8-8EFC1118CD54}" destId="{88D19E4F-6A7A-4DB5-A834-25FD5E71796B}" srcOrd="0" destOrd="0" presId="urn:microsoft.com/office/officeart/2005/8/layout/hierarchy1"/>
    <dgm:cxn modelId="{22B2BA37-9B08-0242-BAF0-676D3843FEA7}" type="presParOf" srcId="{FD61ECB1-7378-4365-B1B8-8EFC1118CD54}" destId="{EB0E1D58-1A49-4821-84B1-9468FE3449C5}" srcOrd="1" destOrd="0" presId="urn:microsoft.com/office/officeart/2005/8/layout/hierarchy1"/>
    <dgm:cxn modelId="{1F5819F8-F6BC-9347-A530-4582D58CEB71}" type="presParOf" srcId="{33A8CC7F-1E74-4197-83BE-768C1082EAA4}" destId="{ACD290A7-DA3B-47FE-867E-094E2BA2DC08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47E7FB3-9004-5C4B-B193-21E3A2888606}" type="doc">
      <dgm:prSet loTypeId="urn:microsoft.com/office/officeart/2005/8/layout/hProcess3" loCatId="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297CAF9-E3DE-D541-B110-C0E017020080}">
      <dgm:prSet phldrT="[Text]" custT="1"/>
      <dgm:spPr/>
      <dgm:t>
        <a:bodyPr/>
        <a:lstStyle/>
        <a:p>
          <a:pPr algn="ctr"/>
          <a:r>
            <a:rPr lang="en-US" sz="2000" b="1" dirty="0" smtClean="0">
              <a:solidFill>
                <a:srgbClr val="FFFF00"/>
              </a:solidFill>
            </a:rPr>
            <a:t>1940s Public</a:t>
          </a:r>
        </a:p>
        <a:p>
          <a:pPr algn="ctr"/>
          <a:r>
            <a:rPr lang="en-US" sz="2000" b="1" dirty="0" smtClean="0">
              <a:solidFill>
                <a:srgbClr val="FFFF00"/>
              </a:solidFill>
            </a:rPr>
            <a:t>Limited rental Houses</a:t>
          </a:r>
          <a:endParaRPr lang="en-US" sz="2000" b="1" dirty="0">
            <a:solidFill>
              <a:srgbClr val="FFFF00"/>
            </a:solidFill>
          </a:endParaRPr>
        </a:p>
      </dgm:t>
    </dgm:pt>
    <dgm:pt modelId="{AC1A30F0-A248-4E47-8858-7564C771F3F8}" type="parTrans" cxnId="{4E1C9A06-BC26-D443-A829-07EEE9FE9014}">
      <dgm:prSet/>
      <dgm:spPr/>
      <dgm:t>
        <a:bodyPr/>
        <a:lstStyle/>
        <a:p>
          <a:endParaRPr lang="en-US"/>
        </a:p>
      </dgm:t>
    </dgm:pt>
    <dgm:pt modelId="{F6253215-4FB1-8141-A30F-7BAF01D04CE6}" type="sibTrans" cxnId="{4E1C9A06-BC26-D443-A829-07EEE9FE9014}">
      <dgm:prSet/>
      <dgm:spPr/>
      <dgm:t>
        <a:bodyPr/>
        <a:lstStyle/>
        <a:p>
          <a:endParaRPr lang="en-US"/>
        </a:p>
      </dgm:t>
    </dgm:pt>
    <dgm:pt modelId="{6819B174-047B-E24A-91C0-D4E1A2E27D1C}">
      <dgm:prSet phldrT="[Text]" custT="1"/>
      <dgm:spPr/>
      <dgm:t>
        <a:bodyPr/>
        <a:lstStyle/>
        <a:p>
          <a:r>
            <a:rPr lang="en-US" sz="2000" b="1" dirty="0" smtClean="0">
              <a:solidFill>
                <a:srgbClr val="FFFF00"/>
              </a:solidFill>
            </a:rPr>
            <a:t>1983 Public</a:t>
          </a:r>
        </a:p>
        <a:p>
          <a:r>
            <a:rPr lang="en-US" sz="2000" b="1" dirty="0" smtClean="0">
              <a:solidFill>
                <a:srgbClr val="FFFF00"/>
              </a:solidFill>
            </a:rPr>
            <a:t>Social housing </a:t>
          </a:r>
        </a:p>
        <a:p>
          <a:r>
            <a:rPr lang="en-US" sz="2000" b="1" dirty="0" smtClean="0">
              <a:solidFill>
                <a:srgbClr val="FFFF00"/>
              </a:solidFill>
            </a:rPr>
            <a:t>Housing controlled Cost </a:t>
          </a:r>
          <a:endParaRPr lang="en-US" sz="2000" b="1" dirty="0">
            <a:solidFill>
              <a:srgbClr val="FFFF00"/>
            </a:solidFill>
          </a:endParaRPr>
        </a:p>
      </dgm:t>
    </dgm:pt>
    <dgm:pt modelId="{AB0BCB60-B009-5340-A80B-1F3219C71A07}" type="parTrans" cxnId="{E4EC07CE-3BF2-A34B-B6C9-AC28A8BEC7A1}">
      <dgm:prSet/>
      <dgm:spPr/>
      <dgm:t>
        <a:bodyPr/>
        <a:lstStyle/>
        <a:p>
          <a:endParaRPr lang="en-US"/>
        </a:p>
      </dgm:t>
    </dgm:pt>
    <dgm:pt modelId="{0D0E9D61-A6D7-754A-851F-2EC320172E93}" type="sibTrans" cxnId="{E4EC07CE-3BF2-A34B-B6C9-AC28A8BEC7A1}">
      <dgm:prSet/>
      <dgm:spPr/>
      <dgm:t>
        <a:bodyPr/>
        <a:lstStyle/>
        <a:p>
          <a:endParaRPr lang="en-US"/>
        </a:p>
      </dgm:t>
    </dgm:pt>
    <dgm:pt modelId="{702BA83E-1112-8F40-A093-00857917163D}">
      <dgm:prSet phldrT="[Text]" custT="1"/>
      <dgm:spPr/>
      <dgm:t>
        <a:bodyPr/>
        <a:lstStyle/>
        <a:p>
          <a:r>
            <a:rPr lang="en-US" sz="2000" b="1" dirty="0" smtClean="0">
              <a:solidFill>
                <a:srgbClr val="FFFF00"/>
              </a:solidFill>
            </a:rPr>
            <a:t>Private</a:t>
          </a:r>
        </a:p>
        <a:p>
          <a:r>
            <a:rPr lang="en-US" sz="2000" b="1" dirty="0" smtClean="0">
              <a:solidFill>
                <a:srgbClr val="FFFF00"/>
              </a:solidFill>
            </a:rPr>
            <a:t>Housing Saving Accounts (1986-89)</a:t>
          </a:r>
        </a:p>
        <a:p>
          <a:r>
            <a:rPr lang="en-GB" sz="2000" b="1" noProof="0" dirty="0" smtClean="0">
              <a:solidFill>
                <a:srgbClr val="FFFF00"/>
              </a:solidFill>
            </a:rPr>
            <a:t>Subsidised</a:t>
          </a:r>
          <a:r>
            <a:rPr lang="en-US" sz="2000" b="1" dirty="0" smtClean="0">
              <a:solidFill>
                <a:srgbClr val="FFFF00"/>
              </a:solidFill>
            </a:rPr>
            <a:t> credit (1998-2002)</a:t>
          </a:r>
          <a:endParaRPr lang="en-US" sz="2000" b="1" dirty="0">
            <a:solidFill>
              <a:srgbClr val="FFFF00"/>
            </a:solidFill>
          </a:endParaRPr>
        </a:p>
      </dgm:t>
    </dgm:pt>
    <dgm:pt modelId="{5978841E-EF66-AF48-B667-B95E522900F4}" type="parTrans" cxnId="{F68BD3B9-EA60-9946-B1EB-C8854CE27ABC}">
      <dgm:prSet/>
      <dgm:spPr/>
      <dgm:t>
        <a:bodyPr/>
        <a:lstStyle/>
        <a:p>
          <a:endParaRPr lang="en-US"/>
        </a:p>
      </dgm:t>
    </dgm:pt>
    <dgm:pt modelId="{287EBD58-B91C-284B-B297-1BEBB682D365}" type="sibTrans" cxnId="{F68BD3B9-EA60-9946-B1EB-C8854CE27ABC}">
      <dgm:prSet/>
      <dgm:spPr/>
      <dgm:t>
        <a:bodyPr/>
        <a:lstStyle/>
        <a:p>
          <a:endParaRPr lang="en-US"/>
        </a:p>
      </dgm:t>
    </dgm:pt>
    <dgm:pt modelId="{6375EE02-47FC-024E-B3F4-92A79D5D763A}">
      <dgm:prSet phldrT="[Text]" custT="1"/>
      <dgm:spPr/>
      <dgm:t>
        <a:bodyPr/>
        <a:lstStyle/>
        <a:p>
          <a:r>
            <a:rPr lang="en-US" sz="2000" b="1" dirty="0" smtClean="0">
              <a:solidFill>
                <a:srgbClr val="FFFF00"/>
              </a:solidFill>
            </a:rPr>
            <a:t>1988</a:t>
          </a:r>
        </a:p>
        <a:p>
          <a:r>
            <a:rPr lang="en-US" sz="2000" b="1" dirty="0" smtClean="0">
              <a:solidFill>
                <a:srgbClr val="FFFF00"/>
              </a:solidFill>
            </a:rPr>
            <a:t>Right to Buy</a:t>
          </a:r>
        </a:p>
        <a:p>
          <a:r>
            <a:rPr lang="en-US" sz="1600" b="1" dirty="0" smtClean="0">
              <a:solidFill>
                <a:srgbClr val="FFFF00"/>
              </a:solidFill>
            </a:rPr>
            <a:t>LTV  100%</a:t>
          </a:r>
          <a:endParaRPr lang="en-US" sz="1600" b="1" dirty="0">
            <a:solidFill>
              <a:srgbClr val="FFFF00"/>
            </a:solidFill>
          </a:endParaRPr>
        </a:p>
      </dgm:t>
    </dgm:pt>
    <dgm:pt modelId="{0770E606-9009-E449-82F0-2CBD819C956B}" type="parTrans" cxnId="{DA227DE8-7D21-234E-B54A-33429C8EE8AF}">
      <dgm:prSet/>
      <dgm:spPr/>
      <dgm:t>
        <a:bodyPr/>
        <a:lstStyle/>
        <a:p>
          <a:endParaRPr lang="en-US"/>
        </a:p>
      </dgm:t>
    </dgm:pt>
    <dgm:pt modelId="{C171BF00-2637-F547-8463-17EF15BEF53F}" type="sibTrans" cxnId="{DA227DE8-7D21-234E-B54A-33429C8EE8AF}">
      <dgm:prSet/>
      <dgm:spPr/>
      <dgm:t>
        <a:bodyPr/>
        <a:lstStyle/>
        <a:p>
          <a:endParaRPr lang="en-US"/>
        </a:p>
      </dgm:t>
    </dgm:pt>
    <dgm:pt modelId="{8351ECA7-4C2A-2446-A701-FCFC531BB286}" type="pres">
      <dgm:prSet presAssocID="{747E7FB3-9004-5C4B-B193-21E3A2888606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237DA29C-A62A-9047-86B3-4281948C0575}" type="pres">
      <dgm:prSet presAssocID="{747E7FB3-9004-5C4B-B193-21E3A2888606}" presName="dummy" presStyleCnt="0"/>
      <dgm:spPr/>
    </dgm:pt>
    <dgm:pt modelId="{C41F7E45-1346-134E-8F66-0DA7ED54C640}" type="pres">
      <dgm:prSet presAssocID="{747E7FB3-9004-5C4B-B193-21E3A2888606}" presName="linH" presStyleCnt="0"/>
      <dgm:spPr/>
    </dgm:pt>
    <dgm:pt modelId="{CD2A3B6E-A96B-4743-9E2A-DF6BF72549F8}" type="pres">
      <dgm:prSet presAssocID="{747E7FB3-9004-5C4B-B193-21E3A2888606}" presName="padding1" presStyleCnt="0"/>
      <dgm:spPr/>
    </dgm:pt>
    <dgm:pt modelId="{FCA0AA3D-EFEF-A24D-AABF-ACC55D24CC36}" type="pres">
      <dgm:prSet presAssocID="{3297CAF9-E3DE-D541-B110-C0E017020080}" presName="linV" presStyleCnt="0"/>
      <dgm:spPr/>
    </dgm:pt>
    <dgm:pt modelId="{B10D8F22-188F-1C4D-ABE0-0F759CD5D77B}" type="pres">
      <dgm:prSet presAssocID="{3297CAF9-E3DE-D541-B110-C0E017020080}" presName="spVertical1" presStyleCnt="0"/>
      <dgm:spPr/>
    </dgm:pt>
    <dgm:pt modelId="{D3113604-8E9A-6342-9E8B-002C372F49EF}" type="pres">
      <dgm:prSet presAssocID="{3297CAF9-E3DE-D541-B110-C0E017020080}" presName="parTx" presStyleLbl="revTx" presStyleIdx="0" presStyleCnt="4" custScaleX="143414" custScaleY="143579" custLinFactNeighborX="-40200" custLinFactNeighborY="3656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9A89274-DCEF-7F4B-BA20-1C50A9CAAD80}" type="pres">
      <dgm:prSet presAssocID="{3297CAF9-E3DE-D541-B110-C0E017020080}" presName="spVertical2" presStyleCnt="0"/>
      <dgm:spPr/>
    </dgm:pt>
    <dgm:pt modelId="{2B1D56F3-502D-A244-8C71-48A99735F0B2}" type="pres">
      <dgm:prSet presAssocID="{3297CAF9-E3DE-D541-B110-C0E017020080}" presName="spVertical3" presStyleCnt="0"/>
      <dgm:spPr/>
    </dgm:pt>
    <dgm:pt modelId="{46925334-61E9-B24E-A707-4FE22D0D2D4C}" type="pres">
      <dgm:prSet presAssocID="{F6253215-4FB1-8141-A30F-7BAF01D04CE6}" presName="space" presStyleCnt="0"/>
      <dgm:spPr/>
    </dgm:pt>
    <dgm:pt modelId="{770A34DC-C868-F545-A82A-9FC08A7F639C}" type="pres">
      <dgm:prSet presAssocID="{6819B174-047B-E24A-91C0-D4E1A2E27D1C}" presName="linV" presStyleCnt="0"/>
      <dgm:spPr/>
    </dgm:pt>
    <dgm:pt modelId="{1BE78D25-2ECE-7F48-8A3A-4C17685421B9}" type="pres">
      <dgm:prSet presAssocID="{6819B174-047B-E24A-91C0-D4E1A2E27D1C}" presName="spVertical1" presStyleCnt="0"/>
      <dgm:spPr/>
    </dgm:pt>
    <dgm:pt modelId="{4F34F10C-5BBC-9549-927C-D1DC527D91F7}" type="pres">
      <dgm:prSet presAssocID="{6819B174-047B-E24A-91C0-D4E1A2E27D1C}" presName="parTx" presStyleLbl="revTx" presStyleIdx="1" presStyleCnt="4" custScaleX="144668" custScaleY="134878" custLinFactNeighborX="-38493" custLinFactNeighborY="4646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233D215-B09C-CE4E-91AE-75727C97743A}" type="pres">
      <dgm:prSet presAssocID="{6819B174-047B-E24A-91C0-D4E1A2E27D1C}" presName="spVertical2" presStyleCnt="0"/>
      <dgm:spPr/>
    </dgm:pt>
    <dgm:pt modelId="{388BC9A5-819E-E242-9710-F0101EB4E795}" type="pres">
      <dgm:prSet presAssocID="{6819B174-047B-E24A-91C0-D4E1A2E27D1C}" presName="spVertical3" presStyleCnt="0"/>
      <dgm:spPr/>
    </dgm:pt>
    <dgm:pt modelId="{A38FB2D2-706C-3646-8025-B2B783C5F850}" type="pres">
      <dgm:prSet presAssocID="{0D0E9D61-A6D7-754A-851F-2EC320172E93}" presName="space" presStyleCnt="0"/>
      <dgm:spPr/>
    </dgm:pt>
    <dgm:pt modelId="{496ACF6C-7E8B-6A45-9422-32370B73A806}" type="pres">
      <dgm:prSet presAssocID="{702BA83E-1112-8F40-A093-00857917163D}" presName="linV" presStyleCnt="0"/>
      <dgm:spPr/>
    </dgm:pt>
    <dgm:pt modelId="{2D7F61C6-A0DD-804C-A133-9B60DC5B6BD3}" type="pres">
      <dgm:prSet presAssocID="{702BA83E-1112-8F40-A093-00857917163D}" presName="spVertical1" presStyleCnt="0"/>
      <dgm:spPr/>
    </dgm:pt>
    <dgm:pt modelId="{62A66BD4-D59B-314E-A4AA-3E8C7A698F12}" type="pres">
      <dgm:prSet presAssocID="{702BA83E-1112-8F40-A093-00857917163D}" presName="parTx" presStyleLbl="revTx" presStyleIdx="2" presStyleCnt="4" custScaleX="163838" custLinFactX="13722" custLinFactNeighborX="100000" custLinFactNeighborY="7616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D8B6213-4BA6-4E4C-AD1D-ACDB31A768D8}" type="pres">
      <dgm:prSet presAssocID="{702BA83E-1112-8F40-A093-00857917163D}" presName="spVertical2" presStyleCnt="0"/>
      <dgm:spPr/>
    </dgm:pt>
    <dgm:pt modelId="{C306AE1A-80FE-264D-B653-C7F522963F88}" type="pres">
      <dgm:prSet presAssocID="{702BA83E-1112-8F40-A093-00857917163D}" presName="spVertical3" presStyleCnt="0"/>
      <dgm:spPr/>
    </dgm:pt>
    <dgm:pt modelId="{37E1B621-3BC3-8441-AA9D-6683E4AA4444}" type="pres">
      <dgm:prSet presAssocID="{287EBD58-B91C-284B-B297-1BEBB682D365}" presName="space" presStyleCnt="0"/>
      <dgm:spPr/>
    </dgm:pt>
    <dgm:pt modelId="{394323B5-D897-3E47-9143-6166F66D856B}" type="pres">
      <dgm:prSet presAssocID="{6375EE02-47FC-024E-B3F4-92A79D5D763A}" presName="linV" presStyleCnt="0"/>
      <dgm:spPr/>
    </dgm:pt>
    <dgm:pt modelId="{D0E71E0E-18E6-7949-8454-AE272BA522E2}" type="pres">
      <dgm:prSet presAssocID="{6375EE02-47FC-024E-B3F4-92A79D5D763A}" presName="spVertical1" presStyleCnt="0"/>
      <dgm:spPr/>
    </dgm:pt>
    <dgm:pt modelId="{D336C6DA-921F-D947-8B5E-EEE47B93859C}" type="pres">
      <dgm:prSet presAssocID="{6375EE02-47FC-024E-B3F4-92A79D5D763A}" presName="parTx" presStyleLbl="revTx" presStyleIdx="3" presStyleCnt="4" custScaleX="96837" custScaleY="143579" custLinFactX="-100000" custLinFactNeighborX="-135568" custLinFactNeighborY="4646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634977A-8AD2-EE42-95A9-D72285E35F65}" type="pres">
      <dgm:prSet presAssocID="{6375EE02-47FC-024E-B3F4-92A79D5D763A}" presName="spVertical2" presStyleCnt="0"/>
      <dgm:spPr/>
    </dgm:pt>
    <dgm:pt modelId="{D171085C-CCAA-E648-9993-4E5F0B367E45}" type="pres">
      <dgm:prSet presAssocID="{6375EE02-47FC-024E-B3F4-92A79D5D763A}" presName="spVertical3" presStyleCnt="0"/>
      <dgm:spPr/>
    </dgm:pt>
    <dgm:pt modelId="{8C89A8DA-F606-2142-9F7D-3F40E06ECAD1}" type="pres">
      <dgm:prSet presAssocID="{747E7FB3-9004-5C4B-B193-21E3A2888606}" presName="padding2" presStyleCnt="0"/>
      <dgm:spPr/>
    </dgm:pt>
    <dgm:pt modelId="{72801C26-E46D-C349-85EE-D3D96883A00D}" type="pres">
      <dgm:prSet presAssocID="{747E7FB3-9004-5C4B-B193-21E3A2888606}" presName="negArrow" presStyleCnt="0"/>
      <dgm:spPr/>
    </dgm:pt>
    <dgm:pt modelId="{955F0E55-8A0D-4E48-9729-E1242DB439EC}" type="pres">
      <dgm:prSet presAssocID="{747E7FB3-9004-5C4B-B193-21E3A2888606}" presName="backgroundArrow" presStyleLbl="node1" presStyleIdx="0" presStyleCnt="1" custScaleY="141662" custLinFactNeighborX="-228" custLinFactNeighborY="8166"/>
      <dgm:spPr/>
    </dgm:pt>
  </dgm:ptLst>
  <dgm:cxnLst>
    <dgm:cxn modelId="{B09A0EAF-688E-7448-ACB8-238D5CEFCAD1}" type="presOf" srcId="{3297CAF9-E3DE-D541-B110-C0E017020080}" destId="{D3113604-8E9A-6342-9E8B-002C372F49EF}" srcOrd="0" destOrd="0" presId="urn:microsoft.com/office/officeart/2005/8/layout/hProcess3"/>
    <dgm:cxn modelId="{78E8379F-647F-F24C-B6B7-013CE55E130B}" type="presOf" srcId="{702BA83E-1112-8F40-A093-00857917163D}" destId="{62A66BD4-D59B-314E-A4AA-3E8C7A698F12}" srcOrd="0" destOrd="0" presId="urn:microsoft.com/office/officeart/2005/8/layout/hProcess3"/>
    <dgm:cxn modelId="{4E1C9A06-BC26-D443-A829-07EEE9FE9014}" srcId="{747E7FB3-9004-5C4B-B193-21E3A2888606}" destId="{3297CAF9-E3DE-D541-B110-C0E017020080}" srcOrd="0" destOrd="0" parTransId="{AC1A30F0-A248-4E47-8858-7564C771F3F8}" sibTransId="{F6253215-4FB1-8141-A30F-7BAF01D04CE6}"/>
    <dgm:cxn modelId="{A865B1E7-BAB3-C049-9C93-6AB42E984F57}" type="presOf" srcId="{6819B174-047B-E24A-91C0-D4E1A2E27D1C}" destId="{4F34F10C-5BBC-9549-927C-D1DC527D91F7}" srcOrd="0" destOrd="0" presId="urn:microsoft.com/office/officeart/2005/8/layout/hProcess3"/>
    <dgm:cxn modelId="{E4EC07CE-3BF2-A34B-B6C9-AC28A8BEC7A1}" srcId="{747E7FB3-9004-5C4B-B193-21E3A2888606}" destId="{6819B174-047B-E24A-91C0-D4E1A2E27D1C}" srcOrd="1" destOrd="0" parTransId="{AB0BCB60-B009-5340-A80B-1F3219C71A07}" sibTransId="{0D0E9D61-A6D7-754A-851F-2EC320172E93}"/>
    <dgm:cxn modelId="{79265279-D004-C34B-9546-BA8CA55D21E4}" type="presOf" srcId="{6375EE02-47FC-024E-B3F4-92A79D5D763A}" destId="{D336C6DA-921F-D947-8B5E-EEE47B93859C}" srcOrd="0" destOrd="0" presId="urn:microsoft.com/office/officeart/2005/8/layout/hProcess3"/>
    <dgm:cxn modelId="{F68BD3B9-EA60-9946-B1EB-C8854CE27ABC}" srcId="{747E7FB3-9004-5C4B-B193-21E3A2888606}" destId="{702BA83E-1112-8F40-A093-00857917163D}" srcOrd="2" destOrd="0" parTransId="{5978841E-EF66-AF48-B667-B95E522900F4}" sibTransId="{287EBD58-B91C-284B-B297-1BEBB682D365}"/>
    <dgm:cxn modelId="{DA227DE8-7D21-234E-B54A-33429C8EE8AF}" srcId="{747E7FB3-9004-5C4B-B193-21E3A2888606}" destId="{6375EE02-47FC-024E-B3F4-92A79D5D763A}" srcOrd="3" destOrd="0" parTransId="{0770E606-9009-E449-82F0-2CBD819C956B}" sibTransId="{C171BF00-2637-F547-8463-17EF15BEF53F}"/>
    <dgm:cxn modelId="{3378C1B2-1F67-A240-BEEB-C26B4DA09FFA}" type="presOf" srcId="{747E7FB3-9004-5C4B-B193-21E3A2888606}" destId="{8351ECA7-4C2A-2446-A701-FCFC531BB286}" srcOrd="0" destOrd="0" presId="urn:microsoft.com/office/officeart/2005/8/layout/hProcess3"/>
    <dgm:cxn modelId="{99A337B4-EC23-4B48-AA77-F509FA610AF3}" type="presParOf" srcId="{8351ECA7-4C2A-2446-A701-FCFC531BB286}" destId="{237DA29C-A62A-9047-86B3-4281948C0575}" srcOrd="0" destOrd="0" presId="urn:microsoft.com/office/officeart/2005/8/layout/hProcess3"/>
    <dgm:cxn modelId="{CF924F33-B670-D344-AF42-D833BCEE1FB4}" type="presParOf" srcId="{8351ECA7-4C2A-2446-A701-FCFC531BB286}" destId="{C41F7E45-1346-134E-8F66-0DA7ED54C640}" srcOrd="1" destOrd="0" presId="urn:microsoft.com/office/officeart/2005/8/layout/hProcess3"/>
    <dgm:cxn modelId="{18FD0741-8F6D-A24D-8718-070ADAC9F284}" type="presParOf" srcId="{C41F7E45-1346-134E-8F66-0DA7ED54C640}" destId="{CD2A3B6E-A96B-4743-9E2A-DF6BF72549F8}" srcOrd="0" destOrd="0" presId="urn:microsoft.com/office/officeart/2005/8/layout/hProcess3"/>
    <dgm:cxn modelId="{6DE994DB-5F96-6C44-AA0C-A675B4E36F3B}" type="presParOf" srcId="{C41F7E45-1346-134E-8F66-0DA7ED54C640}" destId="{FCA0AA3D-EFEF-A24D-AABF-ACC55D24CC36}" srcOrd="1" destOrd="0" presId="urn:microsoft.com/office/officeart/2005/8/layout/hProcess3"/>
    <dgm:cxn modelId="{77272EEA-B32A-DF4B-8422-C5E1EF7108F3}" type="presParOf" srcId="{FCA0AA3D-EFEF-A24D-AABF-ACC55D24CC36}" destId="{B10D8F22-188F-1C4D-ABE0-0F759CD5D77B}" srcOrd="0" destOrd="0" presId="urn:microsoft.com/office/officeart/2005/8/layout/hProcess3"/>
    <dgm:cxn modelId="{94850F15-3766-4440-AF16-8A7C7573219C}" type="presParOf" srcId="{FCA0AA3D-EFEF-A24D-AABF-ACC55D24CC36}" destId="{D3113604-8E9A-6342-9E8B-002C372F49EF}" srcOrd="1" destOrd="0" presId="urn:microsoft.com/office/officeart/2005/8/layout/hProcess3"/>
    <dgm:cxn modelId="{F2F34C17-65A1-0442-B037-49A612CF246A}" type="presParOf" srcId="{FCA0AA3D-EFEF-A24D-AABF-ACC55D24CC36}" destId="{B9A89274-DCEF-7F4B-BA20-1C50A9CAAD80}" srcOrd="2" destOrd="0" presId="urn:microsoft.com/office/officeart/2005/8/layout/hProcess3"/>
    <dgm:cxn modelId="{CD03C1C6-C438-F94E-B9D4-674C10F85B31}" type="presParOf" srcId="{FCA0AA3D-EFEF-A24D-AABF-ACC55D24CC36}" destId="{2B1D56F3-502D-A244-8C71-48A99735F0B2}" srcOrd="3" destOrd="0" presId="urn:microsoft.com/office/officeart/2005/8/layout/hProcess3"/>
    <dgm:cxn modelId="{0477881D-BE0A-8B4E-9F5A-37F7753C5218}" type="presParOf" srcId="{C41F7E45-1346-134E-8F66-0DA7ED54C640}" destId="{46925334-61E9-B24E-A707-4FE22D0D2D4C}" srcOrd="2" destOrd="0" presId="urn:microsoft.com/office/officeart/2005/8/layout/hProcess3"/>
    <dgm:cxn modelId="{F6FAB9B9-0669-8B41-976C-4B64144340C0}" type="presParOf" srcId="{C41F7E45-1346-134E-8F66-0DA7ED54C640}" destId="{770A34DC-C868-F545-A82A-9FC08A7F639C}" srcOrd="3" destOrd="0" presId="urn:microsoft.com/office/officeart/2005/8/layout/hProcess3"/>
    <dgm:cxn modelId="{6C24B1D7-676B-D94A-9493-B81EBF38371A}" type="presParOf" srcId="{770A34DC-C868-F545-A82A-9FC08A7F639C}" destId="{1BE78D25-2ECE-7F48-8A3A-4C17685421B9}" srcOrd="0" destOrd="0" presId="urn:microsoft.com/office/officeart/2005/8/layout/hProcess3"/>
    <dgm:cxn modelId="{13304D05-D145-CD47-8AEF-8D109783DEBE}" type="presParOf" srcId="{770A34DC-C868-F545-A82A-9FC08A7F639C}" destId="{4F34F10C-5BBC-9549-927C-D1DC527D91F7}" srcOrd="1" destOrd="0" presId="urn:microsoft.com/office/officeart/2005/8/layout/hProcess3"/>
    <dgm:cxn modelId="{69D2B671-C412-A04C-B9B7-B6E87EFFD7EE}" type="presParOf" srcId="{770A34DC-C868-F545-A82A-9FC08A7F639C}" destId="{D233D215-B09C-CE4E-91AE-75727C97743A}" srcOrd="2" destOrd="0" presId="urn:microsoft.com/office/officeart/2005/8/layout/hProcess3"/>
    <dgm:cxn modelId="{92837AA8-9179-6F47-83C1-167D7DCF4231}" type="presParOf" srcId="{770A34DC-C868-F545-A82A-9FC08A7F639C}" destId="{388BC9A5-819E-E242-9710-F0101EB4E795}" srcOrd="3" destOrd="0" presId="urn:microsoft.com/office/officeart/2005/8/layout/hProcess3"/>
    <dgm:cxn modelId="{232FBF08-ABB5-B34A-ADAF-DC96CA2B472D}" type="presParOf" srcId="{C41F7E45-1346-134E-8F66-0DA7ED54C640}" destId="{A38FB2D2-706C-3646-8025-B2B783C5F850}" srcOrd="4" destOrd="0" presId="urn:microsoft.com/office/officeart/2005/8/layout/hProcess3"/>
    <dgm:cxn modelId="{6FF83A0E-2F48-3144-A04B-FA8312037278}" type="presParOf" srcId="{C41F7E45-1346-134E-8F66-0DA7ED54C640}" destId="{496ACF6C-7E8B-6A45-9422-32370B73A806}" srcOrd="5" destOrd="0" presId="urn:microsoft.com/office/officeart/2005/8/layout/hProcess3"/>
    <dgm:cxn modelId="{C712AD05-91C5-8D41-B70D-83972CB1DEFB}" type="presParOf" srcId="{496ACF6C-7E8B-6A45-9422-32370B73A806}" destId="{2D7F61C6-A0DD-804C-A133-9B60DC5B6BD3}" srcOrd="0" destOrd="0" presId="urn:microsoft.com/office/officeart/2005/8/layout/hProcess3"/>
    <dgm:cxn modelId="{597674B8-9C9D-D94E-A465-162AD6B67171}" type="presParOf" srcId="{496ACF6C-7E8B-6A45-9422-32370B73A806}" destId="{62A66BD4-D59B-314E-A4AA-3E8C7A698F12}" srcOrd="1" destOrd="0" presId="urn:microsoft.com/office/officeart/2005/8/layout/hProcess3"/>
    <dgm:cxn modelId="{632FD8C5-EB33-B246-9DF3-CE86AC1CB2C0}" type="presParOf" srcId="{496ACF6C-7E8B-6A45-9422-32370B73A806}" destId="{8D8B6213-4BA6-4E4C-AD1D-ACDB31A768D8}" srcOrd="2" destOrd="0" presId="urn:microsoft.com/office/officeart/2005/8/layout/hProcess3"/>
    <dgm:cxn modelId="{092C0D01-D770-3F4C-BD64-3B6E97CF39F1}" type="presParOf" srcId="{496ACF6C-7E8B-6A45-9422-32370B73A806}" destId="{C306AE1A-80FE-264D-B653-C7F522963F88}" srcOrd="3" destOrd="0" presId="urn:microsoft.com/office/officeart/2005/8/layout/hProcess3"/>
    <dgm:cxn modelId="{5FFAFD77-FB7D-5F4C-880A-0CAA0B1FF2E3}" type="presParOf" srcId="{C41F7E45-1346-134E-8F66-0DA7ED54C640}" destId="{37E1B621-3BC3-8441-AA9D-6683E4AA4444}" srcOrd="6" destOrd="0" presId="urn:microsoft.com/office/officeart/2005/8/layout/hProcess3"/>
    <dgm:cxn modelId="{E83CE3D7-DF10-F747-99DA-EAD11A260349}" type="presParOf" srcId="{C41F7E45-1346-134E-8F66-0DA7ED54C640}" destId="{394323B5-D897-3E47-9143-6166F66D856B}" srcOrd="7" destOrd="0" presId="urn:microsoft.com/office/officeart/2005/8/layout/hProcess3"/>
    <dgm:cxn modelId="{192254A4-B789-6740-BAD5-E7D0E61BE899}" type="presParOf" srcId="{394323B5-D897-3E47-9143-6166F66D856B}" destId="{D0E71E0E-18E6-7949-8454-AE272BA522E2}" srcOrd="0" destOrd="0" presId="urn:microsoft.com/office/officeart/2005/8/layout/hProcess3"/>
    <dgm:cxn modelId="{A8EFFB93-94C2-9642-A509-C2DC18D7B715}" type="presParOf" srcId="{394323B5-D897-3E47-9143-6166F66D856B}" destId="{D336C6DA-921F-D947-8B5E-EEE47B93859C}" srcOrd="1" destOrd="0" presId="urn:microsoft.com/office/officeart/2005/8/layout/hProcess3"/>
    <dgm:cxn modelId="{1B1DE166-87BF-234D-9B8C-9388BDF45BF6}" type="presParOf" srcId="{394323B5-D897-3E47-9143-6166F66D856B}" destId="{2634977A-8AD2-EE42-95A9-D72285E35F65}" srcOrd="2" destOrd="0" presId="urn:microsoft.com/office/officeart/2005/8/layout/hProcess3"/>
    <dgm:cxn modelId="{9C77E9DF-CED6-FC4A-B0C6-C63328FEBAEF}" type="presParOf" srcId="{394323B5-D897-3E47-9143-6166F66D856B}" destId="{D171085C-CCAA-E648-9993-4E5F0B367E45}" srcOrd="3" destOrd="0" presId="urn:microsoft.com/office/officeart/2005/8/layout/hProcess3"/>
    <dgm:cxn modelId="{4E5F4416-572E-054B-AAFC-3C9F39AF7585}" type="presParOf" srcId="{C41F7E45-1346-134E-8F66-0DA7ED54C640}" destId="{8C89A8DA-F606-2142-9F7D-3F40E06ECAD1}" srcOrd="8" destOrd="0" presId="urn:microsoft.com/office/officeart/2005/8/layout/hProcess3"/>
    <dgm:cxn modelId="{ED307666-A23B-A44E-A27D-343ADFF42C24}" type="presParOf" srcId="{C41F7E45-1346-134E-8F66-0DA7ED54C640}" destId="{72801C26-E46D-C349-85EE-D3D96883A00D}" srcOrd="9" destOrd="0" presId="urn:microsoft.com/office/officeart/2005/8/layout/hProcess3"/>
    <dgm:cxn modelId="{DFB98313-4E6B-E943-892C-97606F17ED12}" type="presParOf" srcId="{C41F7E45-1346-134E-8F66-0DA7ED54C640}" destId="{955F0E55-8A0D-4E48-9729-E1242DB439EC}" srcOrd="10" destOrd="0" presId="urn:microsoft.com/office/officeart/2005/8/layout/h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4701286-3510-4999-85B2-40B09355886A}">
      <dsp:nvSpPr>
        <dsp:cNvPr id="0" name=""/>
        <dsp:cNvSpPr/>
      </dsp:nvSpPr>
      <dsp:spPr>
        <a:xfrm>
          <a:off x="3637035" y="738455"/>
          <a:ext cx="91440" cy="88823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88823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95CB419-2E0E-4E17-9045-50C9283BD67A}">
      <dsp:nvSpPr>
        <dsp:cNvPr id="0" name=""/>
        <dsp:cNvSpPr/>
      </dsp:nvSpPr>
      <dsp:spPr>
        <a:xfrm>
          <a:off x="2055590" y="7"/>
          <a:ext cx="3254329" cy="73844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4DF16C2-D489-4595-B3DC-754B3B3C8470}">
      <dsp:nvSpPr>
        <dsp:cNvPr id="0" name=""/>
        <dsp:cNvSpPr/>
      </dsp:nvSpPr>
      <dsp:spPr>
        <a:xfrm>
          <a:off x="2394935" y="322385"/>
          <a:ext cx="3254329" cy="73844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4000" b="1" kern="1200" dirty="0" smtClean="0">
              <a:solidFill>
                <a:srgbClr val="009900"/>
              </a:solidFill>
            </a:rPr>
            <a:t>Portugal</a:t>
          </a:r>
          <a:endParaRPr lang="pt-PT" sz="4000" b="1" kern="1200" dirty="0">
            <a:solidFill>
              <a:srgbClr val="009900"/>
            </a:solidFill>
          </a:endParaRPr>
        </a:p>
      </dsp:txBody>
      <dsp:txXfrm>
        <a:off x="2416563" y="344013"/>
        <a:ext cx="3211073" cy="695192"/>
      </dsp:txXfrm>
    </dsp:sp>
    <dsp:sp modelId="{88D19E4F-6A7A-4DB5-A834-25FD5E71796B}">
      <dsp:nvSpPr>
        <dsp:cNvPr id="0" name=""/>
        <dsp:cNvSpPr/>
      </dsp:nvSpPr>
      <dsp:spPr>
        <a:xfrm>
          <a:off x="2155704" y="1626690"/>
          <a:ext cx="3054102" cy="193935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B0E1D58-1A49-4821-84B1-9468FE3449C5}">
      <dsp:nvSpPr>
        <dsp:cNvPr id="0" name=""/>
        <dsp:cNvSpPr/>
      </dsp:nvSpPr>
      <dsp:spPr>
        <a:xfrm>
          <a:off x="2495049" y="1949068"/>
          <a:ext cx="3054102" cy="1939355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PT" sz="2200" kern="1200" dirty="0" smtClean="0"/>
        </a:p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PT" sz="2200" kern="1200" dirty="0" smtClean="0"/>
        </a:p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PT" sz="2200" kern="1200" dirty="0" smtClean="0"/>
        </a:p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PT" sz="2200" kern="1200" dirty="0"/>
        </a:p>
      </dsp:txBody>
      <dsp:txXfrm>
        <a:off x="2551851" y="2005870"/>
        <a:ext cx="2940498" cy="182575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55F0E55-8A0D-4E48-9729-E1242DB439EC}">
      <dsp:nvSpPr>
        <dsp:cNvPr id="0" name=""/>
        <dsp:cNvSpPr/>
      </dsp:nvSpPr>
      <dsp:spPr>
        <a:xfrm>
          <a:off x="0" y="4450"/>
          <a:ext cx="7272808" cy="4691845"/>
        </a:xfrm>
        <a:prstGeom prst="rightArrow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D336C6DA-921F-D947-8B5E-EEE47B93859C}">
      <dsp:nvSpPr>
        <dsp:cNvPr id="0" name=""/>
        <dsp:cNvSpPr/>
      </dsp:nvSpPr>
      <dsp:spPr>
        <a:xfrm>
          <a:off x="3295764" y="1214955"/>
          <a:ext cx="942245" cy="237766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03200" rIns="0" bIns="203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solidFill>
                <a:srgbClr val="FFFF00"/>
              </a:solidFill>
            </a:rPr>
            <a:t>1988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solidFill>
                <a:srgbClr val="FFFF00"/>
              </a:solidFill>
            </a:rPr>
            <a:t>Right to Buy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>
              <a:solidFill>
                <a:srgbClr val="FFFF00"/>
              </a:solidFill>
            </a:rPr>
            <a:t>LTV  100%</a:t>
          </a:r>
          <a:endParaRPr lang="en-US" sz="1600" b="1" kern="1200" dirty="0">
            <a:solidFill>
              <a:srgbClr val="FFFF00"/>
            </a:solidFill>
          </a:endParaRPr>
        </a:p>
      </dsp:txBody>
      <dsp:txXfrm>
        <a:off x="3295764" y="1214955"/>
        <a:ext cx="942245" cy="2377668"/>
      </dsp:txXfrm>
    </dsp:sp>
    <dsp:sp modelId="{62A66BD4-D59B-314E-A4AA-3E8C7A698F12}">
      <dsp:nvSpPr>
        <dsp:cNvPr id="0" name=""/>
        <dsp:cNvSpPr/>
      </dsp:nvSpPr>
      <dsp:spPr>
        <a:xfrm>
          <a:off x="4890260" y="1460896"/>
          <a:ext cx="1594180" cy="1656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03200" rIns="0" bIns="203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solidFill>
                <a:srgbClr val="FFFF00"/>
              </a:solidFill>
            </a:rPr>
            <a:t>Private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solidFill>
                <a:srgbClr val="FFFF00"/>
              </a:solidFill>
            </a:rPr>
            <a:t>Housing Saving Accounts (1986-89)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b="1" kern="1200" noProof="0" dirty="0" smtClean="0">
              <a:solidFill>
                <a:srgbClr val="FFFF00"/>
              </a:solidFill>
            </a:rPr>
            <a:t>Subsidised</a:t>
          </a:r>
          <a:r>
            <a:rPr lang="en-US" sz="2000" b="1" kern="1200" dirty="0" smtClean="0">
              <a:solidFill>
                <a:srgbClr val="FFFF00"/>
              </a:solidFill>
            </a:rPr>
            <a:t> credit (1998-2002)</a:t>
          </a:r>
          <a:endParaRPr lang="en-US" sz="2000" b="1" kern="1200" dirty="0">
            <a:solidFill>
              <a:srgbClr val="FFFF00"/>
            </a:solidFill>
          </a:endParaRPr>
        </a:p>
      </dsp:txBody>
      <dsp:txXfrm>
        <a:off x="4890260" y="1460896"/>
        <a:ext cx="1594180" cy="1656000"/>
      </dsp:txXfrm>
    </dsp:sp>
    <dsp:sp modelId="{4F34F10C-5BBC-9549-927C-D1DC527D91F7}">
      <dsp:nvSpPr>
        <dsp:cNvPr id="0" name=""/>
        <dsp:cNvSpPr/>
      </dsp:nvSpPr>
      <dsp:spPr>
        <a:xfrm>
          <a:off x="1806918" y="1214955"/>
          <a:ext cx="1407651" cy="223357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03200" rIns="0" bIns="203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solidFill>
                <a:srgbClr val="FFFF00"/>
              </a:solidFill>
            </a:rPr>
            <a:t>1983 Public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solidFill>
                <a:srgbClr val="FFFF00"/>
              </a:solidFill>
            </a:rPr>
            <a:t>Social housing 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solidFill>
                <a:srgbClr val="FFFF00"/>
              </a:solidFill>
            </a:rPr>
            <a:t>Housing controlled Cost </a:t>
          </a:r>
          <a:endParaRPr lang="en-US" sz="2000" b="1" kern="1200" dirty="0">
            <a:solidFill>
              <a:srgbClr val="FFFF00"/>
            </a:solidFill>
          </a:endParaRPr>
        </a:p>
      </dsp:txBody>
      <dsp:txXfrm>
        <a:off x="1806918" y="1214955"/>
        <a:ext cx="1407651" cy="2233579"/>
      </dsp:txXfrm>
    </dsp:sp>
    <dsp:sp modelId="{D3113604-8E9A-6342-9E8B-002C372F49EF}">
      <dsp:nvSpPr>
        <dsp:cNvPr id="0" name=""/>
        <dsp:cNvSpPr/>
      </dsp:nvSpPr>
      <dsp:spPr>
        <a:xfrm>
          <a:off x="200255" y="1132975"/>
          <a:ext cx="1395450" cy="237766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03200" rIns="0" bIns="203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solidFill>
                <a:srgbClr val="FFFF00"/>
              </a:solidFill>
            </a:rPr>
            <a:t>1940s Public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solidFill>
                <a:srgbClr val="FFFF00"/>
              </a:solidFill>
            </a:rPr>
            <a:t>Limited rental Houses</a:t>
          </a:r>
          <a:endParaRPr lang="en-US" sz="2000" b="1" kern="1200" dirty="0">
            <a:solidFill>
              <a:srgbClr val="FFFF00"/>
            </a:solidFill>
          </a:endParaRPr>
        </a:p>
      </dsp:txBody>
      <dsp:txXfrm>
        <a:off x="200255" y="1132975"/>
        <a:ext cx="1395450" cy="237766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3">
  <dgm:title val=""/>
  <dgm:desc val=""/>
  <dgm:catLst>
    <dgm:cat type="process" pri="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 chOrder="t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dummy" refType="w"/>
      <dgm:constr type="h" for="ch" forName="dummy" refType="h"/>
      <dgm:constr type="h" for="ch" forName="dummy" refType="w" refFor="ch" refForName="dummy" op="lte" fact="0.4"/>
      <dgm:constr type="ctrX" for="ch" forName="dummy" refType="w" fact="0.5"/>
      <dgm:constr type="ctrY" for="ch" forName="dummy" refType="h" fact="0.5"/>
      <dgm:constr type="w" for="ch" forName="linH" refType="w"/>
      <dgm:constr type="h" for="ch" forName="linH" refType="h"/>
      <dgm:constr type="ctrX" for="ch" forName="linH" refType="w" fact="0.5"/>
      <dgm:constr type="ctrY" for="ch" forName="linH" refType="h" fact="0.5"/>
      <dgm:constr type="userP" for="ch" forName="linH" refType="h" refFor="ch" refForName="dummy" fact="0.25"/>
      <dgm:constr type="userT" for="des" forName="parTx" refType="w" refFor="ch" refForName="dummy" fact="0.2"/>
    </dgm:constrLst>
    <dgm:ruleLst/>
    <dgm:layoutNode name="dummy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linH">
      <dgm:choose name="Name1">
        <dgm:if name="Name2" func="var" arg="dir" op="equ" val="norm">
          <dgm:alg type="lin">
            <dgm:param type="linDir" val="fromL"/>
            <dgm:param type="nodeVertAlign" val="t"/>
          </dgm:alg>
        </dgm:if>
        <dgm:else name="Name3">
          <dgm:alg type="lin">
            <dgm:param type="linDir" val="fromR"/>
            <dgm:param type="nodeVertAlign" val="t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forName="parTx" val="65"/>
        <dgm:constr type="primFontSz" for="des" forName="desTx" refType="primFontSz" refFor="des" refForName="parTx" op="equ"/>
        <dgm:constr type="h" for="des" forName="parTx" refType="primFontSz" refFor="des" refForName="parTx"/>
        <dgm:constr type="h" for="des" forName="desTx" refType="primFontSz" refFor="des" refForName="parTx" fact="0.5"/>
        <dgm:constr type="h" for="des" forName="parTx" op="equ"/>
        <dgm:constr type="h" for="des" forName="desTx" op="equ"/>
        <dgm:constr type="h" for="ch" forName="backgroundArrow" refType="primFontSz" refFor="des" refForName="parTx" fact="2"/>
        <dgm:constr type="h" for="ch" forName="backgroundArrow" refType="h" refFor="des" refForName="parTx" op="lte" fact="2"/>
        <dgm:constr type="h" for="ch" forName="backgroundArrow" refType="h" refFor="des" refForName="parTx" op="gte" fact="2"/>
        <dgm:constr type="h" for="des" forName="spVertical1" refType="primFontSz" refFor="des" refForName="parTx" fact="0.5"/>
        <dgm:constr type="h" for="des" forName="spVertical1" refType="h" refFor="des" refForName="parTx" op="lte" fact="0.5"/>
        <dgm:constr type="h" for="des" forName="spVertical1" refType="h" refFor="des" refForName="parTx" op="gte" fact="0.5"/>
        <dgm:constr type="h" for="des" forName="spVertical2" refType="primFontSz" refFor="des" refForName="parTx" fact="0.5"/>
        <dgm:constr type="h" for="des" forName="spVertical2" refType="h" refFor="des" refForName="parTx" op="lte" fact="0.5"/>
        <dgm:constr type="h" for="des" forName="spVertical2" refType="h" refFor="des" refForName="parTx" op="gte" fact="0.5"/>
        <dgm:constr type="h" for="des" forName="spVertical3" refType="primFontSz" refFor="des" refForName="parTx" fact="-0.4"/>
        <dgm:constr type="h" for="des" forName="spVertical3" refType="h" refFor="des" refForName="parTx" op="lte" fact="-0.4"/>
        <dgm:constr type="h" for="des" forName="spVertical3" refType="h" refFor="des" refForName="parTx" op="gte" fact="-0.4"/>
        <dgm:constr type="w" for="ch" forName="backgroundArrow" refType="w"/>
        <dgm:constr type="w" for="ch" forName="negArrow" refType="w" fact="-1"/>
        <dgm:constr type="w" for="ch" forName="linV" refType="w"/>
        <dgm:constr type="w" for="ch" forName="space" refType="w" refFor="ch" refForName="linV" fact="0.2"/>
        <dgm:constr type="w" for="ch" forName="padding1" refType="w" fact="0.08"/>
        <dgm:constr type="userP"/>
        <dgm:constr type="w" for="ch" forName="padding2" refType="userP"/>
      </dgm:constrLst>
      <dgm:ruleLst>
        <dgm:rule type="w" for="ch" forName="linV" val="0" fact="NaN" max="NaN"/>
        <dgm:rule type="primFontSz" for="des" forName="parTx" val="5" fact="NaN" max="NaN"/>
      </dgm:ruleLst>
      <dgm:layoutNode name="padding1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forEach name="Name4" axis="ch" ptType="node">
        <dgm:layoutNode name="linV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spVertical1" refType="w"/>
            <dgm:constr type="w" for="ch" forName="parTx" refType="w"/>
            <dgm:constr type="w" for="ch" forName="spVertical2" refType="w"/>
            <dgm:constr type="w" for="ch" forName="spVertical3" refType="w"/>
            <dgm:constr type="w" for="ch" forName="desTx" refType="w"/>
          </dgm:constrLst>
          <dgm:ruleLst/>
          <dgm:layoutNode name="spVertical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parTx" styleLbl="revTx">
            <dgm:varLst>
              <dgm:chMax val="0"/>
              <dgm:chPref val="0"/>
              <dgm:bulletEnabled val="1"/>
            </dgm:varLst>
            <dgm:choose name="Name5">
              <dgm:if name="Name6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">
                <dgm:alg type="tx">
                  <dgm:param type="parTxLTRAlign" val="ctr"/>
                  <dgm:param type="parTxRTLAlign" val="ct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hoose name="Name8">
              <dgm:if name="Name9" func="var" arg="dir" op="equ" val="norm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if>
              <dgm:else name="Name10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else>
            </dgm:choose>
            <dgm:ruleLst>
              <dgm:rule type="h" val="INF" fact="NaN" max="NaN"/>
            </dgm:ruleLst>
          </dgm:layoutNode>
          <dgm:layoutNode name="spVertical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pVertical3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choose name="Name11">
            <dgm:if name="Name12" axis="ch" ptType="node" func="cnt" op="gte" val="1">
              <dgm:layoutNode name="desTx" styleLbl="revTx">
                <dgm:varLst>
                  <dgm:bulletEnabled val="1"/>
                </dgm:varLst>
                <dgm:alg type="tx">
                  <dgm:param type="stBulletLvl" val="1"/>
                </dgm:alg>
                <dgm:shape xmlns:r="http://schemas.openxmlformats.org/officeDocument/2006/relationships" type="rect" r:blip="">
                  <dgm:adjLst/>
                </dgm:shape>
                <dgm:presOf axis="des" ptType="node"/>
                <dgm:constrLst>
                  <dgm:constr type="tMarg"/>
                  <dgm:constr type="bMarg"/>
                  <dgm:constr type="rMarg"/>
                  <dgm:constr type="lMarg"/>
                </dgm:constrLst>
                <dgm:ruleLst>
                  <dgm:rule type="h" val="INF" fact="NaN" max="NaN"/>
                </dgm:ruleLst>
              </dgm:layoutNode>
            </dgm:if>
            <dgm:else name="Name13"/>
          </dgm:choose>
        </dgm:layoutNod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  <dgm:layoutNode name="padding2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negArrow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backgroundArrow" styleLbl="node1">
        <dgm:alg type="sp"/>
        <dgm:choose name="Name15">
          <dgm:if name="Name16" func="var" arg="dir" op="equ" val="norm">
            <dgm:shape xmlns:r="http://schemas.openxmlformats.org/officeDocument/2006/relationships" type="rightArrow" r:blip="">
              <dgm:adjLst/>
            </dgm:shape>
          </dgm:if>
          <dgm:else name="Name17">
            <dgm:shape xmlns:r="http://schemas.openxmlformats.org/officeDocument/2006/relationships" type="leftArrow" r:blip="">
              <dgm:adjLst/>
            </dgm:shape>
          </dgm:else>
        </dgm:choose>
        <dgm:presOf/>
        <dgm:constrLst/>
        <dgm:ruleLst/>
      </dgm:layoutNode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0.67374</cdr:x>
      <cdr:y>0</cdr:y>
    </cdr:from>
    <cdr:to>
      <cdr:x>0.78485</cdr:x>
      <cdr:y>0.20203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5544616" y="-72008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n-US" sz="1100" dirty="0"/>
        </a:p>
      </cdr:txBody>
    </cdr:sp>
  </cdr:relSizeAnchor>
  <cdr:relSizeAnchor xmlns:cdr="http://schemas.openxmlformats.org/drawingml/2006/chartDrawing">
    <cdr:from>
      <cdr:x>0.49874</cdr:x>
      <cdr:y>0.06364</cdr:y>
    </cdr:from>
    <cdr:to>
      <cdr:x>0.60985</cdr:x>
      <cdr:y>0.26567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4104456" y="288032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n-US" sz="1100" dirty="0"/>
        </a:p>
      </cdr:txBody>
    </cdr:sp>
  </cdr:relSizeAnchor>
  <cdr:relSizeAnchor xmlns:cdr="http://schemas.openxmlformats.org/drawingml/2006/chartDrawing">
    <cdr:from>
      <cdr:x>0</cdr:x>
      <cdr:y>0.90687</cdr:y>
    </cdr:from>
    <cdr:to>
      <cdr:x>0.21875</cdr:x>
      <cdr:y>0.99986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-539552" y="4104456"/>
          <a:ext cx="1800200" cy="42088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1100" i="1" dirty="0" smtClean="0"/>
            <a:t>Source</a:t>
          </a:r>
          <a:r>
            <a:rPr lang="en-US" sz="1100" dirty="0" smtClean="0"/>
            <a:t>: CECODHAS 2012</a:t>
          </a:r>
          <a:endParaRPr lang="en-US" sz="1100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BED1BC-A4C8-44FD-833A-96079907000A}" type="datetimeFigureOut">
              <a:rPr lang="pt-PT" smtClean="0"/>
              <a:pPr/>
              <a:t>24-09-2014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PT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267A94-E9FF-4A96-A648-7985B24C05F9}" type="slidenum">
              <a:rPr lang="pt-PT" smtClean="0"/>
              <a:pPr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828185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267A94-E9FF-4A96-A648-7985B24C05F9}" type="slidenum">
              <a:rPr lang="pt-PT" smtClean="0"/>
              <a:pPr/>
              <a:t>1</a:t>
            </a:fld>
            <a:endParaRPr lang="pt-PT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267A94-E9FF-4A96-A648-7985B24C05F9}" type="slidenum">
              <a:rPr lang="pt-PT" smtClean="0"/>
              <a:pPr/>
              <a:t>12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385359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PT" smtClean="0"/>
              <a:t>Faça clique para editar o estilo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F31C91-BDC6-4F3C-91EE-DDEC27963917}" type="datetimeFigureOut">
              <a:rPr lang="pt-PT" smtClean="0"/>
              <a:pPr/>
              <a:t>24-09-2014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2517A0-6824-453A-A8B3-F9CC952C5EF3}" type="slidenum">
              <a:rPr lang="pt-PT" smtClean="0"/>
              <a:pPr/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F31C91-BDC6-4F3C-91EE-DDEC27963917}" type="datetimeFigureOut">
              <a:rPr lang="pt-PT" smtClean="0"/>
              <a:pPr/>
              <a:t>24-09-2014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2517A0-6824-453A-A8B3-F9CC952C5EF3}" type="slidenum">
              <a:rPr lang="pt-PT" smtClean="0"/>
              <a:pPr/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F31C91-BDC6-4F3C-91EE-DDEC27963917}" type="datetimeFigureOut">
              <a:rPr lang="pt-PT" smtClean="0"/>
              <a:pPr/>
              <a:t>24-09-2014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2517A0-6824-453A-A8B3-F9CC952C5EF3}" type="slidenum">
              <a:rPr lang="pt-PT" smtClean="0"/>
              <a:pPr/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F31C91-BDC6-4F3C-91EE-DDEC27963917}" type="datetimeFigureOut">
              <a:rPr lang="pt-PT" smtClean="0"/>
              <a:pPr/>
              <a:t>24-09-2014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2517A0-6824-453A-A8B3-F9CC952C5EF3}" type="slidenum">
              <a:rPr lang="pt-PT" smtClean="0"/>
              <a:pPr/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F31C91-BDC6-4F3C-91EE-DDEC27963917}" type="datetimeFigureOut">
              <a:rPr lang="pt-PT" smtClean="0"/>
              <a:pPr/>
              <a:t>24-09-2014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2517A0-6824-453A-A8B3-F9CC952C5EF3}" type="slidenum">
              <a:rPr lang="pt-PT" smtClean="0"/>
              <a:pPr/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F31C91-BDC6-4F3C-91EE-DDEC27963917}" type="datetimeFigureOut">
              <a:rPr lang="pt-PT" smtClean="0"/>
              <a:pPr/>
              <a:t>24-09-2014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2517A0-6824-453A-A8B3-F9CC952C5EF3}" type="slidenum">
              <a:rPr lang="pt-PT" smtClean="0"/>
              <a:pPr/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Marcador de Posição d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F31C91-BDC6-4F3C-91EE-DDEC27963917}" type="datetimeFigureOut">
              <a:rPr lang="pt-PT" smtClean="0"/>
              <a:pPr/>
              <a:t>24-09-2014</a:t>
            </a:fld>
            <a:endParaRPr lang="pt-PT"/>
          </a:p>
        </p:txBody>
      </p:sp>
      <p:sp>
        <p:nvSpPr>
          <p:cNvPr id="8" name="Marcador de Posição do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9" name="Marcador de Posição do Número do Diapositivo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2517A0-6824-453A-A8B3-F9CC952C5EF3}" type="slidenum">
              <a:rPr lang="pt-PT" smtClean="0"/>
              <a:pPr/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F31C91-BDC6-4F3C-91EE-DDEC27963917}" type="datetimeFigureOut">
              <a:rPr lang="pt-PT" smtClean="0"/>
              <a:pPr/>
              <a:t>24-09-2014</a:t>
            </a:fld>
            <a:endParaRPr lang="pt-PT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2517A0-6824-453A-A8B3-F9CC952C5EF3}" type="slidenum">
              <a:rPr lang="pt-PT" smtClean="0"/>
              <a:pPr/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F31C91-BDC6-4F3C-91EE-DDEC27963917}" type="datetimeFigureOut">
              <a:rPr lang="pt-PT" smtClean="0"/>
              <a:pPr/>
              <a:t>24-09-2014</a:t>
            </a:fld>
            <a:endParaRPr lang="pt-PT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2517A0-6824-453A-A8B3-F9CC952C5EF3}" type="slidenum">
              <a:rPr lang="pt-PT" smtClean="0"/>
              <a:pPr/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F31C91-BDC6-4F3C-91EE-DDEC27963917}" type="datetimeFigureOut">
              <a:rPr lang="pt-PT" smtClean="0"/>
              <a:pPr/>
              <a:t>24-09-2014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2517A0-6824-453A-A8B3-F9CC952C5EF3}" type="slidenum">
              <a:rPr lang="pt-PT" smtClean="0"/>
              <a:pPr/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F31C91-BDC6-4F3C-91EE-DDEC27963917}" type="datetimeFigureOut">
              <a:rPr lang="pt-PT" smtClean="0"/>
              <a:pPr/>
              <a:t>24-09-2014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2517A0-6824-453A-A8B3-F9CC952C5EF3}" type="slidenum">
              <a:rPr lang="pt-PT" smtClean="0"/>
              <a:pPr/>
              <a:t>‹#›</a:t>
            </a:fld>
            <a:endParaRPr lang="pt-P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F31C91-BDC6-4F3C-91EE-DDEC27963917}" type="datetimeFigureOut">
              <a:rPr lang="pt-PT" smtClean="0"/>
              <a:pPr/>
              <a:t>24-09-2014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2517A0-6824-453A-A8B3-F9CC952C5EF3}" type="slidenum">
              <a:rPr lang="pt-PT" smtClean="0"/>
              <a:pPr/>
              <a:t>‹#›</a:t>
            </a:fld>
            <a:endParaRPr lang="pt-P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6.png"/><Relationship Id="rId5" Type="http://schemas.openxmlformats.org/officeDocument/2006/relationships/package" Target="../embeddings/Microsoft_Word_Document3.docx"/><Relationship Id="rId4" Type="http://schemas.openxmlformats.org/officeDocument/2006/relationships/oleObject" Target="../embeddings/oleObject2.bin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.jpeg"/><Relationship Id="rId5" Type="http://schemas.openxmlformats.org/officeDocument/2006/relationships/image" Target="../media/image3.png"/><Relationship Id="rId4" Type="http://schemas.openxmlformats.org/officeDocument/2006/relationships/package" Target="../embeddings/Microsoft_Word_Document1.docx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diagramLayout" Target="../diagrams/layout2.xml"/><Relationship Id="rId7" Type="http://schemas.openxmlformats.org/officeDocument/2006/relationships/image" Target="../media/image5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251520" y="260648"/>
            <a:ext cx="8712968" cy="1080120"/>
          </a:xfrm>
          <a:solidFill>
            <a:srgbClr val="FF0000"/>
          </a:solidFill>
        </p:spPr>
        <p:txBody>
          <a:bodyPr tIns="0" bIns="374400">
            <a:normAutofit fontScale="90000"/>
          </a:bodyPr>
          <a:lstStyle/>
          <a:p>
            <a:pPr>
              <a:lnSpc>
                <a:spcPct val="80000"/>
              </a:lnSpc>
            </a:pPr>
            <a:r>
              <a:rPr lang="en-US" b="1" dirty="0" smtClean="0">
                <a:solidFill>
                  <a:schemeClr val="bg1"/>
                </a:solidFill>
              </a:rPr>
              <a:t/>
            </a:r>
            <a:br>
              <a:rPr lang="en-US" b="1" dirty="0" smtClean="0">
                <a:solidFill>
                  <a:schemeClr val="bg1"/>
                </a:solidFill>
              </a:rPr>
            </a:br>
            <a:r>
              <a:rPr lang="en-GB" b="1" dirty="0">
                <a:solidFill>
                  <a:schemeClr val="bg1"/>
                </a:solidFill>
              </a:rPr>
              <a:t>Low Income Housing Finance and Subsidies: the </a:t>
            </a:r>
            <a:r>
              <a:rPr lang="en-US" b="1" dirty="0" smtClean="0">
                <a:solidFill>
                  <a:schemeClr val="bg1"/>
                </a:solidFill>
              </a:rPr>
              <a:t>Case of Portugal </a:t>
            </a:r>
            <a:endParaRPr lang="pt-PT" b="1" dirty="0">
              <a:solidFill>
                <a:schemeClr val="bg1"/>
              </a:solidFill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79512" y="2492896"/>
            <a:ext cx="8712968" cy="3744416"/>
          </a:xfrm>
        </p:spPr>
        <p:txBody>
          <a:bodyPr>
            <a:normAutofit lnSpcReduction="10000"/>
          </a:bodyPr>
          <a:lstStyle/>
          <a:p>
            <a:r>
              <a:rPr lang="en-GB" sz="3500" b="1" dirty="0" err="1" smtClean="0">
                <a:solidFill>
                  <a:schemeClr val="tx1"/>
                </a:solidFill>
                <a:latin typeface="Calibri" pitchFamily="34" charset="0"/>
              </a:rPr>
              <a:t>Romana</a:t>
            </a:r>
            <a:r>
              <a:rPr lang="en-GB" sz="3500" b="1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GB" sz="3500" b="1" dirty="0" err="1" smtClean="0">
                <a:solidFill>
                  <a:schemeClr val="tx1"/>
                </a:solidFill>
                <a:latin typeface="Calibri" pitchFamily="34" charset="0"/>
              </a:rPr>
              <a:t>Xerez</a:t>
            </a:r>
            <a:endParaRPr lang="en-GB" sz="3500" b="1" dirty="0" smtClean="0">
              <a:solidFill>
                <a:schemeClr val="tx1"/>
              </a:solidFill>
              <a:latin typeface="Calibri" pitchFamily="34" charset="0"/>
            </a:endParaRPr>
          </a:p>
          <a:p>
            <a:endParaRPr lang="en-GB" sz="3500" b="1" dirty="0" smtClean="0">
              <a:solidFill>
                <a:schemeClr val="tx1"/>
              </a:solidFill>
              <a:latin typeface="Calibri" pitchFamily="34" charset="0"/>
            </a:endParaRPr>
          </a:p>
          <a:p>
            <a:r>
              <a:rPr lang="en-GB" sz="2400" dirty="0" smtClean="0">
                <a:solidFill>
                  <a:schemeClr val="tx1"/>
                </a:solidFill>
              </a:rPr>
              <a:t>ISCSP - University </a:t>
            </a:r>
            <a:r>
              <a:rPr lang="en-GB" sz="2400" dirty="0">
                <a:solidFill>
                  <a:schemeClr val="tx1"/>
                </a:solidFill>
              </a:rPr>
              <a:t>of </a:t>
            </a:r>
            <a:r>
              <a:rPr lang="en-GB" sz="2400" dirty="0" smtClean="0">
                <a:solidFill>
                  <a:schemeClr val="tx1"/>
                </a:solidFill>
              </a:rPr>
              <a:t>Lisbon</a:t>
            </a:r>
            <a:endParaRPr lang="en-US" sz="2400" dirty="0">
              <a:solidFill>
                <a:schemeClr val="tx1"/>
              </a:solidFill>
            </a:endParaRPr>
          </a:p>
          <a:p>
            <a:r>
              <a:rPr lang="en-US" sz="2400" b="1" dirty="0" smtClean="0">
                <a:solidFill>
                  <a:schemeClr val="tx1"/>
                </a:solidFill>
              </a:rPr>
              <a:t>Brazil-E</a:t>
            </a:r>
            <a:r>
              <a:rPr lang="en-US" sz="2400" b="1" dirty="0">
                <a:solidFill>
                  <a:schemeClr val="tx1"/>
                </a:solidFill>
              </a:rPr>
              <a:t>U</a:t>
            </a:r>
            <a:r>
              <a:rPr lang="en-US" sz="2400" b="1" dirty="0" smtClean="0">
                <a:solidFill>
                  <a:schemeClr val="tx1"/>
                </a:solidFill>
              </a:rPr>
              <a:t> Dialogue Seminar on Low Income Housing Finance And Subsidies </a:t>
            </a:r>
            <a:endParaRPr lang="en-GB" sz="2400" b="1" dirty="0" smtClean="0">
              <a:solidFill>
                <a:schemeClr val="tx1"/>
              </a:solidFill>
              <a:latin typeface="Calibri" pitchFamily="34" charset="0"/>
            </a:endParaRPr>
          </a:p>
          <a:p>
            <a:r>
              <a:rPr lang="en-GB" sz="2400" dirty="0">
                <a:solidFill>
                  <a:schemeClr val="tx1"/>
                </a:solidFill>
              </a:rPr>
              <a:t>		</a:t>
            </a:r>
            <a:r>
              <a:rPr lang="en-GB" sz="2400" dirty="0" smtClean="0">
                <a:solidFill>
                  <a:schemeClr val="tx1"/>
                </a:solidFill>
              </a:rPr>
              <a:t>LSE, 25</a:t>
            </a:r>
            <a:r>
              <a:rPr lang="en-GB" sz="2400" baseline="30000" dirty="0" smtClean="0">
                <a:solidFill>
                  <a:schemeClr val="tx1"/>
                </a:solidFill>
              </a:rPr>
              <a:t>th</a:t>
            </a:r>
            <a:r>
              <a:rPr lang="en-GB" sz="2400" dirty="0" smtClean="0">
                <a:solidFill>
                  <a:schemeClr val="tx1"/>
                </a:solidFill>
              </a:rPr>
              <a:t>  September, </a:t>
            </a:r>
            <a:r>
              <a:rPr lang="en-GB" sz="2400" dirty="0">
                <a:solidFill>
                  <a:schemeClr val="tx1"/>
                </a:solidFill>
              </a:rPr>
              <a:t>2014</a:t>
            </a:r>
            <a:endParaRPr lang="en-US" sz="2400" dirty="0">
              <a:solidFill>
                <a:schemeClr val="tx1"/>
              </a:solidFill>
            </a:endParaRPr>
          </a:p>
          <a:p>
            <a:r>
              <a:rPr lang="en-GB" sz="2400" b="1" dirty="0" smtClean="0">
                <a:solidFill>
                  <a:schemeClr val="tx1"/>
                </a:solidFill>
                <a:latin typeface="Calibri" pitchFamily="34" charset="0"/>
              </a:rPr>
              <a:t/>
            </a:r>
            <a:br>
              <a:rPr lang="en-GB" sz="2400" b="1" dirty="0" smtClean="0">
                <a:solidFill>
                  <a:schemeClr val="tx1"/>
                </a:solidFill>
                <a:latin typeface="Calibri" pitchFamily="34" charset="0"/>
              </a:rPr>
            </a:br>
            <a:endParaRPr lang="en-GB" sz="2400" b="1" dirty="0" smtClean="0">
              <a:solidFill>
                <a:schemeClr val="tx1"/>
              </a:solidFill>
              <a:latin typeface="Calibri" pitchFamily="34" charset="0"/>
            </a:endParaRPr>
          </a:p>
          <a:p>
            <a:endParaRPr lang="en-GB" sz="2400" b="1" dirty="0" smtClean="0">
              <a:solidFill>
                <a:schemeClr val="tx1"/>
              </a:solidFill>
              <a:latin typeface="Calibri" pitchFamily="34" charset="0"/>
            </a:endParaRPr>
          </a:p>
          <a:p>
            <a:pPr>
              <a:lnSpc>
                <a:spcPct val="120000"/>
              </a:lnSpc>
            </a:pPr>
            <a:endParaRPr lang="pt-PT" sz="2400" b="1" dirty="0">
              <a:solidFill>
                <a:schemeClr val="tx1"/>
              </a:solidFill>
            </a:endParaRPr>
          </a:p>
        </p:txBody>
      </p:sp>
      <p:pic>
        <p:nvPicPr>
          <p:cNvPr id="4" name="Picture 2" descr="iscsp_logo"/>
          <p:cNvPicPr>
            <a:picLocks noChangeAspect="1" noChangeArrowheads="1"/>
          </p:cNvPicPr>
          <p:nvPr/>
        </p:nvPicPr>
        <p:blipFill>
          <a:blip r:embed="rId3" cstate="print">
            <a:lum bright="-12000" contrast="14000"/>
          </a:blip>
          <a:srcRect/>
          <a:stretch>
            <a:fillRect/>
          </a:stretch>
        </p:blipFill>
        <p:spPr bwMode="auto">
          <a:xfrm>
            <a:off x="8286776" y="6000768"/>
            <a:ext cx="611185" cy="596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sz="3900" b="1" baseline="30000" dirty="0" smtClean="0"/>
          </a:p>
          <a:p>
            <a:pPr marL="0" indent="0">
              <a:buNone/>
            </a:pPr>
            <a:r>
              <a:rPr lang="en-GB" b="1" dirty="0" smtClean="0"/>
              <a:t>Demographics of social housing tenant</a:t>
            </a:r>
            <a:r>
              <a:rPr lang="en-GB" dirty="0" smtClean="0"/>
              <a:t>s</a:t>
            </a:r>
          </a:p>
          <a:p>
            <a:r>
              <a:rPr lang="en-GB" dirty="0"/>
              <a:t>L</a:t>
            </a:r>
            <a:r>
              <a:rPr lang="en-GB" dirty="0" smtClean="0"/>
              <a:t>ow </a:t>
            </a:r>
            <a:r>
              <a:rPr lang="en-GB" dirty="0"/>
              <a:t>income households, gypsies, unemployed slightly overrepresented</a:t>
            </a:r>
            <a:r>
              <a:rPr lang="en-GB" dirty="0" smtClean="0"/>
              <a:t>, </a:t>
            </a:r>
            <a:r>
              <a:rPr lang="en-GB" dirty="0"/>
              <a:t>African immigrants, old people, low educational levels, as well as better off tenants. </a:t>
            </a:r>
            <a:endParaRPr lang="en-GB" dirty="0" smtClean="0"/>
          </a:p>
          <a:p>
            <a:endParaRPr lang="en-US" dirty="0" smtClean="0"/>
          </a:p>
          <a:p>
            <a:pPr marL="0" indent="0">
              <a:buNone/>
            </a:pPr>
            <a:endParaRPr lang="en-US" sz="3900" b="1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2" descr="iscsp_logo"/>
          <p:cNvPicPr>
            <a:picLocks noChangeAspect="1" noChangeArrowheads="1"/>
          </p:cNvPicPr>
          <p:nvPr/>
        </p:nvPicPr>
        <p:blipFill>
          <a:blip r:embed="rId2" cstate="print">
            <a:lum bright="-12000" contrast="14000"/>
          </a:blip>
          <a:srcRect/>
          <a:stretch>
            <a:fillRect/>
          </a:stretch>
        </p:blipFill>
        <p:spPr bwMode="auto">
          <a:xfrm>
            <a:off x="8286776" y="6000768"/>
            <a:ext cx="611185" cy="596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ítulo 1"/>
          <p:cNvSpPr>
            <a:spLocks noGrp="1"/>
          </p:cNvSpPr>
          <p:nvPr>
            <p:ph type="title"/>
          </p:nvPr>
        </p:nvSpPr>
        <p:spPr>
          <a:solidFill>
            <a:srgbClr val="FF0000"/>
          </a:solidFill>
        </p:spPr>
        <p:txBody>
          <a:bodyPr tIns="0" bIns="374400">
            <a:normAutofit fontScale="90000"/>
          </a:bodyPr>
          <a:lstStyle/>
          <a:p>
            <a:pPr>
              <a:lnSpc>
                <a:spcPct val="80000"/>
              </a:lnSpc>
            </a:pPr>
            <a:r>
              <a:rPr lang="en-US" b="1" dirty="0" smtClean="0">
                <a:solidFill>
                  <a:schemeClr val="bg1"/>
                </a:solidFill>
              </a:rPr>
              <a:t/>
            </a:r>
            <a:br>
              <a:rPr lang="en-US" b="1" dirty="0" smtClean="0">
                <a:solidFill>
                  <a:schemeClr val="bg1"/>
                </a:solidFill>
              </a:rPr>
            </a:br>
            <a:r>
              <a:rPr lang="en-US" b="1" dirty="0" smtClean="0">
                <a:solidFill>
                  <a:schemeClr val="bg1"/>
                </a:solidFill>
              </a:rPr>
              <a:t>The Case</a:t>
            </a:r>
            <a:r>
              <a:rPr lang="en-US" b="1" dirty="0">
                <a:solidFill>
                  <a:schemeClr val="bg1"/>
                </a:solidFill>
              </a:rPr>
              <a:t> </a:t>
            </a:r>
            <a:r>
              <a:rPr lang="en-US" b="1" dirty="0" smtClean="0">
                <a:solidFill>
                  <a:schemeClr val="bg1"/>
                </a:solidFill>
              </a:rPr>
              <a:t>of Portugal </a:t>
            </a:r>
            <a:endParaRPr lang="pt-PT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3233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196752"/>
            <a:ext cx="8507288" cy="4929411"/>
          </a:xfrm>
        </p:spPr>
        <p:txBody>
          <a:bodyPr>
            <a:normAutofit fontScale="92500"/>
          </a:bodyPr>
          <a:lstStyle/>
          <a:p>
            <a:r>
              <a:rPr lang="en-GB" dirty="0" smtClean="0"/>
              <a:t>Social mix </a:t>
            </a:r>
            <a:r>
              <a:rPr lang="en-GB" i="1" dirty="0" smtClean="0"/>
              <a:t>versus </a:t>
            </a:r>
            <a:r>
              <a:rPr lang="en-GB" dirty="0" smtClean="0"/>
              <a:t>segregation and peripheral location.</a:t>
            </a:r>
          </a:p>
          <a:p>
            <a:r>
              <a:rPr lang="en-GB" dirty="0" smtClean="0"/>
              <a:t>Middle classes.</a:t>
            </a:r>
          </a:p>
          <a:p>
            <a:r>
              <a:rPr lang="en-GB" dirty="0" smtClean="0"/>
              <a:t>Rental systems </a:t>
            </a:r>
            <a:r>
              <a:rPr lang="en-GB" i="1" dirty="0" smtClean="0"/>
              <a:t>versus </a:t>
            </a:r>
            <a:r>
              <a:rPr lang="en-GB" dirty="0" smtClean="0"/>
              <a:t>homeownership.</a:t>
            </a:r>
          </a:p>
          <a:p>
            <a:r>
              <a:rPr lang="en-GB" dirty="0" smtClean="0"/>
              <a:t>Municipal companies, cooperatives, public/private.</a:t>
            </a:r>
          </a:p>
          <a:p>
            <a:r>
              <a:rPr lang="en-GB" dirty="0" err="1" smtClean="0"/>
              <a:t>Alvalade</a:t>
            </a:r>
            <a:r>
              <a:rPr lang="en-GB" dirty="0" smtClean="0"/>
              <a:t> case study.</a:t>
            </a:r>
          </a:p>
          <a:p>
            <a:r>
              <a:rPr lang="en-GB" dirty="0" smtClean="0"/>
              <a:t>New welfare state: housing as a cornerstone.</a:t>
            </a:r>
          </a:p>
          <a:p>
            <a:r>
              <a:rPr lang="en-GB" dirty="0"/>
              <a:t>More research is needed to deepen the understanding of social housing in Portugal.</a:t>
            </a:r>
            <a:endParaRPr lang="en-US" dirty="0"/>
          </a:p>
          <a:p>
            <a:endParaRPr lang="en-GB" dirty="0" smtClean="0"/>
          </a:p>
          <a:p>
            <a:endParaRPr lang="en-GB" dirty="0" smtClean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  <a:solidFill>
            <a:srgbClr val="FF0000"/>
          </a:solidFill>
        </p:spPr>
        <p:txBody>
          <a:bodyPr>
            <a:normAutofit fontScale="90000"/>
          </a:bodyPr>
          <a:lstStyle/>
          <a:p>
            <a:pPr>
              <a:lnSpc>
                <a:spcPct val="60000"/>
              </a:lnSpc>
            </a:pPr>
            <a:r>
              <a:rPr lang="en-GB" sz="3600" b="1" dirty="0" smtClean="0">
                <a:solidFill>
                  <a:schemeClr val="bg1"/>
                </a:solidFill>
              </a:rPr>
              <a:t>How can </a:t>
            </a:r>
            <a:r>
              <a:rPr lang="en-GB" sz="3600" b="1" dirty="0">
                <a:solidFill>
                  <a:schemeClr val="bg1"/>
                </a:solidFill>
              </a:rPr>
              <a:t>we learn from the </a:t>
            </a:r>
            <a:r>
              <a:rPr lang="en-GB" sz="3600" b="1" dirty="0" smtClean="0">
                <a:solidFill>
                  <a:schemeClr val="bg1"/>
                </a:solidFill>
              </a:rPr>
              <a:t>case of Portugal?  </a:t>
            </a:r>
            <a:endParaRPr lang="en-US" b="1" dirty="0">
              <a:solidFill>
                <a:schemeClr val="bg1"/>
              </a:solidFill>
            </a:endParaRPr>
          </a:p>
        </p:txBody>
      </p:sp>
      <p:pic>
        <p:nvPicPr>
          <p:cNvPr id="5" name="Picture 2" descr="iscsp_logo"/>
          <p:cNvPicPr>
            <a:picLocks noChangeAspect="1" noChangeArrowheads="1"/>
          </p:cNvPicPr>
          <p:nvPr/>
        </p:nvPicPr>
        <p:blipFill>
          <a:blip r:embed="rId2" cstate="print">
            <a:lum bright="-12000" contrast="14000"/>
          </a:blip>
          <a:srcRect/>
          <a:stretch>
            <a:fillRect/>
          </a:stretch>
        </p:blipFill>
        <p:spPr bwMode="auto">
          <a:xfrm>
            <a:off x="8286776" y="6000768"/>
            <a:ext cx="611185" cy="596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192991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Thank you!</a:t>
            </a:r>
            <a:br>
              <a:rPr lang="en-GB" b="1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</a:br>
            <a:r>
              <a:rPr lang="en-GB" sz="2700" b="1" dirty="0" err="1">
                <a:latin typeface="Calibri" pitchFamily="34" charset="0"/>
                <a:cs typeface="Calibri" pitchFamily="34" charset="0"/>
              </a:rPr>
              <a:t>rxerez@</a:t>
            </a:r>
            <a:r>
              <a:rPr lang="en-GB" sz="2700" b="1" dirty="0" err="1" smtClean="0">
                <a:latin typeface="Calibri" pitchFamily="34" charset="0"/>
                <a:cs typeface="Calibri" pitchFamily="34" charset="0"/>
              </a:rPr>
              <a:t>iscsp.ulisboa.pt</a:t>
            </a:r>
            <a:endParaRPr lang="en-US" sz="3100" dirty="0"/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51463"/>
              </p:ext>
            </p:extLst>
          </p:nvPr>
        </p:nvGraphicFramePr>
        <p:xfrm>
          <a:off x="2195736" y="1700808"/>
          <a:ext cx="5105400" cy="5003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61" name="Document" r:id="rId5" imgW="5105400" imgH="5003800" progId="Word.Document.12">
                  <p:embed/>
                </p:oleObj>
              </mc:Choice>
              <mc:Fallback>
                <p:oleObj name="Document" r:id="rId5" imgW="5105400" imgH="50038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195736" y="1700808"/>
                        <a:ext cx="5105400" cy="5003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3"/>
          <p:cNvSpPr/>
          <p:nvPr/>
        </p:nvSpPr>
        <p:spPr>
          <a:xfrm>
            <a:off x="7020272" y="2420888"/>
            <a:ext cx="504056" cy="309634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bg1"/>
                </a:solidFill>
              </a:ln>
            </a:endParaRPr>
          </a:p>
        </p:txBody>
      </p:sp>
      <p:sp>
        <p:nvSpPr>
          <p:cNvPr id="6" name="Rectangle 5"/>
          <p:cNvSpPr/>
          <p:nvPr/>
        </p:nvSpPr>
        <p:spPr>
          <a:xfrm rot="16200000">
            <a:off x="4355977" y="-603450"/>
            <a:ext cx="792088" cy="511256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bg1"/>
                </a:solidFill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4046982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/>
              <a:lightRig rig="threePt" dir="t"/>
            </a:scene3d>
            <a:sp3d extrusionH="57150">
              <a:bevelT w="38100" h="38100"/>
              <a:extrusionClr>
                <a:srgbClr val="FF0000"/>
              </a:extrusionClr>
            </a:sp3d>
          </a:bodyPr>
          <a:lstStyle/>
          <a:p>
            <a:r>
              <a:rPr lang="pt-PT" dirty="0" smtClean="0">
                <a:solidFill>
                  <a:srgbClr val="FF0000"/>
                </a:solidFill>
              </a:rPr>
              <a:t/>
            </a:r>
            <a:br>
              <a:rPr lang="pt-PT" dirty="0" smtClean="0">
                <a:solidFill>
                  <a:srgbClr val="FF0000"/>
                </a:solidFill>
              </a:rPr>
            </a:br>
            <a:endParaRPr lang="pt-PT" b="1" dirty="0">
              <a:solidFill>
                <a:srgbClr val="FF0000"/>
              </a:solidFill>
            </a:endParaRPr>
          </a:p>
        </p:txBody>
      </p:sp>
      <p:graphicFrame>
        <p:nvGraphicFramePr>
          <p:cNvPr id="6" name="Marcador de Posição de Conteúdo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35144339"/>
              </p:ext>
            </p:extLst>
          </p:nvPr>
        </p:nvGraphicFramePr>
        <p:xfrm>
          <a:off x="755576" y="1772817"/>
          <a:ext cx="7704856" cy="388843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251520" y="188640"/>
            <a:ext cx="8784976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rgbClr val="FF0000"/>
                </a:solidFill>
              </a:rPr>
              <a:t>How does Portugal provide low income housing finance and subsidies?</a:t>
            </a:r>
          </a:p>
          <a:p>
            <a:pPr algn="ctr"/>
            <a:endParaRPr lang="en-US" sz="3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7178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62915463"/>
              </p:ext>
            </p:extLst>
          </p:nvPr>
        </p:nvGraphicFramePr>
        <p:xfrm>
          <a:off x="323528" y="2348880"/>
          <a:ext cx="5084315" cy="35283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29" name="Document" r:id="rId4" imgW="5270500" imgH="3657600" progId="Word.Document.12">
                  <p:embed/>
                </p:oleObj>
              </mc:Choice>
              <mc:Fallback>
                <p:oleObj name="Document" r:id="rId4" imgW="5270500" imgH="36576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23528" y="2348880"/>
                        <a:ext cx="5084315" cy="352839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259632" y="1340768"/>
            <a:ext cx="57542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Housing: a  </a:t>
            </a:r>
            <a:r>
              <a:rPr lang="en-US" sz="2400" b="1" dirty="0"/>
              <a:t>s</a:t>
            </a:r>
            <a:r>
              <a:rPr lang="en-US" sz="2400" b="1" dirty="0" smtClean="0"/>
              <a:t>ocial right after the revolution</a:t>
            </a:r>
            <a:endParaRPr lang="en-US" sz="24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6084168" y="1844824"/>
            <a:ext cx="25114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Housing and </a:t>
            </a:r>
            <a:r>
              <a:rPr lang="en-GB" dirty="0"/>
              <a:t>social rights 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395536" y="1844824"/>
            <a:ext cx="34806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C</a:t>
            </a:r>
            <a:r>
              <a:rPr lang="en-GB" dirty="0" smtClean="0"/>
              <a:t>onstituent </a:t>
            </a:r>
            <a:r>
              <a:rPr lang="en-GB" dirty="0"/>
              <a:t>assembly of 1975-1976 </a:t>
            </a:r>
            <a:endParaRPr lang="en-US" dirty="0"/>
          </a:p>
        </p:txBody>
      </p:sp>
      <p:sp>
        <p:nvSpPr>
          <p:cNvPr id="10" name="Título 1"/>
          <p:cNvSpPr txBox="1">
            <a:spLocks/>
          </p:cNvSpPr>
          <p:nvPr/>
        </p:nvSpPr>
        <p:spPr>
          <a:xfrm>
            <a:off x="457200" y="116632"/>
            <a:ext cx="8229600" cy="1008112"/>
          </a:xfrm>
          <a:prstGeom prst="rect">
            <a:avLst/>
          </a:prstGeom>
          <a:solidFill>
            <a:srgbClr val="FF0000"/>
          </a:solidFill>
        </p:spPr>
        <p:txBody>
          <a:bodyPr tIns="0" bIns="374400">
            <a:normAutofit fontScale="7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80000"/>
              </a:lnSpc>
            </a:pPr>
            <a:r>
              <a:rPr lang="en-US" b="1" dirty="0" smtClean="0">
                <a:solidFill>
                  <a:schemeClr val="bg1"/>
                </a:solidFill>
              </a:rPr>
              <a:t/>
            </a:r>
            <a:br>
              <a:rPr lang="en-US" b="1" dirty="0" smtClean="0">
                <a:solidFill>
                  <a:schemeClr val="bg1"/>
                </a:solidFill>
              </a:rPr>
            </a:br>
            <a:r>
              <a:rPr lang="en-US" b="1" dirty="0" smtClean="0">
                <a:solidFill>
                  <a:schemeClr val="bg1"/>
                </a:solidFill>
              </a:rPr>
              <a:t>The Case of Portugal </a:t>
            </a:r>
            <a:endParaRPr lang="pt-PT" b="1" dirty="0">
              <a:solidFill>
                <a:schemeClr val="bg1"/>
              </a:solidFill>
            </a:endParaRPr>
          </a:p>
        </p:txBody>
      </p:sp>
      <p:pic>
        <p:nvPicPr>
          <p:cNvPr id="11" name="Picture 10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2348881"/>
            <a:ext cx="2880320" cy="36004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55782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solidFill>
            <a:srgbClr val="FF0000"/>
          </a:solidFill>
        </p:spPr>
        <p:txBody>
          <a:bodyPr tIns="0" bIns="374400">
            <a:normAutofit fontScale="90000"/>
          </a:bodyPr>
          <a:lstStyle/>
          <a:p>
            <a:pPr>
              <a:lnSpc>
                <a:spcPct val="80000"/>
              </a:lnSpc>
            </a:pPr>
            <a:r>
              <a:rPr lang="en-US" b="1" dirty="0" smtClean="0">
                <a:solidFill>
                  <a:schemeClr val="bg1"/>
                </a:solidFill>
              </a:rPr>
              <a:t/>
            </a:r>
            <a:br>
              <a:rPr lang="en-US" b="1" dirty="0" smtClean="0">
                <a:solidFill>
                  <a:schemeClr val="bg1"/>
                </a:solidFill>
              </a:rPr>
            </a:br>
            <a:r>
              <a:rPr lang="en-US" b="1" dirty="0" smtClean="0">
                <a:solidFill>
                  <a:schemeClr val="bg1"/>
                </a:solidFill>
              </a:rPr>
              <a:t>The Case</a:t>
            </a:r>
            <a:r>
              <a:rPr lang="en-US" b="1" dirty="0">
                <a:solidFill>
                  <a:schemeClr val="bg1"/>
                </a:solidFill>
              </a:rPr>
              <a:t> </a:t>
            </a:r>
            <a:r>
              <a:rPr lang="en-US" b="1" dirty="0" smtClean="0">
                <a:solidFill>
                  <a:schemeClr val="bg1"/>
                </a:solidFill>
              </a:rPr>
              <a:t>of Portugal </a:t>
            </a:r>
            <a:endParaRPr lang="pt-PT" b="1" dirty="0">
              <a:solidFill>
                <a:schemeClr val="bg1"/>
              </a:solidFill>
            </a:endParaRPr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3712854988"/>
              </p:ext>
            </p:extLst>
          </p:nvPr>
        </p:nvGraphicFramePr>
        <p:xfrm>
          <a:off x="1564267" y="1577188"/>
          <a:ext cx="7272808" cy="46962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7" name="Picture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0" y="2780928"/>
            <a:ext cx="1604228" cy="2304256"/>
          </a:xfrm>
          <a:prstGeom prst="rect">
            <a:avLst/>
          </a:prstGeom>
        </p:spPr>
      </p:pic>
      <p:pic>
        <p:nvPicPr>
          <p:cNvPr id="12" name="Picture 2" descr="iscsp_logo"/>
          <p:cNvPicPr>
            <a:picLocks noChangeAspect="1" noChangeArrowheads="1"/>
          </p:cNvPicPr>
          <p:nvPr/>
        </p:nvPicPr>
        <p:blipFill>
          <a:blip r:embed="rId8" cstate="print">
            <a:lum bright="-12000" contrast="14000"/>
          </a:blip>
          <a:srcRect/>
          <a:stretch>
            <a:fillRect/>
          </a:stretch>
        </p:blipFill>
        <p:spPr bwMode="auto">
          <a:xfrm>
            <a:off x="8286776" y="6000768"/>
            <a:ext cx="611185" cy="596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459900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988840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GB" b="1" dirty="0" smtClean="0"/>
              <a:t>What does social housing mean in Portugal?</a:t>
            </a:r>
          </a:p>
          <a:p>
            <a:r>
              <a:rPr lang="en-GB" dirty="0" smtClean="0"/>
              <a:t>Housing promoted </a:t>
            </a:r>
            <a:r>
              <a:rPr lang="en-GB" dirty="0"/>
              <a:t>by local councils, Cooperatives of Economic Housing, Private Institutions of Social Solidarity and the private sector with financial support from the State and intended for sale or </a:t>
            </a:r>
            <a:r>
              <a:rPr lang="en-GB" dirty="0" smtClean="0"/>
              <a:t>rental.</a:t>
            </a:r>
            <a:endParaRPr lang="en-US" dirty="0"/>
          </a:p>
        </p:txBody>
      </p:sp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solidFill>
            <a:srgbClr val="FF0000"/>
          </a:solidFill>
        </p:spPr>
        <p:txBody>
          <a:bodyPr tIns="0" bIns="374400">
            <a:normAutofit fontScale="90000"/>
          </a:bodyPr>
          <a:lstStyle/>
          <a:p>
            <a:pPr>
              <a:lnSpc>
                <a:spcPct val="80000"/>
              </a:lnSpc>
            </a:pPr>
            <a:r>
              <a:rPr lang="en-US" b="1" dirty="0" smtClean="0">
                <a:solidFill>
                  <a:schemeClr val="bg1"/>
                </a:solidFill>
              </a:rPr>
              <a:t/>
            </a:r>
            <a:br>
              <a:rPr lang="en-US" b="1" dirty="0" smtClean="0">
                <a:solidFill>
                  <a:schemeClr val="bg1"/>
                </a:solidFill>
              </a:rPr>
            </a:br>
            <a:r>
              <a:rPr lang="en-US" b="1" dirty="0" smtClean="0">
                <a:solidFill>
                  <a:schemeClr val="bg1"/>
                </a:solidFill>
              </a:rPr>
              <a:t>The Case</a:t>
            </a:r>
            <a:r>
              <a:rPr lang="en-US" b="1" dirty="0">
                <a:solidFill>
                  <a:schemeClr val="bg1"/>
                </a:solidFill>
              </a:rPr>
              <a:t> </a:t>
            </a:r>
            <a:r>
              <a:rPr lang="en-US" b="1" dirty="0" smtClean="0">
                <a:solidFill>
                  <a:schemeClr val="bg1"/>
                </a:solidFill>
              </a:rPr>
              <a:t>of Portugal </a:t>
            </a:r>
            <a:endParaRPr lang="pt-PT" b="1" dirty="0">
              <a:solidFill>
                <a:schemeClr val="bg1"/>
              </a:solidFill>
            </a:endParaRPr>
          </a:p>
        </p:txBody>
      </p:sp>
      <p:pic>
        <p:nvPicPr>
          <p:cNvPr id="5" name="Picture 2" descr="iscsp_logo"/>
          <p:cNvPicPr>
            <a:picLocks noChangeAspect="1" noChangeArrowheads="1"/>
          </p:cNvPicPr>
          <p:nvPr/>
        </p:nvPicPr>
        <p:blipFill>
          <a:blip r:embed="rId2" cstate="print">
            <a:lum bright="-12000" contrast="14000"/>
          </a:blip>
          <a:srcRect/>
          <a:stretch>
            <a:fillRect/>
          </a:stretch>
        </p:blipFill>
        <p:spPr bwMode="auto">
          <a:xfrm>
            <a:off x="8286776" y="6000768"/>
            <a:ext cx="611185" cy="596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53118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dirty="0" smtClean="0"/>
              <a:t>Government</a:t>
            </a:r>
            <a:r>
              <a:rPr lang="en-US" dirty="0" smtClean="0"/>
              <a:t>: legislation; housing allowances.</a:t>
            </a:r>
          </a:p>
          <a:p>
            <a:r>
              <a:rPr lang="en-US" i="1" dirty="0" smtClean="0"/>
              <a:t>Institute of Housing and and Rehabilitation </a:t>
            </a:r>
            <a:r>
              <a:rPr lang="en-US" dirty="0" smtClean="0"/>
              <a:t>(IRHU).</a:t>
            </a:r>
          </a:p>
          <a:p>
            <a:r>
              <a:rPr lang="en-US" i="1" dirty="0" smtClean="0"/>
              <a:t>Municipalities</a:t>
            </a:r>
            <a:r>
              <a:rPr lang="en-US" dirty="0" smtClean="0"/>
              <a:t>: providing land, housing allowances and management and maintenance  (municipalities companies).</a:t>
            </a:r>
          </a:p>
          <a:p>
            <a:r>
              <a:rPr lang="en-US" i="1" dirty="0" smtClean="0"/>
              <a:t>Cooperatives</a:t>
            </a:r>
            <a:r>
              <a:rPr lang="en-US" dirty="0" smtClean="0"/>
              <a:t>: </a:t>
            </a:r>
            <a:r>
              <a:rPr lang="en-GB" dirty="0"/>
              <a:t>affordable housing for rental or ownership</a:t>
            </a:r>
            <a:r>
              <a:rPr lang="en-US" dirty="0"/>
              <a:t> </a:t>
            </a:r>
          </a:p>
        </p:txBody>
      </p:sp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solidFill>
            <a:srgbClr val="FF0000"/>
          </a:solidFill>
        </p:spPr>
        <p:txBody>
          <a:bodyPr tIns="0" bIns="374400">
            <a:normAutofit fontScale="90000"/>
          </a:bodyPr>
          <a:lstStyle/>
          <a:p>
            <a:pPr>
              <a:lnSpc>
                <a:spcPct val="80000"/>
              </a:lnSpc>
            </a:pPr>
            <a:r>
              <a:rPr lang="en-US" b="1" dirty="0" smtClean="0">
                <a:solidFill>
                  <a:schemeClr val="bg1"/>
                </a:solidFill>
              </a:rPr>
              <a:t/>
            </a:r>
            <a:br>
              <a:rPr lang="en-US" b="1" dirty="0" smtClean="0">
                <a:solidFill>
                  <a:schemeClr val="bg1"/>
                </a:solidFill>
              </a:rPr>
            </a:br>
            <a:r>
              <a:rPr lang="en-US" b="1" dirty="0" smtClean="0">
                <a:solidFill>
                  <a:schemeClr val="bg1"/>
                </a:solidFill>
              </a:rPr>
              <a:t>The Case</a:t>
            </a:r>
            <a:r>
              <a:rPr lang="en-US" b="1" dirty="0">
                <a:solidFill>
                  <a:schemeClr val="bg1"/>
                </a:solidFill>
              </a:rPr>
              <a:t> </a:t>
            </a:r>
            <a:r>
              <a:rPr lang="en-US" b="1" dirty="0" smtClean="0">
                <a:solidFill>
                  <a:schemeClr val="bg1"/>
                </a:solidFill>
              </a:rPr>
              <a:t>of Portugal </a:t>
            </a:r>
            <a:endParaRPr lang="pt-PT" b="1" dirty="0">
              <a:solidFill>
                <a:schemeClr val="bg1"/>
              </a:solidFill>
            </a:endParaRPr>
          </a:p>
        </p:txBody>
      </p:sp>
      <p:pic>
        <p:nvPicPr>
          <p:cNvPr id="5" name="Picture 2" descr="iscsp_logo"/>
          <p:cNvPicPr>
            <a:picLocks noChangeAspect="1" noChangeArrowheads="1"/>
          </p:cNvPicPr>
          <p:nvPr/>
        </p:nvPicPr>
        <p:blipFill>
          <a:blip r:embed="rId2" cstate="print">
            <a:lum bright="-12000" contrast="14000"/>
          </a:blip>
          <a:srcRect/>
          <a:stretch>
            <a:fillRect/>
          </a:stretch>
        </p:blipFill>
        <p:spPr bwMode="auto">
          <a:xfrm>
            <a:off x="8286776" y="6000768"/>
            <a:ext cx="611185" cy="596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53118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smtClean="0"/>
              <a:t>Rents</a:t>
            </a:r>
          </a:p>
          <a:p>
            <a:r>
              <a:rPr lang="en-GB" dirty="0"/>
              <a:t>B</a:t>
            </a:r>
            <a:r>
              <a:rPr lang="en-GB" dirty="0" smtClean="0"/>
              <a:t>orrowing </a:t>
            </a:r>
            <a:r>
              <a:rPr lang="en-GB" dirty="0"/>
              <a:t>capacity </a:t>
            </a:r>
            <a:r>
              <a:rPr lang="en-US" dirty="0" smtClean="0"/>
              <a:t>10% to 25%.</a:t>
            </a:r>
          </a:p>
          <a:p>
            <a:r>
              <a:rPr lang="en-US" dirty="0" smtClean="0"/>
              <a:t>1983 social housing Act: social rent</a:t>
            </a:r>
            <a:r>
              <a:rPr lang="en-US" i="1" dirty="0" smtClean="0"/>
              <a:t> (</a:t>
            </a:r>
            <a:r>
              <a:rPr lang="en-US" i="1" dirty="0" err="1" smtClean="0"/>
              <a:t>renda</a:t>
            </a:r>
            <a:r>
              <a:rPr lang="en-US" i="1" dirty="0" smtClean="0"/>
              <a:t> social).</a:t>
            </a:r>
          </a:p>
          <a:p>
            <a:r>
              <a:rPr lang="en-US" dirty="0" smtClean="0"/>
              <a:t>1993 supported rent</a:t>
            </a:r>
            <a:r>
              <a:rPr lang="en-US" i="1" dirty="0" smtClean="0"/>
              <a:t> </a:t>
            </a:r>
            <a:r>
              <a:rPr lang="en-US" dirty="0" smtClean="0"/>
              <a:t>(</a:t>
            </a:r>
            <a:r>
              <a:rPr lang="en-US" i="1" dirty="0" err="1" smtClean="0"/>
              <a:t>renda</a:t>
            </a:r>
            <a:r>
              <a:rPr lang="en-US" i="1" dirty="0" smtClean="0"/>
              <a:t> </a:t>
            </a:r>
            <a:r>
              <a:rPr lang="en-US" i="1" dirty="0" err="1" smtClean="0"/>
              <a:t>apoiada</a:t>
            </a:r>
            <a:r>
              <a:rPr lang="en-US" dirty="0" smtClean="0"/>
              <a:t>)</a:t>
            </a:r>
          </a:p>
          <a:p>
            <a:r>
              <a:rPr lang="en-GB" dirty="0" smtClean="0"/>
              <a:t>New </a:t>
            </a:r>
            <a:r>
              <a:rPr lang="en-GB" dirty="0"/>
              <a:t>Urban Lease Regime (NRAU) </a:t>
            </a:r>
            <a:r>
              <a:rPr lang="en-GB" dirty="0" smtClean="0"/>
              <a:t>allowance </a:t>
            </a:r>
            <a:r>
              <a:rPr lang="en-GB" dirty="0"/>
              <a:t>benefiting low-income households with rental contracts prior to </a:t>
            </a:r>
            <a:r>
              <a:rPr lang="en-GB" dirty="0" smtClean="0"/>
              <a:t>1990</a:t>
            </a:r>
            <a:r>
              <a:rPr lang="en-US" dirty="0" smtClean="0"/>
              <a:t>.</a:t>
            </a:r>
            <a:endParaRPr lang="en-US" i="1" dirty="0" smtClean="0"/>
          </a:p>
          <a:p>
            <a:endParaRPr lang="en-US" dirty="0"/>
          </a:p>
        </p:txBody>
      </p:sp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solidFill>
            <a:srgbClr val="FF0000"/>
          </a:solidFill>
        </p:spPr>
        <p:txBody>
          <a:bodyPr tIns="0" bIns="374400">
            <a:normAutofit fontScale="90000"/>
          </a:bodyPr>
          <a:lstStyle/>
          <a:p>
            <a:pPr>
              <a:lnSpc>
                <a:spcPct val="80000"/>
              </a:lnSpc>
            </a:pPr>
            <a:r>
              <a:rPr lang="en-US" b="1" dirty="0" smtClean="0">
                <a:solidFill>
                  <a:schemeClr val="bg1"/>
                </a:solidFill>
              </a:rPr>
              <a:t/>
            </a:r>
            <a:br>
              <a:rPr lang="en-US" b="1" dirty="0" smtClean="0">
                <a:solidFill>
                  <a:schemeClr val="bg1"/>
                </a:solidFill>
              </a:rPr>
            </a:br>
            <a:r>
              <a:rPr lang="en-US" b="1" dirty="0" smtClean="0">
                <a:solidFill>
                  <a:schemeClr val="bg1"/>
                </a:solidFill>
              </a:rPr>
              <a:t>The Case</a:t>
            </a:r>
            <a:r>
              <a:rPr lang="en-US" b="1" dirty="0">
                <a:solidFill>
                  <a:schemeClr val="bg1"/>
                </a:solidFill>
              </a:rPr>
              <a:t> </a:t>
            </a:r>
            <a:r>
              <a:rPr lang="en-US" b="1" dirty="0" smtClean="0">
                <a:solidFill>
                  <a:schemeClr val="bg1"/>
                </a:solidFill>
              </a:rPr>
              <a:t>of </a:t>
            </a:r>
            <a:r>
              <a:rPr lang="en-US" b="1" dirty="0" err="1">
                <a:solidFill>
                  <a:schemeClr val="bg1"/>
                </a:solidFill>
              </a:rPr>
              <a:t>Portugual</a:t>
            </a:r>
            <a:r>
              <a:rPr lang="en-US" b="1" dirty="0">
                <a:solidFill>
                  <a:schemeClr val="bg1"/>
                </a:solidFill>
              </a:rPr>
              <a:t> </a:t>
            </a:r>
            <a:endParaRPr lang="pt-PT" b="1" dirty="0">
              <a:solidFill>
                <a:schemeClr val="bg1"/>
              </a:solidFill>
            </a:endParaRPr>
          </a:p>
        </p:txBody>
      </p:sp>
      <p:pic>
        <p:nvPicPr>
          <p:cNvPr id="5" name="Picture 2" descr="iscsp_logo"/>
          <p:cNvPicPr>
            <a:picLocks noChangeAspect="1" noChangeArrowheads="1"/>
          </p:cNvPicPr>
          <p:nvPr/>
        </p:nvPicPr>
        <p:blipFill>
          <a:blip r:embed="rId2" cstate="print">
            <a:lum bright="-12000" contrast="14000"/>
          </a:blip>
          <a:srcRect/>
          <a:stretch>
            <a:fillRect/>
          </a:stretch>
        </p:blipFill>
        <p:spPr bwMode="auto">
          <a:xfrm>
            <a:off x="8286776" y="6000768"/>
            <a:ext cx="611185" cy="596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37744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86682186"/>
              </p:ext>
            </p:extLst>
          </p:nvPr>
        </p:nvGraphicFramePr>
        <p:xfrm>
          <a:off x="539552" y="198884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Título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  <a:solidFill>
            <a:srgbClr val="FF0000"/>
          </a:solidFill>
        </p:spPr>
        <p:txBody>
          <a:bodyPr tIns="0" bIns="374400">
            <a:normAutofit fontScale="9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80000"/>
              </a:lnSpc>
            </a:pPr>
            <a:r>
              <a:rPr lang="en-US" b="1" smtClean="0">
                <a:solidFill>
                  <a:schemeClr val="bg1"/>
                </a:solidFill>
              </a:rPr>
              <a:t/>
            </a:r>
            <a:br>
              <a:rPr lang="en-US" b="1" smtClean="0">
                <a:solidFill>
                  <a:schemeClr val="bg1"/>
                </a:solidFill>
              </a:rPr>
            </a:br>
            <a:r>
              <a:rPr lang="en-US" b="1" smtClean="0">
                <a:solidFill>
                  <a:schemeClr val="bg1"/>
                </a:solidFill>
              </a:rPr>
              <a:t>The Case of Portugual </a:t>
            </a:r>
            <a:endParaRPr lang="pt-PT" b="1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03848" y="1628800"/>
            <a:ext cx="46805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S</a:t>
            </a:r>
            <a:r>
              <a:rPr lang="en-US" sz="2000" b="1" dirty="0" smtClean="0"/>
              <a:t>ocial Housing Stock in Europe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2779052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118,000 social housing dwellings</a:t>
            </a:r>
            <a:endParaRPr lang="en-US" dirty="0" smtClean="0"/>
          </a:p>
          <a:p>
            <a:r>
              <a:rPr lang="en-GB" dirty="0"/>
              <a:t>Social </a:t>
            </a:r>
            <a:r>
              <a:rPr lang="en-GB" dirty="0" smtClean="0"/>
              <a:t>housing: occupied </a:t>
            </a:r>
            <a:r>
              <a:rPr lang="en-GB" dirty="0"/>
              <a:t>under a lease </a:t>
            </a:r>
            <a:r>
              <a:rPr lang="en-GB" dirty="0" smtClean="0"/>
              <a:t>95.5%.</a:t>
            </a:r>
          </a:p>
          <a:p>
            <a:r>
              <a:rPr lang="en-GB" dirty="0" smtClean="0"/>
              <a:t> Vacant 4.1%.</a:t>
            </a:r>
          </a:p>
          <a:p>
            <a:r>
              <a:rPr lang="en-GB" dirty="0"/>
              <a:t>I</a:t>
            </a:r>
            <a:r>
              <a:rPr lang="en-GB" dirty="0" smtClean="0"/>
              <a:t>llegally </a:t>
            </a:r>
            <a:r>
              <a:rPr lang="en-GB" dirty="0"/>
              <a:t>occupied 0.4%. </a:t>
            </a:r>
            <a:endParaRPr lang="en-GB" dirty="0" smtClean="0"/>
          </a:p>
          <a:p>
            <a:r>
              <a:rPr lang="en-GB" dirty="0" smtClean="0"/>
              <a:t>25 </a:t>
            </a:r>
            <a:r>
              <a:rPr lang="en-GB" dirty="0"/>
              <a:t>600 applications for social </a:t>
            </a:r>
            <a:r>
              <a:rPr lang="en-GB" dirty="0" smtClean="0"/>
              <a:t>housing</a:t>
            </a:r>
            <a:r>
              <a:rPr lang="en-US" dirty="0" smtClean="0"/>
              <a:t>.</a:t>
            </a:r>
          </a:p>
          <a:p>
            <a:r>
              <a:rPr lang="en-GB" dirty="0" smtClean="0"/>
              <a:t>Average monthly rent 60 €.</a:t>
            </a:r>
            <a:endParaRPr lang="en-US" dirty="0"/>
          </a:p>
        </p:txBody>
      </p:sp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solidFill>
            <a:srgbClr val="FF0000"/>
          </a:solidFill>
        </p:spPr>
        <p:txBody>
          <a:bodyPr tIns="0" bIns="374400">
            <a:normAutofit fontScale="90000"/>
          </a:bodyPr>
          <a:lstStyle/>
          <a:p>
            <a:pPr>
              <a:lnSpc>
                <a:spcPct val="80000"/>
              </a:lnSpc>
            </a:pPr>
            <a:r>
              <a:rPr lang="en-US" b="1" dirty="0" smtClean="0">
                <a:solidFill>
                  <a:schemeClr val="bg1"/>
                </a:solidFill>
              </a:rPr>
              <a:t/>
            </a:r>
            <a:br>
              <a:rPr lang="en-US" b="1" dirty="0" smtClean="0">
                <a:solidFill>
                  <a:schemeClr val="bg1"/>
                </a:solidFill>
              </a:rPr>
            </a:br>
            <a:r>
              <a:rPr lang="en-US" b="1" dirty="0" smtClean="0">
                <a:solidFill>
                  <a:schemeClr val="bg1"/>
                </a:solidFill>
              </a:rPr>
              <a:t>The Case</a:t>
            </a:r>
            <a:r>
              <a:rPr lang="en-US" b="1" dirty="0">
                <a:solidFill>
                  <a:schemeClr val="bg1"/>
                </a:solidFill>
              </a:rPr>
              <a:t> </a:t>
            </a:r>
            <a:r>
              <a:rPr lang="en-US" b="1" dirty="0" smtClean="0">
                <a:solidFill>
                  <a:schemeClr val="bg1"/>
                </a:solidFill>
              </a:rPr>
              <a:t>of </a:t>
            </a:r>
            <a:r>
              <a:rPr lang="en-US" b="1" dirty="0" err="1">
                <a:solidFill>
                  <a:schemeClr val="bg1"/>
                </a:solidFill>
              </a:rPr>
              <a:t>Portugual</a:t>
            </a:r>
            <a:r>
              <a:rPr lang="en-US" b="1" dirty="0">
                <a:solidFill>
                  <a:schemeClr val="bg1"/>
                </a:solidFill>
              </a:rPr>
              <a:t> </a:t>
            </a:r>
            <a:endParaRPr lang="pt-PT" b="1" dirty="0">
              <a:solidFill>
                <a:schemeClr val="bg1"/>
              </a:solidFill>
            </a:endParaRPr>
          </a:p>
        </p:txBody>
      </p:sp>
      <p:pic>
        <p:nvPicPr>
          <p:cNvPr id="5" name="Picture 2" descr="iscsp_logo"/>
          <p:cNvPicPr>
            <a:picLocks noChangeAspect="1" noChangeArrowheads="1"/>
          </p:cNvPicPr>
          <p:nvPr/>
        </p:nvPicPr>
        <p:blipFill>
          <a:blip r:embed="rId2" cstate="print">
            <a:lum bright="-12000" contrast="14000"/>
          </a:blip>
          <a:srcRect/>
          <a:stretch>
            <a:fillRect/>
          </a:stretch>
        </p:blipFill>
        <p:spPr bwMode="auto">
          <a:xfrm>
            <a:off x="8286776" y="6000768"/>
            <a:ext cx="611185" cy="596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53118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33296</TotalTime>
  <Words>340</Words>
  <Application>Microsoft Office PowerPoint</Application>
  <PresentationFormat>On-screen Show (4:3)</PresentationFormat>
  <Paragraphs>71</Paragraphs>
  <Slides>12</Slides>
  <Notes>2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4" baseType="lpstr">
      <vt:lpstr>Tema do Office</vt:lpstr>
      <vt:lpstr>Document</vt:lpstr>
      <vt:lpstr> Low Income Housing Finance and Subsidies: the Case of Portugal </vt:lpstr>
      <vt:lpstr> </vt:lpstr>
      <vt:lpstr>PowerPoint Presentation</vt:lpstr>
      <vt:lpstr> The Case of Portugal </vt:lpstr>
      <vt:lpstr> The Case of Portugal </vt:lpstr>
      <vt:lpstr> The Case of Portugal </vt:lpstr>
      <vt:lpstr> The Case of Portugual </vt:lpstr>
      <vt:lpstr>PowerPoint Presentation</vt:lpstr>
      <vt:lpstr> The Case of Portugual </vt:lpstr>
      <vt:lpstr> The Case of Portugal </vt:lpstr>
      <vt:lpstr>How can we learn from the case of Portugal?  </vt:lpstr>
      <vt:lpstr>Thank you! rxerez@iscsp.ulisboa.pt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user</dc:creator>
  <cp:lastModifiedBy>Administrator</cp:lastModifiedBy>
  <cp:revision>372</cp:revision>
  <dcterms:created xsi:type="dcterms:W3CDTF">2010-04-18T14:31:22Z</dcterms:created>
  <dcterms:modified xsi:type="dcterms:W3CDTF">2014-09-24T13:19:20Z</dcterms:modified>
</cp:coreProperties>
</file>