
<file path=[Content_Types].xml><?xml version="1.0" encoding="utf-8"?>
<Types xmlns="http://schemas.openxmlformats.org/package/2006/content-types">
  <Override PartName="/ppt/drawings/drawing1.xml" ContentType="application/vnd.openxmlformats-officedocument.drawingml.chartshapes+xml"/>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theme/themeOverride2.xml" ContentType="application/vnd.openxmlformats-officedocument.themeOverride+xml"/>
  <Override PartName="/ppt/slides/slide22.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slides/slide23.xml" ContentType="application/vnd.openxmlformats-officedocument.presentationml.slide+xml"/>
  <Default Extension="png" ContentType="image/png"/>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theme/themeOverride1.xml" ContentType="application/vnd.openxmlformats-officedocument.themeOverrid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566" r:id="rId1"/>
  </p:sldMasterIdLst>
  <p:notesMasterIdLst>
    <p:notesMasterId r:id="rId28"/>
  </p:notesMasterIdLst>
  <p:handoutMasterIdLst>
    <p:handoutMasterId r:id="rId29"/>
  </p:handoutMasterIdLst>
  <p:sldIdLst>
    <p:sldId id="256" r:id="rId2"/>
    <p:sldId id="258" r:id="rId3"/>
    <p:sldId id="315" r:id="rId4"/>
    <p:sldId id="316" r:id="rId5"/>
    <p:sldId id="278" r:id="rId6"/>
    <p:sldId id="260" r:id="rId7"/>
    <p:sldId id="257" r:id="rId8"/>
    <p:sldId id="261" r:id="rId9"/>
    <p:sldId id="295" r:id="rId10"/>
    <p:sldId id="259" r:id="rId11"/>
    <p:sldId id="302" r:id="rId12"/>
    <p:sldId id="303" r:id="rId13"/>
    <p:sldId id="304" r:id="rId14"/>
    <p:sldId id="305" r:id="rId15"/>
    <p:sldId id="308" r:id="rId16"/>
    <p:sldId id="306" r:id="rId17"/>
    <p:sldId id="309" r:id="rId18"/>
    <p:sldId id="307" r:id="rId19"/>
    <p:sldId id="310" r:id="rId20"/>
    <p:sldId id="311" r:id="rId21"/>
    <p:sldId id="312" r:id="rId22"/>
    <p:sldId id="319" r:id="rId23"/>
    <p:sldId id="313" r:id="rId24"/>
    <p:sldId id="320" r:id="rId25"/>
    <p:sldId id="314" r:id="rId26"/>
    <p:sldId id="296" r:id="rId27"/>
  </p:sldIdLst>
  <p:sldSz cx="9144000" cy="6858000" type="screen4x3"/>
  <p:notesSz cx="6858000" cy="99472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snapVertSplitter="1" vertBarState="minimized" horzBarState="maximized">
    <p:restoredLeft sz="34615" autoAdjust="0"/>
    <p:restoredTop sz="86333" autoAdjust="0"/>
  </p:normalViewPr>
  <p:slideViewPr>
    <p:cSldViewPr>
      <p:cViewPr>
        <p:scale>
          <a:sx n="81" d="100"/>
          <a:sy n="81" d="100"/>
        </p:scale>
        <p:origin x="-240" y="-88"/>
      </p:cViewPr>
      <p:guideLst>
        <p:guide orient="horz" pos="2160"/>
        <p:guide pos="2880"/>
      </p:guideLst>
    </p:cSldViewPr>
  </p:slideViewPr>
  <p:outlineViewPr>
    <p:cViewPr>
      <p:scale>
        <a:sx n="33" d="100"/>
        <a:sy n="33" d="100"/>
      </p:scale>
      <p:origin x="222" y="0"/>
    </p:cViewPr>
  </p:outlineViewPr>
  <p:notesTextViewPr>
    <p:cViewPr>
      <p:scale>
        <a:sx n="100" d="100"/>
        <a:sy n="100" d="100"/>
      </p:scale>
      <p:origin x="0" y="0"/>
    </p:cViewPr>
  </p:notesTextViewPr>
  <p:sorterViewPr>
    <p:cViewPr>
      <p:scale>
        <a:sx n="66" d="100"/>
        <a:sy n="66" d="100"/>
      </p:scale>
      <p:origin x="0" y="402"/>
    </p:cViewPr>
  </p:sorterViewPr>
  <p:notesViewPr>
    <p:cSldViewPr>
      <p:cViewPr varScale="1">
        <p:scale>
          <a:sx n="57" d="100"/>
          <a:sy n="57" d="100"/>
        </p:scale>
        <p:origin x="-2520" y="-84"/>
      </p:cViewPr>
      <p:guideLst>
        <p:guide orient="horz" pos="3133"/>
        <p:guide pos="216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C:\Users\bob.jordan\Dropbox\Tarragona\dist%20of%20housing%20stock%20by%20tenure%20chart%201961-2011%20final.xls" TargetMode="External"/><Relationship Id="rId3"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C:\Users\bob.jordan\Desktop\Desktop%20July%202014\revised%20chart%20evictions%20prtb.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
  <c:clrMapOvr bg1="lt1" tx1="dk1" bg2="lt2" tx2="dk2" accent1="accent1" accent2="accent2" accent3="accent3" accent4="accent4" accent5="accent5" accent6="accent6" hlink="hlink" folHlink="folHlink"/>
  <c:chart>
    <c:title>
      <c:tx>
        <c:rich>
          <a:bodyPr/>
          <a:lstStyle/>
          <a:p>
            <a:pPr>
              <a:defRPr lang="en-IE"/>
            </a:pPr>
            <a:r>
              <a:rPr lang="en-US" sz="2400" dirty="0"/>
              <a:t>Percentage Distribution of Housing Stock By Tenure, 1961 - 2011</a:t>
            </a:r>
          </a:p>
        </c:rich>
      </c:tx>
      <c:layout/>
    </c:title>
    <c:plotArea>
      <c:layout/>
      <c:lineChart>
        <c:grouping val="standard"/>
        <c:ser>
          <c:idx val="0"/>
          <c:order val="0"/>
          <c:tx>
            <c:strRef>
              <c:f>Sheet1!$C$4:$C$5</c:f>
              <c:strCache>
                <c:ptCount val="1"/>
                <c:pt idx="0">
                  <c:v>Owner-occupied %</c:v>
                </c:pt>
              </c:strCache>
            </c:strRef>
          </c:tx>
          <c:marker>
            <c:symbol val="none"/>
          </c:marker>
          <c:cat>
            <c:numRef>
              <c:f>Sheet1!$B$6:$B$12</c:f>
              <c:numCache>
                <c:formatCode>General</c:formatCode>
                <c:ptCount val="7"/>
                <c:pt idx="0">
                  <c:v>1961.0</c:v>
                </c:pt>
                <c:pt idx="1">
                  <c:v>1971.0</c:v>
                </c:pt>
                <c:pt idx="2">
                  <c:v>1981.0</c:v>
                </c:pt>
                <c:pt idx="3">
                  <c:v>1991.0</c:v>
                </c:pt>
                <c:pt idx="4">
                  <c:v>2002.0</c:v>
                </c:pt>
                <c:pt idx="5">
                  <c:v>2006.0</c:v>
                </c:pt>
                <c:pt idx="6">
                  <c:v>2011.0</c:v>
                </c:pt>
              </c:numCache>
            </c:numRef>
          </c:cat>
          <c:val>
            <c:numRef>
              <c:f>Sheet1!$C$6:$C$12</c:f>
              <c:numCache>
                <c:formatCode>General</c:formatCode>
                <c:ptCount val="7"/>
                <c:pt idx="0">
                  <c:v>59.8</c:v>
                </c:pt>
                <c:pt idx="1">
                  <c:v>68.8</c:v>
                </c:pt>
                <c:pt idx="2">
                  <c:v>74.4</c:v>
                </c:pt>
                <c:pt idx="3">
                  <c:v>79.3</c:v>
                </c:pt>
                <c:pt idx="4">
                  <c:v>77.4</c:v>
                </c:pt>
                <c:pt idx="5">
                  <c:v>74.7</c:v>
                </c:pt>
                <c:pt idx="6">
                  <c:v>69.7</c:v>
                </c:pt>
              </c:numCache>
            </c:numRef>
          </c:val>
        </c:ser>
        <c:ser>
          <c:idx val="1"/>
          <c:order val="1"/>
          <c:tx>
            <c:strRef>
              <c:f>Sheet1!#REF!</c:f>
              <c:strCache>
                <c:ptCount val="1"/>
                <c:pt idx="0">
                  <c:v>#REF!</c:v>
                </c:pt>
              </c:strCache>
            </c:strRef>
          </c:tx>
          <c:marker>
            <c:symbol val="none"/>
          </c:marker>
          <c:cat>
            <c:numRef>
              <c:f>Sheet1!$B$6:$B$12</c:f>
              <c:numCache>
                <c:formatCode>General</c:formatCode>
                <c:ptCount val="7"/>
                <c:pt idx="0">
                  <c:v>1961.0</c:v>
                </c:pt>
                <c:pt idx="1">
                  <c:v>1971.0</c:v>
                </c:pt>
                <c:pt idx="2">
                  <c:v>1981.0</c:v>
                </c:pt>
                <c:pt idx="3">
                  <c:v>1991.0</c:v>
                </c:pt>
                <c:pt idx="4">
                  <c:v>2002.0</c:v>
                </c:pt>
                <c:pt idx="5">
                  <c:v>2006.0</c:v>
                </c:pt>
                <c:pt idx="6">
                  <c:v>2011.0</c:v>
                </c:pt>
              </c:numCache>
            </c:numRef>
          </c:cat>
          <c:val>
            <c:numRef>
              <c:f>Sheet1!#REF!</c:f>
              <c:numCache>
                <c:formatCode>General</c:formatCode>
                <c:ptCount val="1"/>
                <c:pt idx="0">
                  <c:v>1.0</c:v>
                </c:pt>
              </c:numCache>
            </c:numRef>
          </c:val>
        </c:ser>
        <c:ser>
          <c:idx val="2"/>
          <c:order val="2"/>
          <c:tx>
            <c:strRef>
              <c:f>Sheet1!$D$4:$D$5</c:f>
              <c:strCache>
                <c:ptCount val="1"/>
                <c:pt idx="0">
                  <c:v>Social Housing %</c:v>
                </c:pt>
              </c:strCache>
            </c:strRef>
          </c:tx>
          <c:marker>
            <c:symbol val="none"/>
          </c:marker>
          <c:cat>
            <c:numRef>
              <c:f>Sheet1!$B$6:$B$12</c:f>
              <c:numCache>
                <c:formatCode>General</c:formatCode>
                <c:ptCount val="7"/>
                <c:pt idx="0">
                  <c:v>1961.0</c:v>
                </c:pt>
                <c:pt idx="1">
                  <c:v>1971.0</c:v>
                </c:pt>
                <c:pt idx="2">
                  <c:v>1981.0</c:v>
                </c:pt>
                <c:pt idx="3">
                  <c:v>1991.0</c:v>
                </c:pt>
                <c:pt idx="4">
                  <c:v>2002.0</c:v>
                </c:pt>
                <c:pt idx="5">
                  <c:v>2006.0</c:v>
                </c:pt>
                <c:pt idx="6">
                  <c:v>2011.0</c:v>
                </c:pt>
              </c:numCache>
            </c:numRef>
          </c:cat>
          <c:val>
            <c:numRef>
              <c:f>Sheet1!$D$6:$D$12</c:f>
              <c:numCache>
                <c:formatCode>General</c:formatCode>
                <c:ptCount val="7"/>
                <c:pt idx="0">
                  <c:v>18.4</c:v>
                </c:pt>
                <c:pt idx="1">
                  <c:v>15.5</c:v>
                </c:pt>
                <c:pt idx="2">
                  <c:v>12.5</c:v>
                </c:pt>
                <c:pt idx="3">
                  <c:v>9.700000000000001</c:v>
                </c:pt>
                <c:pt idx="4">
                  <c:v>6.9</c:v>
                </c:pt>
                <c:pt idx="5">
                  <c:v>10.7</c:v>
                </c:pt>
                <c:pt idx="6">
                  <c:v>8.700000000000001</c:v>
                </c:pt>
              </c:numCache>
            </c:numRef>
          </c:val>
        </c:ser>
        <c:ser>
          <c:idx val="3"/>
          <c:order val="3"/>
          <c:tx>
            <c:strRef>
              <c:f>Sheet1!#REF!</c:f>
              <c:strCache>
                <c:ptCount val="1"/>
                <c:pt idx="0">
                  <c:v>#REF!</c:v>
                </c:pt>
              </c:strCache>
            </c:strRef>
          </c:tx>
          <c:marker>
            <c:symbol val="none"/>
          </c:marker>
          <c:cat>
            <c:numRef>
              <c:f>Sheet1!$B$6:$B$12</c:f>
              <c:numCache>
                <c:formatCode>General</c:formatCode>
                <c:ptCount val="7"/>
                <c:pt idx="0">
                  <c:v>1961.0</c:v>
                </c:pt>
                <c:pt idx="1">
                  <c:v>1971.0</c:v>
                </c:pt>
                <c:pt idx="2">
                  <c:v>1981.0</c:v>
                </c:pt>
                <c:pt idx="3">
                  <c:v>1991.0</c:v>
                </c:pt>
                <c:pt idx="4">
                  <c:v>2002.0</c:v>
                </c:pt>
                <c:pt idx="5">
                  <c:v>2006.0</c:v>
                </c:pt>
                <c:pt idx="6">
                  <c:v>2011.0</c:v>
                </c:pt>
              </c:numCache>
            </c:numRef>
          </c:cat>
          <c:val>
            <c:numRef>
              <c:f>Sheet1!#REF!</c:f>
              <c:numCache>
                <c:formatCode>General</c:formatCode>
                <c:ptCount val="1"/>
                <c:pt idx="0">
                  <c:v>1.0</c:v>
                </c:pt>
              </c:numCache>
            </c:numRef>
          </c:val>
        </c:ser>
        <c:ser>
          <c:idx val="4"/>
          <c:order val="4"/>
          <c:tx>
            <c:strRef>
              <c:f>Sheet1!$E$4:$E$5</c:f>
              <c:strCache>
                <c:ptCount val="1"/>
                <c:pt idx="0">
                  <c:v>Private Rented %</c:v>
                </c:pt>
              </c:strCache>
            </c:strRef>
          </c:tx>
          <c:marker>
            <c:symbol val="none"/>
          </c:marker>
          <c:cat>
            <c:numRef>
              <c:f>Sheet1!$B$6:$B$12</c:f>
              <c:numCache>
                <c:formatCode>General</c:formatCode>
                <c:ptCount val="7"/>
                <c:pt idx="0">
                  <c:v>1961.0</c:v>
                </c:pt>
                <c:pt idx="1">
                  <c:v>1971.0</c:v>
                </c:pt>
                <c:pt idx="2">
                  <c:v>1981.0</c:v>
                </c:pt>
                <c:pt idx="3">
                  <c:v>1991.0</c:v>
                </c:pt>
                <c:pt idx="4">
                  <c:v>2002.0</c:v>
                </c:pt>
                <c:pt idx="5">
                  <c:v>2006.0</c:v>
                </c:pt>
                <c:pt idx="6">
                  <c:v>2011.0</c:v>
                </c:pt>
              </c:numCache>
            </c:numRef>
          </c:cat>
          <c:val>
            <c:numRef>
              <c:f>Sheet1!$E$6:$E$12</c:f>
              <c:numCache>
                <c:formatCode>General</c:formatCode>
                <c:ptCount val="7"/>
                <c:pt idx="0">
                  <c:v>17.2</c:v>
                </c:pt>
                <c:pt idx="1">
                  <c:v>13.3</c:v>
                </c:pt>
                <c:pt idx="2">
                  <c:v>10.1</c:v>
                </c:pt>
                <c:pt idx="3">
                  <c:v>8.0</c:v>
                </c:pt>
                <c:pt idx="4">
                  <c:v>11.1</c:v>
                </c:pt>
                <c:pt idx="5">
                  <c:v>9.9</c:v>
                </c:pt>
                <c:pt idx="6">
                  <c:v>18.5</c:v>
                </c:pt>
              </c:numCache>
            </c:numRef>
          </c:val>
        </c:ser>
        <c:ser>
          <c:idx val="5"/>
          <c:order val="5"/>
          <c:tx>
            <c:strRef>
              <c:f>Sheet1!#REF!</c:f>
              <c:strCache>
                <c:ptCount val="1"/>
                <c:pt idx="0">
                  <c:v>#REF!</c:v>
                </c:pt>
              </c:strCache>
            </c:strRef>
          </c:tx>
          <c:marker>
            <c:symbol val="none"/>
          </c:marker>
          <c:cat>
            <c:numRef>
              <c:f>Sheet1!$B$6:$B$12</c:f>
              <c:numCache>
                <c:formatCode>General</c:formatCode>
                <c:ptCount val="7"/>
                <c:pt idx="0">
                  <c:v>1961.0</c:v>
                </c:pt>
                <c:pt idx="1">
                  <c:v>1971.0</c:v>
                </c:pt>
                <c:pt idx="2">
                  <c:v>1981.0</c:v>
                </c:pt>
                <c:pt idx="3">
                  <c:v>1991.0</c:v>
                </c:pt>
                <c:pt idx="4">
                  <c:v>2002.0</c:v>
                </c:pt>
                <c:pt idx="5">
                  <c:v>2006.0</c:v>
                </c:pt>
                <c:pt idx="6">
                  <c:v>2011.0</c:v>
                </c:pt>
              </c:numCache>
            </c:numRef>
          </c:cat>
          <c:val>
            <c:numRef>
              <c:f>Sheet1!#REF!</c:f>
              <c:numCache>
                <c:formatCode>General</c:formatCode>
                <c:ptCount val="1"/>
                <c:pt idx="0">
                  <c:v>1.0</c:v>
                </c:pt>
              </c:numCache>
            </c:numRef>
          </c:val>
        </c:ser>
        <c:marker val="1"/>
        <c:axId val="583124168"/>
        <c:axId val="664321048"/>
      </c:lineChart>
      <c:catAx>
        <c:axId val="583124168"/>
        <c:scaling>
          <c:orientation val="minMax"/>
        </c:scaling>
        <c:axPos val="b"/>
        <c:numFmt formatCode="General" sourceLinked="1"/>
        <c:majorTickMark val="none"/>
        <c:tickLblPos val="nextTo"/>
        <c:txPr>
          <a:bodyPr rot="0" vert="horz"/>
          <a:lstStyle/>
          <a:p>
            <a:pPr>
              <a:defRPr lang="en-IE" sz="1400" baseline="0"/>
            </a:pPr>
            <a:endParaRPr lang="en-US"/>
          </a:p>
        </c:txPr>
        <c:crossAx val="664321048"/>
        <c:crosses val="autoZero"/>
        <c:auto val="1"/>
        <c:lblAlgn val="ctr"/>
        <c:lblOffset val="100"/>
        <c:tickLblSkip val="1"/>
        <c:tickMarkSkip val="1"/>
      </c:catAx>
      <c:valAx>
        <c:axId val="664321048"/>
        <c:scaling>
          <c:orientation val="minMax"/>
        </c:scaling>
        <c:axPos val="l"/>
        <c:numFmt formatCode="General" sourceLinked="1"/>
        <c:majorTickMark val="none"/>
        <c:tickLblPos val="nextTo"/>
        <c:txPr>
          <a:bodyPr rot="0" vert="horz"/>
          <a:lstStyle/>
          <a:p>
            <a:pPr>
              <a:defRPr lang="en-IE" sz="1400"/>
            </a:pPr>
            <a:endParaRPr lang="en-US"/>
          </a:p>
        </c:txPr>
        <c:crossAx val="583124168"/>
        <c:crosses val="autoZero"/>
        <c:crossBetween val="between"/>
      </c:valAx>
      <c:spPr>
        <a:noFill/>
        <a:ln w="25400">
          <a:noFill/>
        </a:ln>
      </c:spPr>
    </c:plotArea>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
  <c:clrMapOvr bg1="lt1" tx1="dk1" bg2="lt2" tx2="dk2" accent1="accent1" accent2="accent2" accent3="accent3" accent4="accent4" accent5="accent5" accent6="accent6" hlink="hlink" folHlink="folHlink"/>
  <c:chart>
    <c:title>
      <c:tx>
        <c:rich>
          <a:bodyPr/>
          <a:lstStyle/>
          <a:p>
            <a:pPr>
              <a:defRPr lang="en-US" sz="3600" kern="1200" dirty="0" smtClean="0">
                <a:solidFill>
                  <a:schemeClr val="tx2"/>
                </a:solidFill>
                <a:latin typeface="+mj-lt"/>
                <a:ea typeface="+mj-ea"/>
                <a:cs typeface="+mj-cs"/>
              </a:defRPr>
            </a:pPr>
            <a:r>
              <a:rPr lang="en-US" sz="3200" b="0" kern="1200" dirty="0" smtClean="0">
                <a:solidFill>
                  <a:schemeClr val="tx2"/>
                </a:solidFill>
                <a:latin typeface="+mj-lt"/>
                <a:ea typeface="+mj-ea"/>
                <a:cs typeface="+mj-cs"/>
              </a:rPr>
              <a:t>Dispute Applications to PRTB 2007-2013</a:t>
            </a:r>
          </a:p>
        </c:rich>
      </c:tx>
      <c:layout>
        <c:manualLayout>
          <c:xMode val="edge"/>
          <c:yMode val="edge"/>
          <c:x val="0.085087303705681"/>
          <c:y val="0.00217984878755827"/>
        </c:manualLayout>
      </c:layout>
    </c:title>
    <c:plotArea>
      <c:layout>
        <c:manualLayout>
          <c:layoutTarget val="inner"/>
          <c:xMode val="edge"/>
          <c:yMode val="edge"/>
          <c:x val="0.105932852143482"/>
          <c:y val="0.182296783797549"/>
          <c:w val="0.667360236220479"/>
          <c:h val="0.701723665138877"/>
        </c:manualLayout>
      </c:layout>
      <c:barChart>
        <c:barDir val="col"/>
        <c:grouping val="stacked"/>
        <c:ser>
          <c:idx val="2"/>
          <c:order val="0"/>
          <c:tx>
            <c:strRef>
              <c:f>Sheet1!$I$4</c:f>
              <c:strCache>
                <c:ptCount val="1"/>
                <c:pt idx="0">
                  <c:v>Deposit Retention</c:v>
                </c:pt>
              </c:strCache>
            </c:strRef>
          </c:tx>
          <c:dLbls>
            <c:txPr>
              <a:bodyPr/>
              <a:lstStyle/>
              <a:p>
                <a:pPr>
                  <a:defRPr lang="en-IE"/>
                </a:pPr>
                <a:endParaRPr lang="en-US"/>
              </a:p>
            </c:txPr>
            <c:showVal val="1"/>
          </c:dLbls>
          <c:cat>
            <c:numRef>
              <c:f>Sheet1!$J$3:$P$3</c:f>
              <c:numCache>
                <c:formatCode>General</c:formatCode>
                <c:ptCount val="7"/>
                <c:pt idx="0">
                  <c:v>2007.0</c:v>
                </c:pt>
                <c:pt idx="1">
                  <c:v>2008.0</c:v>
                </c:pt>
                <c:pt idx="2">
                  <c:v>2009.0</c:v>
                </c:pt>
                <c:pt idx="3">
                  <c:v>2010.0</c:v>
                </c:pt>
                <c:pt idx="4">
                  <c:v>2011.0</c:v>
                </c:pt>
                <c:pt idx="5">
                  <c:v>2012.0</c:v>
                </c:pt>
                <c:pt idx="6">
                  <c:v>2013.0</c:v>
                </c:pt>
              </c:numCache>
            </c:numRef>
          </c:cat>
          <c:val>
            <c:numRef>
              <c:f>Sheet1!$J$4:$P$4</c:f>
              <c:numCache>
                <c:formatCode>0%</c:formatCode>
                <c:ptCount val="7"/>
                <c:pt idx="0">
                  <c:v>0.35</c:v>
                </c:pt>
                <c:pt idx="1">
                  <c:v>0.43</c:v>
                </c:pt>
                <c:pt idx="2">
                  <c:v>0.51</c:v>
                </c:pt>
                <c:pt idx="3">
                  <c:v>0.390000000000001</c:v>
                </c:pt>
                <c:pt idx="4">
                  <c:v>0.43</c:v>
                </c:pt>
                <c:pt idx="5">
                  <c:v>0.37</c:v>
                </c:pt>
                <c:pt idx="6">
                  <c:v>0.320000000000002</c:v>
                </c:pt>
              </c:numCache>
            </c:numRef>
          </c:val>
        </c:ser>
        <c:ser>
          <c:idx val="1"/>
          <c:order val="1"/>
          <c:tx>
            <c:strRef>
              <c:f>Sheet1!$I$5</c:f>
              <c:strCache>
                <c:ptCount val="1"/>
                <c:pt idx="0">
                  <c:v>Illegal Evictions </c:v>
                </c:pt>
              </c:strCache>
            </c:strRef>
          </c:tx>
          <c:dLbls>
            <c:txPr>
              <a:bodyPr/>
              <a:lstStyle/>
              <a:p>
                <a:pPr>
                  <a:defRPr lang="en-IE"/>
                </a:pPr>
                <a:endParaRPr lang="en-US"/>
              </a:p>
            </c:txPr>
            <c:showVal val="1"/>
          </c:dLbls>
          <c:cat>
            <c:numRef>
              <c:f>Sheet1!$J$3:$P$3</c:f>
              <c:numCache>
                <c:formatCode>General</c:formatCode>
                <c:ptCount val="7"/>
                <c:pt idx="0">
                  <c:v>2007.0</c:v>
                </c:pt>
                <c:pt idx="1">
                  <c:v>2008.0</c:v>
                </c:pt>
                <c:pt idx="2">
                  <c:v>2009.0</c:v>
                </c:pt>
                <c:pt idx="3">
                  <c:v>2010.0</c:v>
                </c:pt>
                <c:pt idx="4">
                  <c:v>2011.0</c:v>
                </c:pt>
                <c:pt idx="5">
                  <c:v>2012.0</c:v>
                </c:pt>
                <c:pt idx="6">
                  <c:v>2013.0</c:v>
                </c:pt>
              </c:numCache>
            </c:numRef>
          </c:cat>
          <c:val>
            <c:numRef>
              <c:f>Sheet1!$J$5:$P$5</c:f>
              <c:numCache>
                <c:formatCode>0%</c:formatCode>
                <c:ptCount val="7"/>
                <c:pt idx="0">
                  <c:v>0.03</c:v>
                </c:pt>
                <c:pt idx="1">
                  <c:v>0.0500000000000001</c:v>
                </c:pt>
                <c:pt idx="2">
                  <c:v>0.0400000000000001</c:v>
                </c:pt>
                <c:pt idx="3">
                  <c:v>0.0400000000000001</c:v>
                </c:pt>
                <c:pt idx="4">
                  <c:v>0.03</c:v>
                </c:pt>
                <c:pt idx="5">
                  <c:v>0.09</c:v>
                </c:pt>
                <c:pt idx="6">
                  <c:v>0.0800000000000002</c:v>
                </c:pt>
              </c:numCache>
            </c:numRef>
          </c:val>
        </c:ser>
        <c:ser>
          <c:idx val="3"/>
          <c:order val="2"/>
          <c:tx>
            <c:strRef>
              <c:f>Sheet1!$I$6</c:f>
              <c:strCache>
                <c:ptCount val="1"/>
                <c:pt idx="0">
                  <c:v>Other</c:v>
                </c:pt>
              </c:strCache>
            </c:strRef>
          </c:tx>
          <c:dLbls>
            <c:txPr>
              <a:bodyPr/>
              <a:lstStyle/>
              <a:p>
                <a:pPr>
                  <a:defRPr lang="en-IE"/>
                </a:pPr>
                <a:endParaRPr lang="en-US"/>
              </a:p>
            </c:txPr>
            <c:showVal val="1"/>
          </c:dLbls>
          <c:cat>
            <c:numRef>
              <c:f>Sheet1!$J$3:$P$3</c:f>
              <c:numCache>
                <c:formatCode>General</c:formatCode>
                <c:ptCount val="7"/>
                <c:pt idx="0">
                  <c:v>2007.0</c:v>
                </c:pt>
                <c:pt idx="1">
                  <c:v>2008.0</c:v>
                </c:pt>
                <c:pt idx="2">
                  <c:v>2009.0</c:v>
                </c:pt>
                <c:pt idx="3">
                  <c:v>2010.0</c:v>
                </c:pt>
                <c:pt idx="4">
                  <c:v>2011.0</c:v>
                </c:pt>
                <c:pt idx="5">
                  <c:v>2012.0</c:v>
                </c:pt>
                <c:pt idx="6">
                  <c:v>2013.0</c:v>
                </c:pt>
              </c:numCache>
            </c:numRef>
          </c:cat>
          <c:val>
            <c:numRef>
              <c:f>Sheet1!$J$6:$P$6</c:f>
              <c:numCache>
                <c:formatCode>0%</c:formatCode>
                <c:ptCount val="7"/>
                <c:pt idx="0">
                  <c:v>0.43</c:v>
                </c:pt>
                <c:pt idx="1">
                  <c:v>0.330000000000002</c:v>
                </c:pt>
                <c:pt idx="2">
                  <c:v>0.22</c:v>
                </c:pt>
                <c:pt idx="3">
                  <c:v>0.25</c:v>
                </c:pt>
                <c:pt idx="4">
                  <c:v>0.23</c:v>
                </c:pt>
                <c:pt idx="5">
                  <c:v>0.22</c:v>
                </c:pt>
                <c:pt idx="6">
                  <c:v>0.25</c:v>
                </c:pt>
              </c:numCache>
            </c:numRef>
          </c:val>
        </c:ser>
        <c:ser>
          <c:idx val="0"/>
          <c:order val="3"/>
          <c:tx>
            <c:strRef>
              <c:f>Sheet1!$I$7</c:f>
              <c:strCache>
                <c:ptCount val="1"/>
                <c:pt idx="0">
                  <c:v>Rent Arrears</c:v>
                </c:pt>
              </c:strCache>
            </c:strRef>
          </c:tx>
          <c:dLbls>
            <c:txPr>
              <a:bodyPr/>
              <a:lstStyle/>
              <a:p>
                <a:pPr>
                  <a:defRPr lang="en-IE"/>
                </a:pPr>
                <a:endParaRPr lang="en-US"/>
              </a:p>
            </c:txPr>
            <c:showVal val="1"/>
          </c:dLbls>
          <c:cat>
            <c:numRef>
              <c:f>Sheet1!$J$3:$P$3</c:f>
              <c:numCache>
                <c:formatCode>General</c:formatCode>
                <c:ptCount val="7"/>
                <c:pt idx="0">
                  <c:v>2007.0</c:v>
                </c:pt>
                <c:pt idx="1">
                  <c:v>2008.0</c:v>
                </c:pt>
                <c:pt idx="2">
                  <c:v>2009.0</c:v>
                </c:pt>
                <c:pt idx="3">
                  <c:v>2010.0</c:v>
                </c:pt>
                <c:pt idx="4">
                  <c:v>2011.0</c:v>
                </c:pt>
                <c:pt idx="5">
                  <c:v>2012.0</c:v>
                </c:pt>
                <c:pt idx="6">
                  <c:v>2013.0</c:v>
                </c:pt>
              </c:numCache>
            </c:numRef>
          </c:cat>
          <c:val>
            <c:numRef>
              <c:f>Sheet1!$J$7:$P$7</c:f>
              <c:numCache>
                <c:formatCode>0%</c:formatCode>
                <c:ptCount val="7"/>
                <c:pt idx="0">
                  <c:v>0.19</c:v>
                </c:pt>
                <c:pt idx="1">
                  <c:v>0.19</c:v>
                </c:pt>
                <c:pt idx="2">
                  <c:v>0.23</c:v>
                </c:pt>
                <c:pt idx="3">
                  <c:v>0.320000000000002</c:v>
                </c:pt>
                <c:pt idx="4">
                  <c:v>0.310000000000001</c:v>
                </c:pt>
                <c:pt idx="5">
                  <c:v>0.320000000000002</c:v>
                </c:pt>
                <c:pt idx="6">
                  <c:v>0.35</c:v>
                </c:pt>
              </c:numCache>
            </c:numRef>
          </c:val>
        </c:ser>
        <c:gapWidth val="55"/>
        <c:overlap val="100"/>
        <c:axId val="583009208"/>
        <c:axId val="528707464"/>
      </c:barChart>
      <c:catAx>
        <c:axId val="583009208"/>
        <c:scaling>
          <c:orientation val="minMax"/>
        </c:scaling>
        <c:axPos val="b"/>
        <c:numFmt formatCode="General" sourceLinked="1"/>
        <c:majorTickMark val="none"/>
        <c:tickLblPos val="nextTo"/>
        <c:txPr>
          <a:bodyPr/>
          <a:lstStyle/>
          <a:p>
            <a:pPr>
              <a:defRPr lang="en-IE" sz="1400" baseline="0"/>
            </a:pPr>
            <a:endParaRPr lang="en-US"/>
          </a:p>
        </c:txPr>
        <c:crossAx val="528707464"/>
        <c:crosses val="autoZero"/>
        <c:auto val="1"/>
        <c:lblAlgn val="ctr"/>
        <c:lblOffset val="100"/>
      </c:catAx>
      <c:valAx>
        <c:axId val="528707464"/>
        <c:scaling>
          <c:orientation val="minMax"/>
          <c:max val="1.0"/>
        </c:scaling>
        <c:axPos val="l"/>
        <c:numFmt formatCode="0%" sourceLinked="0"/>
        <c:majorTickMark val="none"/>
        <c:tickLblPos val="nextTo"/>
        <c:txPr>
          <a:bodyPr/>
          <a:lstStyle/>
          <a:p>
            <a:pPr>
              <a:defRPr lang="en-IE" sz="1200"/>
            </a:pPr>
            <a:endParaRPr lang="en-US"/>
          </a:p>
        </c:txPr>
        <c:crossAx val="583009208"/>
        <c:crosses val="autoZero"/>
        <c:crossBetween val="between"/>
        <c:majorUnit val="0.1"/>
      </c:valAx>
    </c:plotArea>
    <c:legend>
      <c:legendPos val="r"/>
      <c:layout>
        <c:manualLayout>
          <c:xMode val="edge"/>
          <c:yMode val="edge"/>
          <c:x val="0.745035477556834"/>
          <c:y val="0.189967384591634"/>
          <c:w val="0.232617554161662"/>
          <c:h val="0.724471636991325"/>
        </c:manualLayout>
      </c:layout>
      <c:txPr>
        <a:bodyPr/>
        <a:lstStyle/>
        <a:p>
          <a:pPr>
            <a:defRPr lang="en-IE"/>
          </a:pPr>
          <a:endParaRPr lang="en-US"/>
        </a:p>
      </c:txPr>
    </c:legend>
    <c:dispBlanksAs val="gap"/>
  </c:chart>
  <c:txPr>
    <a:bodyPr/>
    <a:lstStyle/>
    <a:p>
      <a:pPr>
        <a:defRPr sz="1600"/>
      </a:pPr>
      <a:endParaRPr lang="en-US"/>
    </a:p>
  </c:txPr>
  <c:externalData r:id="rId2"/>
</c:chartSpace>
</file>

<file path=ppt/drawings/drawing1.xml><?xml version="1.0" encoding="utf-8"?>
<c:userShapes xmlns:c="http://schemas.openxmlformats.org/drawingml/2006/chart">
  <cdr:relSizeAnchor xmlns:cdr="http://schemas.openxmlformats.org/drawingml/2006/chartDrawing">
    <cdr:from>
      <cdr:x>0.61571</cdr:x>
      <cdr:y>0.24342</cdr:y>
    </cdr:from>
    <cdr:to>
      <cdr:x>1</cdr:x>
      <cdr:y>0.39342</cdr:y>
    </cdr:to>
    <cdr:sp macro="" textlink="">
      <cdr:nvSpPr>
        <cdr:cNvPr id="2" name="TextBox 1"/>
        <cdr:cNvSpPr txBox="1"/>
      </cdr:nvSpPr>
      <cdr:spPr>
        <a:xfrm xmlns:a="http://schemas.openxmlformats.org/drawingml/2006/main">
          <a:off x="4597896" y="1112911"/>
          <a:ext cx="2869704"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r"/>
          <a:r>
            <a:rPr lang="en-IE" sz="1800" dirty="0" smtClean="0"/>
            <a:t>Owner </a:t>
          </a:r>
          <a:r>
            <a:rPr lang="en-IE" sz="1600" dirty="0" smtClean="0"/>
            <a:t>Occupation </a:t>
          </a:r>
          <a:r>
            <a:rPr lang="en-IE" sz="1800" dirty="0" smtClean="0"/>
            <a:t>69.7%</a:t>
          </a:r>
          <a:endParaRPr lang="en-IE" sz="1800" dirty="0"/>
        </a:p>
      </cdr:txBody>
    </cdr:sp>
  </cdr:relSizeAnchor>
  <cdr:relSizeAnchor xmlns:cdr="http://schemas.openxmlformats.org/drawingml/2006/chartDrawing">
    <cdr:from>
      <cdr:x>0.66393</cdr:x>
      <cdr:y>0.68441</cdr:y>
    </cdr:from>
    <cdr:to>
      <cdr:x>1</cdr:x>
      <cdr:y>0.83441</cdr:y>
    </cdr:to>
    <cdr:sp macro="" textlink="">
      <cdr:nvSpPr>
        <cdr:cNvPr id="3" name="TextBox 2"/>
        <cdr:cNvSpPr txBox="1"/>
      </cdr:nvSpPr>
      <cdr:spPr>
        <a:xfrm xmlns:a="http://schemas.openxmlformats.org/drawingml/2006/main">
          <a:off x="4957936" y="3129135"/>
          <a:ext cx="2509664"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r"/>
          <a:r>
            <a:rPr lang="en-IE" sz="1600" dirty="0" smtClean="0"/>
            <a:t>Private Rented 18.5%</a:t>
          </a:r>
          <a:endParaRPr lang="en-IE" sz="1600" dirty="0"/>
        </a:p>
      </cdr:txBody>
    </cdr:sp>
  </cdr:relSizeAnchor>
  <cdr:relSizeAnchor xmlns:cdr="http://schemas.openxmlformats.org/drawingml/2006/chartDrawing">
    <cdr:from>
      <cdr:x>0.76531</cdr:x>
      <cdr:y>0.84191</cdr:y>
    </cdr:from>
    <cdr:to>
      <cdr:x>1</cdr:x>
      <cdr:y>0.99941</cdr:y>
    </cdr:to>
    <cdr:sp macro="" textlink="">
      <cdr:nvSpPr>
        <cdr:cNvPr id="4" name="TextBox 3"/>
        <cdr:cNvSpPr txBox="1"/>
      </cdr:nvSpPr>
      <cdr:spPr>
        <a:xfrm xmlns:a="http://schemas.openxmlformats.org/drawingml/2006/main">
          <a:off x="5715029" y="3849215"/>
          <a:ext cx="1752571" cy="720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IE" sz="1600" dirty="0" smtClean="0"/>
            <a:t>Social Rented 8.7%</a:t>
          </a:r>
          <a:endParaRPr lang="en-IE" sz="16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pPr>
              <a:defRPr/>
            </a:pPr>
            <a:endParaRPr lang="en-IE"/>
          </a:p>
        </p:txBody>
      </p:sp>
      <p:sp>
        <p:nvSpPr>
          <p:cNvPr id="3" name="Date Placeholder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pPr>
              <a:defRPr/>
            </a:pPr>
            <a:fld id="{B0219C74-154C-49C8-A013-07021A388049}" type="datetimeFigureOut">
              <a:rPr lang="en-IE"/>
              <a:pPr>
                <a:defRPr/>
              </a:pPr>
              <a:t>3/19/15</a:t>
            </a:fld>
            <a:endParaRPr lang="en-IE"/>
          </a:p>
        </p:txBody>
      </p:sp>
      <p:sp>
        <p:nvSpPr>
          <p:cNvPr id="4" name="Footer Placeholder 3"/>
          <p:cNvSpPr>
            <a:spLocks noGrp="1"/>
          </p:cNvSpPr>
          <p:nvPr>
            <p:ph type="ftr" sz="quarter" idx="2"/>
          </p:nvPr>
        </p:nvSpPr>
        <p:spPr>
          <a:xfrm>
            <a:off x="0" y="9448800"/>
            <a:ext cx="2971800" cy="496888"/>
          </a:xfrm>
          <a:prstGeom prst="rect">
            <a:avLst/>
          </a:prstGeom>
        </p:spPr>
        <p:txBody>
          <a:bodyPr vert="horz" lIns="91440" tIns="45720" rIns="91440" bIns="45720" rtlCol="0" anchor="b"/>
          <a:lstStyle>
            <a:lvl1pPr algn="l">
              <a:defRPr sz="1200"/>
            </a:lvl1pPr>
          </a:lstStyle>
          <a:p>
            <a:pPr>
              <a:defRPr/>
            </a:pPr>
            <a:endParaRPr lang="en-IE"/>
          </a:p>
        </p:txBody>
      </p:sp>
      <p:sp>
        <p:nvSpPr>
          <p:cNvPr id="5" name="Slide Number Placeholder 4"/>
          <p:cNvSpPr>
            <a:spLocks noGrp="1"/>
          </p:cNvSpPr>
          <p:nvPr>
            <p:ph type="sldNum" sz="quarter" idx="3"/>
          </p:nvPr>
        </p:nvSpPr>
        <p:spPr>
          <a:xfrm>
            <a:off x="3884613" y="9448800"/>
            <a:ext cx="2971800" cy="496888"/>
          </a:xfrm>
          <a:prstGeom prst="rect">
            <a:avLst/>
          </a:prstGeom>
        </p:spPr>
        <p:txBody>
          <a:bodyPr vert="horz" lIns="91440" tIns="45720" rIns="91440" bIns="45720" rtlCol="0" anchor="b"/>
          <a:lstStyle>
            <a:lvl1pPr algn="r">
              <a:defRPr sz="1200"/>
            </a:lvl1pPr>
          </a:lstStyle>
          <a:p>
            <a:pPr>
              <a:defRPr/>
            </a:pPr>
            <a:fld id="{64720146-EB0A-416D-B24A-E84435EC1120}" type="slidenum">
              <a:rPr lang="en-IE"/>
              <a:pPr>
                <a:defRPr/>
              </a:pPr>
              <a:t>‹#›</a:t>
            </a:fld>
            <a:endParaRPr lang="en-I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332899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pPr>
              <a:defRPr/>
            </a:pPr>
            <a:fld id="{565DC80A-99A6-4C7A-ABAD-0F80122BB394}" type="datetimeFigureOut">
              <a:rPr lang="en-US"/>
              <a:pPr>
                <a:defRPr/>
              </a:pPr>
              <a:t>3/19/15</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724400"/>
            <a:ext cx="5486400" cy="447675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48800"/>
            <a:ext cx="2971800" cy="496888"/>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9448800"/>
            <a:ext cx="2971800" cy="496888"/>
          </a:xfrm>
          <a:prstGeom prst="rect">
            <a:avLst/>
          </a:prstGeom>
        </p:spPr>
        <p:txBody>
          <a:bodyPr vert="horz" lIns="91440" tIns="45720" rIns="91440" bIns="45720" rtlCol="0" anchor="b"/>
          <a:lstStyle>
            <a:lvl1pPr algn="r">
              <a:defRPr sz="1200"/>
            </a:lvl1pPr>
          </a:lstStyle>
          <a:p>
            <a:pPr>
              <a:defRPr/>
            </a:pPr>
            <a:fld id="{ABB9AF42-88D8-4233-BDC4-D7C5644DC532}" type="slidenum">
              <a:rPr lang="en-US"/>
              <a:pPr>
                <a:defRPr/>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612597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7D288A-6458-45A8-B911-36FE68A56021}"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F5B666-467A-4BDC-9821-2933C149A219}"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B8784A-9FBD-42A3-A3D9-0094B76E2A09}"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9878D8-EA3F-4B4B-B3B2-0E0B5F42A16A}" type="slidenum">
              <a:rPr lang="en-US" smtClean="0"/>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C1AE3B-0CEF-4321-A739-018861E27B05}"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3E1C51-0A41-4D97-8283-171626BBDF34}" type="slidenum">
              <a:rPr lang="en-US" smtClean="0"/>
              <a:pPr/>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8EA55C-E40C-480D-A97D-877F282C97A9}" type="slidenum">
              <a:rPr lang="en-US" smtClean="0"/>
              <a:pPr/>
              <a:t>17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4B6BDA-F4F0-4A32-A7C8-7D882D6AB969}" type="slidenum">
              <a:rPr lang="en-US" smtClean="0"/>
              <a:pPr/>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B99282-7280-44C7-B03D-3D406287C44F}" type="slidenum">
              <a:rPr lang="en-US" smtClean="0"/>
              <a:pPr/>
              <a:t>19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43946B-09F3-42F7-9ACC-DFB19F1A6B85}" type="slidenum">
              <a:rPr lang="en-US" smtClean="0"/>
              <a:pPr/>
              <a:t>21</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472C61-2926-4EAD-8F78-893758F96E22}" type="slidenum">
              <a:rPr lang="en-US" smtClean="0"/>
              <a:pPr/>
              <a:t>26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671528-A6F2-478B-980E-4EC7CC9C3518}"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CB1191-C829-4D58-9C76-FD9CCBE88D4A}"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EB61C9-A2B7-433E-BB7D-E8D5426F607A}"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E096DA-893C-4734-B10C-473DC1951194}"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82FE4E-4FA5-497C-9AE3-66FD6EEC1066}"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71F50F-5FEE-4DB3-9062-72FC1277850A}"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B16538-DEF6-4461-9708-7F6290090500}"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FD547D-B3CA-48BD-96F0-7ED3642B6A5D}"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FA601A14-1C59-4C20-90CE-FBADEA35CD71}" type="datetimeFigureOut">
              <a:rPr lang="en-US"/>
              <a:pPr>
                <a:defRPr/>
              </a:pPr>
              <a:t>3/19/15</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445B44FB-6E9A-490F-BB7F-03514ADA130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97DA350-A8D1-4E17-9EA5-21B0281ADAE7}" type="datetimeFigureOut">
              <a:rPr lang="en-US"/>
              <a:pPr>
                <a:defRPr/>
              </a:pPr>
              <a:t>3/19/15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E874B37-7618-428C-A200-DD326A1D71D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F656407B-4A6A-483F-BF6D-F97A7EBFBACC}" type="datetimeFigureOut">
              <a:rPr lang="en-US"/>
              <a:pPr>
                <a:defRPr/>
              </a:pPr>
              <a:t>3/19/15</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1338A653-896E-4A5C-BDAC-02B42D86C00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C42582D-E807-4EF3-B394-B0EC878A9265}" type="datetimeFigureOut">
              <a:rPr lang="en-US"/>
              <a:pPr>
                <a:defRPr/>
              </a:pPr>
              <a:t>3/19/15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57CA0D1-2726-4F24-88B6-D2CD259EA84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06400ACA-F7BD-41E1-9C70-994DEF7DFEF6}" type="datetimeFigureOut">
              <a:rPr lang="en-US"/>
              <a:pPr>
                <a:defRPr/>
              </a:pPr>
              <a:t>3/19/15</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B98CF2EE-6E4B-4C4B-BE29-59B0AD287736}"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9E89ED92-F7EB-4AFD-8153-6E798A2203DB}" type="datetimeFigureOut">
              <a:rPr lang="en-US"/>
              <a:pPr>
                <a:defRPr/>
              </a:pPr>
              <a:t>3/19/15</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19305637-16BB-4097-A985-440E5CAE0817}"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AC6A7C6E-CD8F-4885-9391-79ABA97E6E18}" type="datetimeFigureOut">
              <a:rPr lang="en-US"/>
              <a:pPr>
                <a:defRPr/>
              </a:pPr>
              <a:t>3/19/15</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33CF30BC-7B0B-4CDC-A942-470776A59160}"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B7D17DE4-3D2C-4902-B116-5AD0A768F8C4}" type="datetimeFigureOut">
              <a:rPr lang="en-US"/>
              <a:pPr>
                <a:defRPr/>
              </a:pPr>
              <a:t>3/19/15</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3B71DEE3-7EB3-45D8-A9FC-62B0690E43E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506C29C-68AE-4B9E-A1CA-6C48E8532602}" type="datetimeFigureOut">
              <a:rPr lang="en-US"/>
              <a:pPr>
                <a:defRPr/>
              </a:pPr>
              <a:t>3/19/15</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14E3663D-9983-4D91-896F-E7FD5CFB2D0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82020DB-C305-4542-8F87-1E019CCE2905}" type="datetimeFigureOut">
              <a:rPr lang="en-US"/>
              <a:pPr>
                <a:defRPr/>
              </a:pPr>
              <a:t>3/19/15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B52F2BE-C35C-473B-A0E6-5D81015F309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8ABE3027-EC4A-40D7-A947-6833F78FDA6C}" type="datetimeFigureOut">
              <a:rPr lang="en-US"/>
              <a:pPr>
                <a:defRPr/>
              </a:pPr>
              <a:t>3/19/15</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5A4CEB85-E288-472F-AC38-CD6FB890750C}"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BE924EB7-9358-4D28-BD36-8888B53E6010}" type="datetimeFigureOut">
              <a:rPr lang="en-US"/>
              <a:pPr>
                <a:defRPr/>
              </a:pPr>
              <a:t>3/19/15</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73866E89-DDB3-4054-8E34-733912C3ADB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97" r:id="rId1"/>
    <p:sldLayoutId id="2147484693" r:id="rId2"/>
    <p:sldLayoutId id="2147484698" r:id="rId3"/>
    <p:sldLayoutId id="2147484699" r:id="rId4"/>
    <p:sldLayoutId id="2147484700" r:id="rId5"/>
    <p:sldLayoutId id="2147484694" r:id="rId6"/>
    <p:sldLayoutId id="2147484701" r:id="rId7"/>
    <p:sldLayoutId id="2147484695" r:id="rId8"/>
    <p:sldLayoutId id="2147484702" r:id="rId9"/>
    <p:sldLayoutId id="2147484696" r:id="rId10"/>
    <p:sldLayoutId id="2147484703"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8D89A4"/>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748560"/>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914400" y="1752600"/>
            <a:ext cx="7620000" cy="1470025"/>
          </a:xfrm>
        </p:spPr>
        <p:txBody>
          <a:bodyPr>
            <a:noAutofit/>
          </a:bodyPr>
          <a:lstStyle/>
          <a:p>
            <a:pPr eaLnBrk="1" fontAlgn="auto" hangingPunct="1">
              <a:spcAft>
                <a:spcPts val="0"/>
              </a:spcAft>
              <a:defRPr/>
            </a:pPr>
            <a:r>
              <a:rPr lang="en-IE" dirty="0" smtClean="0">
                <a:latin typeface="+mn-lt"/>
              </a:rPr>
              <a:t>Security of tenure in the private rented sector in </a:t>
            </a:r>
            <a:br>
              <a:rPr lang="en-IE" dirty="0" smtClean="0">
                <a:latin typeface="+mn-lt"/>
              </a:rPr>
            </a:br>
            <a:r>
              <a:rPr lang="en-IE" dirty="0" smtClean="0">
                <a:latin typeface="+mn-lt"/>
              </a:rPr>
              <a:t>the Republic of Ireland</a:t>
            </a:r>
            <a:endParaRPr lang="en-US" dirty="0" smtClean="0">
              <a:latin typeface="+mn-lt"/>
            </a:endParaRPr>
          </a:p>
        </p:txBody>
      </p:sp>
      <p:sp>
        <p:nvSpPr>
          <p:cNvPr id="2051" name="Subtitle 2"/>
          <p:cNvSpPr>
            <a:spLocks noGrp="1"/>
          </p:cNvSpPr>
          <p:nvPr>
            <p:ph type="subTitle" idx="1"/>
          </p:nvPr>
        </p:nvSpPr>
        <p:spPr>
          <a:xfrm>
            <a:off x="914400" y="3810000"/>
            <a:ext cx="8229600" cy="1295400"/>
          </a:xfrm>
        </p:spPr>
        <p:txBody>
          <a:bodyPr>
            <a:normAutofit fontScale="25000" lnSpcReduction="20000"/>
          </a:bodyPr>
          <a:lstStyle/>
          <a:p>
            <a:pPr eaLnBrk="1" fontAlgn="auto" hangingPunct="1">
              <a:lnSpc>
                <a:spcPts val="2800"/>
              </a:lnSpc>
              <a:spcBef>
                <a:spcPts val="0"/>
              </a:spcBef>
              <a:spcAft>
                <a:spcPts val="0"/>
              </a:spcAft>
              <a:buFont typeface="Wingdings"/>
              <a:buNone/>
              <a:defRPr/>
            </a:pPr>
            <a:endParaRPr lang="en-IE" sz="11200" b="1" dirty="0" smtClean="0">
              <a:solidFill>
                <a:schemeClr val="tx1">
                  <a:lumMod val="95000"/>
                  <a:lumOff val="5000"/>
                </a:schemeClr>
              </a:solidFill>
            </a:endParaRPr>
          </a:p>
          <a:p>
            <a:pPr eaLnBrk="1" fontAlgn="auto" hangingPunct="1">
              <a:lnSpc>
                <a:spcPts val="2800"/>
              </a:lnSpc>
              <a:spcBef>
                <a:spcPts val="0"/>
              </a:spcBef>
              <a:spcAft>
                <a:spcPts val="0"/>
              </a:spcAft>
              <a:buFont typeface="Wingdings"/>
              <a:buNone/>
              <a:defRPr/>
            </a:pPr>
            <a:r>
              <a:rPr lang="en-IE" sz="11200" b="1" dirty="0" smtClean="0">
                <a:solidFill>
                  <a:schemeClr val="tx1">
                    <a:lumMod val="95000"/>
                    <a:lumOff val="5000"/>
                  </a:schemeClr>
                </a:solidFill>
              </a:rPr>
              <a:t>Aideen Hayden &amp; Bob Jordan, Threshold</a:t>
            </a:r>
          </a:p>
          <a:p>
            <a:pPr eaLnBrk="1" fontAlgn="auto" hangingPunct="1">
              <a:lnSpc>
                <a:spcPts val="2800"/>
              </a:lnSpc>
              <a:spcBef>
                <a:spcPts val="0"/>
              </a:spcBef>
              <a:spcAft>
                <a:spcPts val="0"/>
              </a:spcAft>
              <a:buFont typeface="Wingdings"/>
              <a:buNone/>
              <a:defRPr/>
            </a:pPr>
            <a:endParaRPr lang="en-IE" sz="8000" b="1" i="1" dirty="0">
              <a:solidFill>
                <a:schemeClr val="tx1">
                  <a:lumMod val="75000"/>
                  <a:lumOff val="25000"/>
                </a:schemeClr>
              </a:solidFill>
            </a:endParaRPr>
          </a:p>
          <a:p>
            <a:pPr eaLnBrk="1" fontAlgn="auto" hangingPunct="1">
              <a:lnSpc>
                <a:spcPct val="120000"/>
              </a:lnSpc>
              <a:spcBef>
                <a:spcPts val="0"/>
              </a:spcBef>
              <a:spcAft>
                <a:spcPts val="0"/>
              </a:spcAft>
              <a:buFont typeface="Wingdings"/>
              <a:buNone/>
              <a:defRPr/>
            </a:pPr>
            <a:r>
              <a:rPr lang="en-IE" sz="7200" b="1" dirty="0" smtClean="0">
                <a:solidFill>
                  <a:schemeClr val="tx1"/>
                </a:solidFill>
              </a:rPr>
              <a:t>European Network for Housing Research (ENHR) Conference </a:t>
            </a:r>
          </a:p>
          <a:p>
            <a:pPr eaLnBrk="1" fontAlgn="auto" hangingPunct="1">
              <a:lnSpc>
                <a:spcPct val="120000"/>
              </a:lnSpc>
              <a:spcBef>
                <a:spcPts val="0"/>
              </a:spcBef>
              <a:spcAft>
                <a:spcPts val="0"/>
              </a:spcAft>
              <a:buFont typeface="Wingdings"/>
              <a:buNone/>
              <a:defRPr/>
            </a:pPr>
            <a:r>
              <a:rPr lang="en-IE" sz="7200" b="1" dirty="0" smtClean="0">
                <a:solidFill>
                  <a:schemeClr val="tx1"/>
                </a:solidFill>
              </a:rPr>
              <a:t>‘Private Renting after the Crisis’</a:t>
            </a:r>
          </a:p>
          <a:p>
            <a:pPr eaLnBrk="1" fontAlgn="auto" hangingPunct="1">
              <a:lnSpc>
                <a:spcPct val="120000"/>
              </a:lnSpc>
              <a:spcBef>
                <a:spcPts val="0"/>
              </a:spcBef>
              <a:spcAft>
                <a:spcPts val="0"/>
              </a:spcAft>
              <a:buFont typeface="Wingdings"/>
              <a:buNone/>
              <a:defRPr/>
            </a:pPr>
            <a:r>
              <a:rPr lang="en-IE" sz="7200" b="1" dirty="0" smtClean="0">
                <a:solidFill>
                  <a:schemeClr val="tx1"/>
                </a:solidFill>
              </a:rPr>
              <a:t>London School of Economics, England</a:t>
            </a:r>
          </a:p>
          <a:p>
            <a:pPr eaLnBrk="1" fontAlgn="auto" hangingPunct="1">
              <a:lnSpc>
                <a:spcPct val="120000"/>
              </a:lnSpc>
              <a:spcBef>
                <a:spcPts val="0"/>
              </a:spcBef>
              <a:spcAft>
                <a:spcPts val="0"/>
              </a:spcAft>
              <a:buFont typeface="Wingdings"/>
              <a:buNone/>
              <a:defRPr/>
            </a:pPr>
            <a:r>
              <a:rPr lang="en-IE" sz="7200" b="1" dirty="0" smtClean="0">
                <a:solidFill>
                  <a:schemeClr val="tx1"/>
                </a:solidFill>
              </a:rPr>
              <a:t>19-20 March 2015</a:t>
            </a:r>
            <a:endParaRPr lang="en-US" sz="72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pPr eaLnBrk="1" hangingPunct="1"/>
            <a:r>
              <a:rPr lang="en-IE" smtClean="0"/>
              <a:t>Rent control and decline of PRS</a:t>
            </a:r>
            <a:endParaRPr lang="en-US" smtClean="0"/>
          </a:p>
        </p:txBody>
      </p:sp>
      <p:sp>
        <p:nvSpPr>
          <p:cNvPr id="18435" name="Content Placeholder 2"/>
          <p:cNvSpPr>
            <a:spLocks noGrp="1"/>
          </p:cNvSpPr>
          <p:nvPr>
            <p:ph sz="quarter" idx="1"/>
          </p:nvPr>
        </p:nvSpPr>
        <p:spPr>
          <a:xfrm>
            <a:off x="612775" y="1600200"/>
            <a:ext cx="8153400" cy="4495800"/>
          </a:xfrm>
        </p:spPr>
        <p:txBody>
          <a:bodyPr/>
          <a:lstStyle/>
          <a:p>
            <a:pPr eaLnBrk="1" hangingPunct="1"/>
            <a:r>
              <a:rPr lang="en-US" dirty="0" smtClean="0"/>
              <a:t>Size of PRS declined from</a:t>
            </a:r>
            <a:r>
              <a:rPr lang="en-US" dirty="0" smtClean="0"/>
              <a:t> 26</a:t>
            </a:r>
            <a:r>
              <a:rPr lang="en-US" dirty="0" smtClean="0"/>
              <a:t>% after WWII to </a:t>
            </a:r>
          </a:p>
          <a:p>
            <a:pPr eaLnBrk="1" hangingPunct="1">
              <a:buFont typeface="Wingdings" pitchFamily="2" charset="2"/>
              <a:buNone/>
            </a:pPr>
            <a:r>
              <a:rPr lang="en-US" dirty="0" smtClean="0"/>
              <a:t>   10% in 1979</a:t>
            </a:r>
          </a:p>
          <a:p>
            <a:pPr eaLnBrk="1" hangingPunct="1"/>
            <a:r>
              <a:rPr lang="en-US" dirty="0" smtClean="0"/>
              <a:t>Rent control was a ‘significant, but not overwhelming’ factor (O’Brien and Dillon, 1982)</a:t>
            </a:r>
          </a:p>
          <a:p>
            <a:pPr eaLnBrk="1" hangingPunct="1"/>
            <a:r>
              <a:rPr lang="en-US" dirty="0" smtClean="0"/>
              <a:t>Other factors were slum clearance, homeownership policies and rising incomes</a:t>
            </a:r>
          </a:p>
          <a:p>
            <a:pPr eaLnBrk="1" hangingPunct="1"/>
            <a:r>
              <a:rPr lang="en-US" dirty="0" smtClean="0"/>
              <a:t>Rent control contributed to 75% decline in controlled dwellings between 1946 and 1971.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Autofit/>
          </a:bodyPr>
          <a:lstStyle/>
          <a:p>
            <a:pPr eaLnBrk="1" fontAlgn="auto" hangingPunct="1">
              <a:spcAft>
                <a:spcPts val="0"/>
              </a:spcAft>
              <a:defRPr/>
            </a:pPr>
            <a:r>
              <a:rPr lang="en-IE" sz="4000" dirty="0"/>
              <a:t>Phase </a:t>
            </a:r>
            <a:r>
              <a:rPr lang="en-IE" sz="4000" dirty="0" smtClean="0"/>
              <a:t>2 </a:t>
            </a:r>
            <a:r>
              <a:rPr lang="en-IE" sz="4000" dirty="0"/>
              <a:t>– </a:t>
            </a:r>
            <a:r>
              <a:rPr lang="en-IE" sz="4000" dirty="0" smtClean="0"/>
              <a:t>Landlord </a:t>
            </a:r>
            <a:r>
              <a:rPr lang="en-IE" sz="4000" dirty="0"/>
              <a:t>Favourable Protections (</a:t>
            </a:r>
            <a:r>
              <a:rPr lang="en-IE" sz="4000" dirty="0" smtClean="0"/>
              <a:t>1982-2000</a:t>
            </a:r>
            <a:r>
              <a:rPr lang="en-IE" sz="4000" dirty="0" smtClean="0">
                <a:solidFill>
                  <a:schemeClr val="tx1"/>
                </a:solidFill>
                <a:latin typeface="+mn-lt"/>
                <a:ea typeface="+mn-ea"/>
                <a:cs typeface="+mn-cs"/>
              </a:rPr>
              <a:t>)</a:t>
            </a:r>
            <a:endParaRPr lang="en-US" sz="4000" dirty="0">
              <a:solidFill>
                <a:schemeClr val="tx1"/>
              </a:solidFill>
              <a:latin typeface="+mn-lt"/>
              <a:ea typeface="+mn-ea"/>
              <a:cs typeface="+mn-cs"/>
            </a:endParaRPr>
          </a:p>
        </p:txBody>
      </p:sp>
      <p:sp>
        <p:nvSpPr>
          <p:cNvPr id="19459" name="Content Placeholder 2"/>
          <p:cNvSpPr>
            <a:spLocks noGrp="1"/>
          </p:cNvSpPr>
          <p:nvPr>
            <p:ph sz="quarter" idx="1"/>
          </p:nvPr>
        </p:nvSpPr>
        <p:spPr>
          <a:xfrm>
            <a:off x="457200" y="1524000"/>
            <a:ext cx="8229600" cy="4449763"/>
          </a:xfrm>
        </p:spPr>
        <p:txBody>
          <a:bodyPr/>
          <a:lstStyle/>
          <a:p>
            <a:pPr eaLnBrk="1" hangingPunct="1"/>
            <a:r>
              <a:rPr lang="en-IE" smtClean="0"/>
              <a:t>Rent control mechanism struck down by Supreme Court in 1982</a:t>
            </a:r>
            <a:endParaRPr lang="en-US" smtClean="0"/>
          </a:p>
          <a:p>
            <a:pPr eaLnBrk="1" hangingPunct="1"/>
            <a:r>
              <a:rPr lang="en-US" smtClean="0"/>
              <a:t>‘Unjust attack’ on landlords’ property rights in Blake v Attorney General [1982]</a:t>
            </a:r>
          </a:p>
          <a:p>
            <a:pPr eaLnBrk="1" hangingPunct="1"/>
            <a:r>
              <a:rPr lang="en-US" smtClean="0"/>
              <a:t>Legislation introduced to phase out formerly controlled sector by 2002</a:t>
            </a:r>
            <a:endParaRPr lang="en-IE" smtClean="0"/>
          </a:p>
          <a:p>
            <a:pPr eaLnBrk="1" hangingPunct="1"/>
            <a:r>
              <a:rPr lang="en-IE" smtClean="0"/>
              <a:t>Rent Tribunal established to fix terms and rents review every 4 years and 9 months </a:t>
            </a:r>
            <a:endParaRPr lang="en-US" smtClean="0"/>
          </a:p>
          <a:p>
            <a:pPr eaLnBrk="1" hangingPunct="1"/>
            <a:r>
              <a:rPr lang="en-US" smtClean="0"/>
              <a:t>Formerly rent controlled sector now ended</a:t>
            </a:r>
            <a:endParaRPr lang="en-IE"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Limited Regulatory Reforms</a:t>
            </a:r>
            <a:endParaRPr lang="en-US" sz="2900" dirty="0">
              <a:solidFill>
                <a:schemeClr val="tx1"/>
              </a:solidFill>
              <a:latin typeface="+mn-lt"/>
              <a:ea typeface="+mn-ea"/>
              <a:cs typeface="+mn-cs"/>
            </a:endParaRPr>
          </a:p>
        </p:txBody>
      </p:sp>
      <p:sp>
        <p:nvSpPr>
          <p:cNvPr id="20483" name="Content Placeholder 2"/>
          <p:cNvSpPr>
            <a:spLocks noGrp="1"/>
          </p:cNvSpPr>
          <p:nvPr>
            <p:ph sz="quarter" idx="1"/>
          </p:nvPr>
        </p:nvSpPr>
        <p:spPr>
          <a:xfrm>
            <a:off x="457200" y="1524000"/>
            <a:ext cx="8229600" cy="4449763"/>
          </a:xfrm>
        </p:spPr>
        <p:txBody>
          <a:bodyPr/>
          <a:lstStyle/>
          <a:p>
            <a:pPr eaLnBrk="1" hangingPunct="1"/>
            <a:r>
              <a:rPr lang="en-IE" smtClean="0"/>
              <a:t>Security of tenure was not revisited for a decade</a:t>
            </a:r>
          </a:p>
          <a:p>
            <a:pPr eaLnBrk="1" hangingPunct="1"/>
            <a:r>
              <a:rPr lang="en-IE" smtClean="0"/>
              <a:t>Under 1992 Act, minimum notice period of 28 days, rent book requirement, registration of landlord with local authorities and some regulation of standards</a:t>
            </a:r>
          </a:p>
          <a:p>
            <a:pPr eaLnBrk="1" hangingPunct="1"/>
            <a:r>
              <a:rPr lang="en-IE" smtClean="0"/>
              <a:t>Enforcement unrealistic in the absence of security of tenure as many tenants feared retaliation (Galligan, 2005)</a:t>
            </a:r>
          </a:p>
          <a:p>
            <a:pPr eaLnBrk="1" hangingPunct="1"/>
            <a:endParaRPr lang="en-IE"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Growth of PRS</a:t>
            </a:r>
            <a:endParaRPr lang="en-US" sz="2900" dirty="0">
              <a:solidFill>
                <a:schemeClr val="tx1"/>
              </a:solidFill>
              <a:latin typeface="+mn-lt"/>
              <a:ea typeface="+mn-ea"/>
              <a:cs typeface="+mn-cs"/>
            </a:endParaRPr>
          </a:p>
        </p:txBody>
      </p:sp>
      <p:sp>
        <p:nvSpPr>
          <p:cNvPr id="14339" name="Content Placeholder 2"/>
          <p:cNvSpPr>
            <a:spLocks noGrp="1"/>
          </p:cNvSpPr>
          <p:nvPr>
            <p:ph sz="quarter" idx="1"/>
          </p:nvPr>
        </p:nvSpPr>
        <p:spPr>
          <a:xfrm>
            <a:off x="457200" y="1524000"/>
            <a:ext cx="8229600" cy="4449763"/>
          </a:xfrm>
        </p:spPr>
        <p:txBody>
          <a:bodyPr>
            <a:normAutofit/>
          </a:bodyPr>
          <a:lstStyle/>
          <a:p>
            <a:pPr marL="320040" indent="-320040" eaLnBrk="1" fontAlgn="auto" hangingPunct="1">
              <a:spcAft>
                <a:spcPts val="0"/>
              </a:spcAft>
              <a:buFont typeface="Wingdings"/>
              <a:buChar char=""/>
              <a:defRPr/>
            </a:pPr>
            <a:r>
              <a:rPr lang="en-IE" dirty="0"/>
              <a:t>R</a:t>
            </a:r>
            <a:r>
              <a:rPr lang="en-IE" dirty="0" smtClean="0"/>
              <a:t>easons for growth of PRS</a:t>
            </a:r>
          </a:p>
          <a:p>
            <a:pPr marL="320040" lvl="1" indent="0" eaLnBrk="1" fontAlgn="auto" hangingPunct="1">
              <a:spcAft>
                <a:spcPts val="0"/>
              </a:spcAft>
              <a:buFont typeface="Wingdings" pitchFamily="2" charset="2"/>
              <a:buNone/>
              <a:defRPr/>
            </a:pPr>
            <a:r>
              <a:rPr lang="en-IE" dirty="0" smtClean="0"/>
              <a:t>1. Ireland’s ‘Celtic Tiger’ economy</a:t>
            </a:r>
          </a:p>
          <a:p>
            <a:pPr marL="640080" lvl="1" indent="-274320" eaLnBrk="1" fontAlgn="auto" hangingPunct="1">
              <a:spcAft>
                <a:spcPts val="0"/>
              </a:spcAft>
              <a:buFont typeface="Arial" pitchFamily="34" charset="0"/>
              <a:buChar char="•"/>
              <a:defRPr/>
            </a:pPr>
            <a:r>
              <a:rPr lang="en-IE" sz="2100" dirty="0" smtClean="0"/>
              <a:t>Dublin labour force grew by 150,000 in a decade</a:t>
            </a:r>
          </a:p>
          <a:p>
            <a:pPr marL="640080" lvl="1" indent="-274320" eaLnBrk="1" fontAlgn="auto" hangingPunct="1">
              <a:spcAft>
                <a:spcPts val="0"/>
              </a:spcAft>
              <a:buFont typeface="Arial" pitchFamily="34" charset="0"/>
              <a:buChar char="•"/>
              <a:defRPr/>
            </a:pPr>
            <a:r>
              <a:rPr lang="en-IE" sz="2100" dirty="0" smtClean="0"/>
              <a:t>Population grew by 17% between 1996-2006</a:t>
            </a:r>
          </a:p>
          <a:p>
            <a:pPr marL="640080" lvl="1" indent="-274320" eaLnBrk="1" fontAlgn="auto" hangingPunct="1">
              <a:spcAft>
                <a:spcPts val="0"/>
              </a:spcAft>
              <a:buFont typeface="Arial" pitchFamily="34" charset="0"/>
              <a:buChar char="•"/>
              <a:defRPr/>
            </a:pPr>
            <a:r>
              <a:rPr lang="en-IE" sz="2100" dirty="0" smtClean="0"/>
              <a:t>House price inflation and affordability </a:t>
            </a:r>
          </a:p>
          <a:p>
            <a:pPr marL="320040" lvl="1" indent="0" eaLnBrk="1" fontAlgn="auto" hangingPunct="1">
              <a:spcAft>
                <a:spcPts val="0"/>
              </a:spcAft>
              <a:buFont typeface="Wingdings" pitchFamily="2" charset="2"/>
              <a:buNone/>
              <a:defRPr/>
            </a:pPr>
            <a:r>
              <a:rPr lang="en-IE" dirty="0" smtClean="0"/>
              <a:t>2. Increased State reliance on PRS</a:t>
            </a:r>
          </a:p>
          <a:p>
            <a:pPr marL="640080" lvl="1" indent="-274320" eaLnBrk="1" fontAlgn="auto" hangingPunct="1">
              <a:spcAft>
                <a:spcPts val="0"/>
              </a:spcAft>
              <a:buFont typeface="Arial" pitchFamily="34" charset="0"/>
              <a:buChar char="•"/>
              <a:defRPr/>
            </a:pPr>
            <a:r>
              <a:rPr lang="en-IE" sz="2100" dirty="0" smtClean="0"/>
              <a:t>Sale of social housing in 1980s and 1990s</a:t>
            </a:r>
          </a:p>
          <a:p>
            <a:pPr marL="640080" lvl="1" indent="-274320" eaLnBrk="1" fontAlgn="auto" hangingPunct="1">
              <a:spcAft>
                <a:spcPts val="0"/>
              </a:spcAft>
              <a:buFont typeface="Arial" pitchFamily="34" charset="0"/>
              <a:buChar char="•"/>
              <a:defRPr/>
            </a:pPr>
            <a:r>
              <a:rPr lang="en-IE" sz="2100" dirty="0" smtClean="0"/>
              <a:t>39,000 on rent supplement scheme by 1996</a:t>
            </a:r>
          </a:p>
          <a:p>
            <a:pPr marL="320040" indent="-320040" eaLnBrk="1" fontAlgn="auto" hangingPunct="1">
              <a:spcAft>
                <a:spcPts val="0"/>
              </a:spcAft>
              <a:buFont typeface="Wingdings"/>
              <a:buChar char=""/>
              <a:defRPr/>
            </a:pPr>
            <a:r>
              <a:rPr lang="en-IE" dirty="0" smtClean="0"/>
              <a:t>Security of tenure a concern for almost two-thirds of RS recipients (Guerin, 1999) </a:t>
            </a:r>
          </a:p>
          <a:p>
            <a:pPr marL="0" indent="0" eaLnBrk="1" fontAlgn="auto" hangingPunct="1">
              <a:spcAft>
                <a:spcPts val="0"/>
              </a:spcAft>
              <a:buFont typeface="Wingdings" pitchFamily="2" charset="2"/>
              <a:buNone/>
              <a:defRPr/>
            </a:pPr>
            <a:endParaRPr lang="en-IE" dirty="0" smtClean="0"/>
          </a:p>
          <a:p>
            <a:pPr marL="320040" indent="-320040" eaLnBrk="1" fontAlgn="auto" hangingPunct="1">
              <a:spcAft>
                <a:spcPts val="0"/>
              </a:spcAft>
              <a:buFont typeface="Wingdings"/>
              <a:buChar char=""/>
              <a:defRPr/>
            </a:pPr>
            <a:endParaRPr lang="en-IE"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609600" y="228600"/>
            <a:ext cx="8153400" cy="990600"/>
          </a:xfrm>
        </p:spPr>
        <p:txBody>
          <a:bodyPr/>
          <a:lstStyle/>
          <a:p>
            <a:pPr eaLnBrk="1" hangingPunct="1"/>
            <a:r>
              <a:rPr lang="en-IE" sz="4000" smtClean="0"/>
              <a:t>Phase 3 – Balancing of landlord and tenant protections (2000 - present)</a:t>
            </a:r>
            <a:endParaRPr lang="en-US" sz="4000" smtClean="0"/>
          </a:p>
        </p:txBody>
      </p:sp>
      <p:sp>
        <p:nvSpPr>
          <p:cNvPr id="20483" name="Content Placeholder 2"/>
          <p:cNvSpPr>
            <a:spLocks noGrp="1"/>
          </p:cNvSpPr>
          <p:nvPr>
            <p:ph sz="quarter" idx="1"/>
          </p:nvPr>
        </p:nvSpPr>
        <p:spPr>
          <a:xfrm>
            <a:off x="457200" y="1524000"/>
            <a:ext cx="8229600" cy="4449763"/>
          </a:xfrm>
        </p:spPr>
        <p:txBody>
          <a:bodyPr>
            <a:normAutofit fontScale="92500" lnSpcReduction="10000"/>
          </a:bodyPr>
          <a:lstStyle/>
          <a:p>
            <a:pPr marL="320040" indent="-320040" eaLnBrk="1" fontAlgn="auto" hangingPunct="1">
              <a:spcAft>
                <a:spcPts val="0"/>
              </a:spcAft>
              <a:buFont typeface="Wingdings"/>
              <a:buChar char=""/>
              <a:defRPr/>
            </a:pPr>
            <a:r>
              <a:rPr lang="en-IE" sz="2800" smtClean="0"/>
              <a:t>Commission on the Private Rented Residential Sector (1999) involved broad range of stakeholders</a:t>
            </a:r>
          </a:p>
          <a:p>
            <a:pPr marL="320040" indent="-320040" eaLnBrk="1" fontAlgn="auto" hangingPunct="1">
              <a:spcAft>
                <a:spcPts val="0"/>
              </a:spcAft>
              <a:buFont typeface="Wingdings"/>
              <a:buChar char=""/>
              <a:defRPr/>
            </a:pPr>
            <a:r>
              <a:rPr lang="en-IE" sz="2800" smtClean="0"/>
              <a:t>Security of tenure of up to 4 years, with provisions after 6 months that landlord must give one of six valid reasons for termination </a:t>
            </a:r>
          </a:p>
          <a:p>
            <a:pPr marL="320040" indent="-320040" eaLnBrk="1" fontAlgn="auto" hangingPunct="1">
              <a:spcAft>
                <a:spcPts val="0"/>
              </a:spcAft>
              <a:buFont typeface="Wingdings"/>
              <a:buChar char=""/>
              <a:defRPr/>
            </a:pPr>
            <a:r>
              <a:rPr lang="en-IE" sz="2800" smtClean="0"/>
              <a:t>Notice periods are based on duration of tenancy; written lease is somewhat redundant</a:t>
            </a:r>
            <a:endParaRPr lang="en-US" sz="2800" smtClean="0"/>
          </a:p>
          <a:p>
            <a:pPr marL="320040" indent="-320040" eaLnBrk="1" fontAlgn="auto" hangingPunct="1">
              <a:spcAft>
                <a:spcPts val="0"/>
              </a:spcAft>
              <a:buFont typeface="Wingdings"/>
              <a:buChar char=""/>
              <a:defRPr/>
            </a:pPr>
            <a:r>
              <a:rPr lang="en-US" sz="2800" smtClean="0"/>
              <a:t>Rent certainty model rejected in favour of open market rents that can only be reviewed annually</a:t>
            </a:r>
          </a:p>
          <a:p>
            <a:pPr marL="320040" indent="-320040" eaLnBrk="1" fontAlgn="auto" hangingPunct="1">
              <a:spcAft>
                <a:spcPts val="0"/>
              </a:spcAft>
              <a:buFont typeface="Wingdings"/>
              <a:buChar char=""/>
              <a:defRPr/>
            </a:pPr>
            <a:r>
              <a:rPr lang="en-US" sz="2800" smtClean="0"/>
              <a:t>‘A compromise’ between landlord and tenant interests (Commission report, 2000)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lstStyle/>
          <a:p>
            <a:pPr eaLnBrk="1" hangingPunct="1"/>
            <a:r>
              <a:rPr lang="en-IE" smtClean="0"/>
              <a:t>Minimum Notice Periods under RTA</a:t>
            </a:r>
          </a:p>
        </p:txBody>
      </p:sp>
      <p:graphicFrame>
        <p:nvGraphicFramePr>
          <p:cNvPr id="4" name="Content Placeholder 3"/>
          <p:cNvGraphicFramePr>
            <a:graphicFrameLocks noGrp="1"/>
          </p:cNvGraphicFramePr>
          <p:nvPr>
            <p:ph sz="quarter" idx="1"/>
          </p:nvPr>
        </p:nvGraphicFramePr>
        <p:xfrm>
          <a:off x="609600" y="1676400"/>
          <a:ext cx="8077200" cy="4572000"/>
        </p:xfrm>
        <a:graphic>
          <a:graphicData uri="http://schemas.openxmlformats.org/drawingml/2006/table">
            <a:tbl>
              <a:tblPr firstRow="1" firstCol="1" bandRow="1">
                <a:tableStyleId>{5C22544A-7EE6-4342-B048-85BDC9FD1C3A}</a:tableStyleId>
              </a:tblPr>
              <a:tblGrid>
                <a:gridCol w="5334000"/>
                <a:gridCol w="1600200"/>
                <a:gridCol w="1143000"/>
              </a:tblGrid>
              <a:tr h="899160">
                <a:tc>
                  <a:txBody>
                    <a:bodyPr/>
                    <a:lstStyle/>
                    <a:p>
                      <a:pPr algn="just">
                        <a:lnSpc>
                          <a:spcPct val="150000"/>
                        </a:lnSpc>
                        <a:spcAft>
                          <a:spcPts val="1000"/>
                        </a:spcAft>
                      </a:pPr>
                      <a:r>
                        <a:rPr lang="en-IE" sz="2000" dirty="0">
                          <a:effectLst/>
                        </a:rPr>
                        <a:t>Duration of Tenancy</a:t>
                      </a:r>
                      <a:endParaRPr lang="en-IE" sz="2000" dirty="0">
                        <a:effectLst/>
                        <a:latin typeface="Calibri"/>
                        <a:ea typeface="Calibri"/>
                        <a:cs typeface="Times New Roman"/>
                      </a:endParaRPr>
                    </a:p>
                  </a:txBody>
                  <a:tcPr marL="37465" marR="37465" marT="0" marB="0"/>
                </a:tc>
                <a:tc>
                  <a:txBody>
                    <a:bodyPr/>
                    <a:lstStyle/>
                    <a:p>
                      <a:pPr algn="l">
                        <a:lnSpc>
                          <a:spcPct val="150000"/>
                        </a:lnSpc>
                        <a:spcAft>
                          <a:spcPts val="1000"/>
                        </a:spcAft>
                      </a:pPr>
                      <a:r>
                        <a:rPr lang="en-IE" sz="2000" dirty="0">
                          <a:effectLst/>
                        </a:rPr>
                        <a:t>Notice by Landlord</a:t>
                      </a:r>
                      <a:endParaRPr lang="en-IE" sz="2000" dirty="0">
                        <a:effectLst/>
                        <a:latin typeface="Calibri"/>
                        <a:ea typeface="Calibri"/>
                        <a:cs typeface="Times New Roman"/>
                      </a:endParaRPr>
                    </a:p>
                  </a:txBody>
                  <a:tcPr marL="37465" marR="37465" marT="0" marB="0"/>
                </a:tc>
                <a:tc>
                  <a:txBody>
                    <a:bodyPr/>
                    <a:lstStyle/>
                    <a:p>
                      <a:pPr algn="l">
                        <a:lnSpc>
                          <a:spcPct val="150000"/>
                        </a:lnSpc>
                        <a:spcAft>
                          <a:spcPts val="1000"/>
                        </a:spcAft>
                      </a:pPr>
                      <a:r>
                        <a:rPr lang="en-IE" sz="2000" dirty="0">
                          <a:effectLst/>
                        </a:rPr>
                        <a:t>Notice by Tenant</a:t>
                      </a:r>
                      <a:endParaRPr lang="en-IE" sz="2000" dirty="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Less than 6 months</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dirty="0">
                          <a:effectLst/>
                        </a:rPr>
                        <a:t>28 days</a:t>
                      </a:r>
                      <a:endParaRPr lang="en-IE" sz="16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dirty="0">
                          <a:effectLst/>
                        </a:rPr>
                        <a:t>28 days</a:t>
                      </a:r>
                      <a:endParaRPr lang="en-IE" sz="1600" dirty="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6 months or more but less than 1 year</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35 days</a:t>
                      </a:r>
                      <a:endParaRPr lang="en-IE" sz="160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dirty="0">
                          <a:effectLst/>
                        </a:rPr>
                        <a:t>35 days</a:t>
                      </a:r>
                      <a:endParaRPr lang="en-IE" sz="1600" dirty="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1 year or more but less than 2 years</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42 days</a:t>
                      </a:r>
                      <a:endParaRPr lang="en-IE" sz="160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42 days</a:t>
                      </a:r>
                      <a:endParaRPr lang="en-IE" sz="160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2 years or more but less than 3 years</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56 days</a:t>
                      </a:r>
                      <a:endParaRPr lang="en-IE" sz="160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56 days</a:t>
                      </a:r>
                      <a:endParaRPr lang="en-IE" sz="160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3 years or more but less than 4 years</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84 days</a:t>
                      </a:r>
                      <a:endParaRPr lang="en-IE" sz="160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56 days</a:t>
                      </a:r>
                      <a:endParaRPr lang="en-IE" sz="160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4 or more years</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112 days</a:t>
                      </a:r>
                      <a:endParaRPr lang="en-IE" sz="160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56 days</a:t>
                      </a:r>
                      <a:endParaRPr lang="en-IE" sz="160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Termination for breach of obligations</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28 days</a:t>
                      </a:r>
                      <a:endParaRPr lang="en-IE" sz="160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a:effectLst/>
                        </a:rPr>
                        <a:t> </a:t>
                      </a:r>
                      <a:endParaRPr lang="en-IE" sz="1600">
                        <a:effectLst/>
                        <a:latin typeface="Calibri"/>
                        <a:ea typeface="Calibri"/>
                        <a:cs typeface="Times New Roman"/>
                      </a:endParaRPr>
                    </a:p>
                  </a:txBody>
                  <a:tcPr marL="37465" marR="37465" marT="0" marB="0"/>
                </a:tc>
              </a:tr>
              <a:tr h="449580">
                <a:tc>
                  <a:txBody>
                    <a:bodyPr/>
                    <a:lstStyle/>
                    <a:p>
                      <a:pPr algn="just">
                        <a:lnSpc>
                          <a:spcPct val="150000"/>
                        </a:lnSpc>
                        <a:spcAft>
                          <a:spcPts val="1000"/>
                        </a:spcAft>
                      </a:pPr>
                      <a:r>
                        <a:rPr lang="en-IE" sz="2000" dirty="0">
                          <a:effectLst/>
                        </a:rPr>
                        <a:t>Termination for anti-social behaviour</a:t>
                      </a:r>
                      <a:endParaRPr lang="en-IE" sz="20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dirty="0">
                          <a:effectLst/>
                        </a:rPr>
                        <a:t>7 days</a:t>
                      </a:r>
                      <a:endParaRPr lang="en-IE" sz="1600" dirty="0">
                        <a:effectLst/>
                        <a:latin typeface="Calibri"/>
                        <a:ea typeface="Calibri"/>
                        <a:cs typeface="Times New Roman"/>
                      </a:endParaRPr>
                    </a:p>
                  </a:txBody>
                  <a:tcPr marL="37465" marR="37465" marT="0" marB="0"/>
                </a:tc>
                <a:tc>
                  <a:txBody>
                    <a:bodyPr/>
                    <a:lstStyle/>
                    <a:p>
                      <a:pPr algn="just">
                        <a:lnSpc>
                          <a:spcPct val="150000"/>
                        </a:lnSpc>
                        <a:spcAft>
                          <a:spcPts val="1000"/>
                        </a:spcAft>
                      </a:pPr>
                      <a:r>
                        <a:rPr lang="en-IE" sz="1600" dirty="0">
                          <a:effectLst/>
                        </a:rPr>
                        <a:t> </a:t>
                      </a:r>
                      <a:endParaRPr lang="en-IE" sz="1600" dirty="0">
                        <a:effectLst/>
                        <a:latin typeface="Calibri"/>
                        <a:ea typeface="Calibri"/>
                        <a:cs typeface="Times New Roman"/>
                      </a:endParaRPr>
                    </a:p>
                  </a:txBody>
                  <a:tcPr marL="37465" marR="37465" marT="0" marB="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Housing schemes based on RTA</a:t>
            </a:r>
            <a:endParaRPr lang="en-US" sz="2900" dirty="0">
              <a:solidFill>
                <a:schemeClr val="tx1"/>
              </a:solidFill>
              <a:latin typeface="+mn-lt"/>
              <a:ea typeface="+mn-ea"/>
              <a:cs typeface="+mn-cs"/>
            </a:endParaRPr>
          </a:p>
        </p:txBody>
      </p:sp>
      <p:sp>
        <p:nvSpPr>
          <p:cNvPr id="14339" name="Content Placeholder 2"/>
          <p:cNvSpPr>
            <a:spLocks noGrp="1"/>
          </p:cNvSpPr>
          <p:nvPr>
            <p:ph sz="quarter" idx="1"/>
          </p:nvPr>
        </p:nvSpPr>
        <p:spPr>
          <a:xfrm>
            <a:off x="457200" y="1524000"/>
            <a:ext cx="8229600" cy="4449763"/>
          </a:xfrm>
        </p:spPr>
        <p:txBody>
          <a:bodyPr>
            <a:normAutofit lnSpcReduction="10000"/>
          </a:bodyPr>
          <a:lstStyle/>
          <a:p>
            <a:pPr marL="0" indent="0" eaLnBrk="1" fontAlgn="auto" hangingPunct="1">
              <a:spcAft>
                <a:spcPts val="0"/>
              </a:spcAft>
              <a:buFont typeface="Wingdings" pitchFamily="2" charset="2"/>
              <a:buNone/>
              <a:defRPr/>
            </a:pPr>
            <a:r>
              <a:rPr lang="en-IE" sz="2800" dirty="0" smtClean="0"/>
              <a:t>1. Rental Accommodation Scheme (RAS) </a:t>
            </a:r>
          </a:p>
          <a:p>
            <a:pPr marL="320040" indent="-320040" eaLnBrk="1" fontAlgn="auto" hangingPunct="1">
              <a:spcAft>
                <a:spcPts val="0"/>
              </a:spcAft>
              <a:buFont typeface="Wingdings"/>
              <a:buChar char=""/>
              <a:defRPr/>
            </a:pPr>
            <a:r>
              <a:rPr lang="en-IE" sz="2800" dirty="0" smtClean="0"/>
              <a:t>Long term RS recipients 18 months +</a:t>
            </a:r>
          </a:p>
          <a:p>
            <a:pPr marL="320040" indent="-320040" eaLnBrk="1" fontAlgn="auto" hangingPunct="1">
              <a:spcAft>
                <a:spcPts val="0"/>
              </a:spcAft>
              <a:buFont typeface="Wingdings"/>
              <a:buChar char=""/>
              <a:defRPr/>
            </a:pPr>
            <a:r>
              <a:rPr lang="en-IE" sz="2800" dirty="0" smtClean="0"/>
              <a:t>Greater security than law, by written agreement</a:t>
            </a:r>
          </a:p>
          <a:p>
            <a:pPr marL="320040" indent="-320040" eaLnBrk="1" fontAlgn="auto" hangingPunct="1">
              <a:spcAft>
                <a:spcPts val="0"/>
              </a:spcAft>
              <a:buFont typeface="Wingdings"/>
              <a:buChar char=""/>
              <a:defRPr/>
            </a:pPr>
            <a:r>
              <a:rPr lang="en-IE" sz="2800" dirty="0" smtClean="0"/>
              <a:t>Local authority pays landlord directly</a:t>
            </a:r>
          </a:p>
          <a:p>
            <a:pPr marL="320040" indent="-320040" eaLnBrk="1" fontAlgn="auto" hangingPunct="1">
              <a:spcAft>
                <a:spcPts val="0"/>
              </a:spcAft>
              <a:buFont typeface="Wingdings"/>
              <a:buChar char=""/>
              <a:defRPr/>
            </a:pPr>
            <a:r>
              <a:rPr lang="en-IE" sz="2800" dirty="0" smtClean="0"/>
              <a:t>Differential rent paid by tenant to local authority</a:t>
            </a:r>
          </a:p>
          <a:p>
            <a:pPr marL="320040" indent="-320040" eaLnBrk="1" fontAlgn="auto" hangingPunct="1">
              <a:spcAft>
                <a:spcPts val="0"/>
              </a:spcAft>
              <a:buFont typeface="Wingdings"/>
              <a:buChar char=""/>
              <a:defRPr/>
            </a:pPr>
            <a:r>
              <a:rPr lang="en-IE" sz="2800" dirty="0" smtClean="0"/>
              <a:t>Differs from RS scheme, where tenant must pass on welfare payment and pay a contribution as well</a:t>
            </a:r>
          </a:p>
          <a:p>
            <a:pPr marL="320040" indent="-320040" eaLnBrk="1" fontAlgn="auto" hangingPunct="1">
              <a:spcAft>
                <a:spcPts val="0"/>
              </a:spcAft>
              <a:buFont typeface="Wingdings"/>
              <a:buChar char=""/>
              <a:defRPr/>
            </a:pPr>
            <a:r>
              <a:rPr lang="en-IE" sz="2800" dirty="0" smtClean="0"/>
              <a:t>‘Hybrid’ of social housing and private rented </a:t>
            </a:r>
          </a:p>
          <a:p>
            <a:pPr marL="320040" indent="-320040" eaLnBrk="1" fontAlgn="auto" hangingPunct="1">
              <a:spcAft>
                <a:spcPts val="0"/>
              </a:spcAft>
              <a:buFont typeface="Wingdings"/>
              <a:buChar char=""/>
              <a:defRPr/>
            </a:pPr>
            <a:r>
              <a:rPr lang="en-IE" sz="2800" dirty="0" smtClean="0"/>
              <a:t>30,500 private transfers between 2005-2014</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Housing schemes based on RTA</a:t>
            </a:r>
            <a:endParaRPr lang="en-US" sz="2900" dirty="0">
              <a:solidFill>
                <a:schemeClr val="tx1"/>
              </a:solidFill>
              <a:latin typeface="+mn-lt"/>
              <a:ea typeface="+mn-ea"/>
              <a:cs typeface="+mn-cs"/>
            </a:endParaRPr>
          </a:p>
        </p:txBody>
      </p:sp>
      <p:sp>
        <p:nvSpPr>
          <p:cNvPr id="14339" name="Content Placeholder 2"/>
          <p:cNvSpPr>
            <a:spLocks noGrp="1"/>
          </p:cNvSpPr>
          <p:nvPr>
            <p:ph sz="quarter" idx="1"/>
          </p:nvPr>
        </p:nvSpPr>
        <p:spPr>
          <a:xfrm>
            <a:off x="457200" y="1524000"/>
            <a:ext cx="8229600" cy="4449763"/>
          </a:xfrm>
        </p:spPr>
        <p:txBody>
          <a:bodyPr>
            <a:normAutofit lnSpcReduction="10000"/>
          </a:bodyPr>
          <a:lstStyle/>
          <a:p>
            <a:pPr marL="0" indent="0" eaLnBrk="1" fontAlgn="auto" hangingPunct="1">
              <a:spcAft>
                <a:spcPts val="0"/>
              </a:spcAft>
              <a:buFont typeface="Wingdings" pitchFamily="2" charset="2"/>
              <a:buNone/>
              <a:defRPr/>
            </a:pPr>
            <a:r>
              <a:rPr lang="en-IE" sz="2800" dirty="0" smtClean="0"/>
              <a:t>2. Social Housing Leasing Initiative (SHLI)</a:t>
            </a:r>
          </a:p>
          <a:p>
            <a:pPr marL="320040" indent="-320040" eaLnBrk="1" fontAlgn="auto" hangingPunct="1">
              <a:spcAft>
                <a:spcPts val="0"/>
              </a:spcAft>
              <a:buFont typeface="Wingdings"/>
              <a:buChar char=""/>
              <a:defRPr/>
            </a:pPr>
            <a:r>
              <a:rPr lang="en-IE" sz="2800" dirty="0" smtClean="0"/>
              <a:t>Long term leasing for 10-20 years </a:t>
            </a:r>
          </a:p>
          <a:p>
            <a:pPr marL="320040" indent="-320040" eaLnBrk="1" fontAlgn="auto" hangingPunct="1">
              <a:spcAft>
                <a:spcPts val="0"/>
              </a:spcAft>
              <a:buFont typeface="Wingdings"/>
              <a:buChar char=""/>
              <a:defRPr/>
            </a:pPr>
            <a:r>
              <a:rPr lang="en-IE" sz="2800" dirty="0" smtClean="0"/>
              <a:t>Discounted market rent and local authority or housing association covers management and maintenance</a:t>
            </a:r>
          </a:p>
          <a:p>
            <a:pPr marL="320040" indent="-320040" eaLnBrk="1" fontAlgn="auto" hangingPunct="1">
              <a:spcAft>
                <a:spcPts val="0"/>
              </a:spcAft>
              <a:buFont typeface="Wingdings"/>
              <a:buChar char=""/>
              <a:defRPr/>
            </a:pPr>
            <a:r>
              <a:rPr lang="en-IE" sz="2800" dirty="0" smtClean="0"/>
              <a:t>Similar to RAS, legal obligation to rehouse tenant</a:t>
            </a:r>
          </a:p>
          <a:p>
            <a:pPr marL="320040" indent="-320040" eaLnBrk="1" fontAlgn="auto" hangingPunct="1">
              <a:spcAft>
                <a:spcPts val="0"/>
              </a:spcAft>
              <a:buFont typeface="Wingdings"/>
              <a:buChar char=""/>
              <a:defRPr/>
            </a:pPr>
            <a:r>
              <a:rPr lang="en-IE" sz="2800" dirty="0" smtClean="0"/>
              <a:t>Limited take-up of 4,600 units since 2009</a:t>
            </a:r>
          </a:p>
          <a:p>
            <a:pPr marL="320040" indent="-320040" eaLnBrk="1" fontAlgn="auto" hangingPunct="1">
              <a:spcAft>
                <a:spcPts val="0"/>
              </a:spcAft>
              <a:buFont typeface="Wingdings"/>
              <a:buChar char=""/>
              <a:defRPr/>
            </a:pPr>
            <a:r>
              <a:rPr lang="en-IE" sz="2800" dirty="0"/>
              <a:t>L</a:t>
            </a:r>
            <a:r>
              <a:rPr lang="en-IE" sz="2800" dirty="0" smtClean="0"/>
              <a:t>onger agreement and rent levels at lowest level for some time </a:t>
            </a:r>
          </a:p>
          <a:p>
            <a:pPr marL="320040" indent="-320040" eaLnBrk="1" fontAlgn="auto" hangingPunct="1">
              <a:spcAft>
                <a:spcPts val="0"/>
              </a:spcAft>
              <a:buFont typeface="Wingdings"/>
              <a:buChar char=""/>
              <a:defRPr/>
            </a:pPr>
            <a:r>
              <a:rPr lang="en-IE" sz="2800" dirty="0" smtClean="0"/>
              <a:t>Upper limit to security of tenure?</a:t>
            </a:r>
          </a:p>
          <a:p>
            <a:pPr marL="320040" indent="-320040" eaLnBrk="1" fontAlgn="auto" hangingPunct="1">
              <a:spcAft>
                <a:spcPts val="0"/>
              </a:spcAft>
              <a:buFont typeface="Wingdings"/>
              <a:buChar char=""/>
              <a:defRPr/>
            </a:pPr>
            <a:endParaRPr lang="en-IE" sz="2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Housing schemes based on RTA</a:t>
            </a:r>
            <a:endParaRPr lang="en-US" sz="2900" dirty="0">
              <a:solidFill>
                <a:schemeClr val="tx1"/>
              </a:solidFill>
              <a:latin typeface="+mn-lt"/>
              <a:ea typeface="+mn-ea"/>
              <a:cs typeface="+mn-cs"/>
            </a:endParaRPr>
          </a:p>
        </p:txBody>
      </p:sp>
      <p:sp>
        <p:nvSpPr>
          <p:cNvPr id="14339" name="Content Placeholder 2"/>
          <p:cNvSpPr>
            <a:spLocks noGrp="1"/>
          </p:cNvSpPr>
          <p:nvPr>
            <p:ph sz="quarter" idx="1"/>
          </p:nvPr>
        </p:nvSpPr>
        <p:spPr>
          <a:xfrm>
            <a:off x="457200" y="1524000"/>
            <a:ext cx="8229600" cy="4449763"/>
          </a:xfrm>
        </p:spPr>
        <p:txBody>
          <a:bodyPr>
            <a:normAutofit lnSpcReduction="10000"/>
          </a:bodyPr>
          <a:lstStyle/>
          <a:p>
            <a:pPr marL="0" indent="0" eaLnBrk="1" fontAlgn="auto" hangingPunct="1">
              <a:spcAft>
                <a:spcPts val="0"/>
              </a:spcAft>
              <a:buFont typeface="Wingdings" pitchFamily="2" charset="2"/>
              <a:buNone/>
              <a:defRPr/>
            </a:pPr>
            <a:r>
              <a:rPr lang="en-IE" sz="2800" dirty="0" smtClean="0"/>
              <a:t>3. Housing Assistance Payment (HAP)</a:t>
            </a:r>
          </a:p>
          <a:p>
            <a:pPr marL="320040" indent="-320040" eaLnBrk="1" fontAlgn="auto" hangingPunct="1">
              <a:spcAft>
                <a:spcPts val="0"/>
              </a:spcAft>
              <a:buFont typeface="Wingdings"/>
              <a:buChar char=""/>
              <a:defRPr/>
            </a:pPr>
            <a:r>
              <a:rPr lang="en-IE" sz="2800" dirty="0" smtClean="0"/>
              <a:t>Like RAS, RS recipients of 18 months +</a:t>
            </a:r>
          </a:p>
          <a:p>
            <a:pPr marL="320040" indent="-320040" eaLnBrk="1" fontAlgn="auto" hangingPunct="1">
              <a:spcAft>
                <a:spcPts val="0"/>
              </a:spcAft>
              <a:buFont typeface="Wingdings"/>
              <a:buChar char=""/>
              <a:defRPr/>
            </a:pPr>
            <a:r>
              <a:rPr lang="en-IE" sz="2800" dirty="0" smtClean="0"/>
              <a:t>Like RAS, local authority pays landlord directly</a:t>
            </a:r>
          </a:p>
          <a:p>
            <a:pPr marL="320040" indent="-320040" eaLnBrk="1" fontAlgn="auto" hangingPunct="1">
              <a:spcAft>
                <a:spcPts val="0"/>
              </a:spcAft>
              <a:buFont typeface="Wingdings"/>
              <a:buChar char=""/>
              <a:defRPr/>
            </a:pPr>
            <a:r>
              <a:rPr lang="en-IE" sz="2800" dirty="0" smtClean="0"/>
              <a:t>Like RAS, tenant will have access to wider social housing options</a:t>
            </a:r>
          </a:p>
          <a:p>
            <a:pPr marL="320040" indent="-320040" eaLnBrk="1" fontAlgn="auto" hangingPunct="1">
              <a:spcAft>
                <a:spcPts val="0"/>
              </a:spcAft>
              <a:buFont typeface="Wingdings"/>
              <a:buChar char=""/>
              <a:defRPr/>
            </a:pPr>
            <a:r>
              <a:rPr lang="en-IE" sz="2800" dirty="0"/>
              <a:t>Unlike RAS, tenant contribution deducted at source</a:t>
            </a:r>
            <a:endParaRPr lang="en-IE" sz="2800" dirty="0" smtClean="0"/>
          </a:p>
          <a:p>
            <a:pPr marL="320040" indent="-320040" eaLnBrk="1" fontAlgn="auto" hangingPunct="1">
              <a:spcAft>
                <a:spcPts val="0"/>
              </a:spcAft>
              <a:buFont typeface="Wingdings"/>
              <a:buChar char=""/>
              <a:defRPr/>
            </a:pPr>
            <a:r>
              <a:rPr lang="en-IE" sz="2800" dirty="0" smtClean="0"/>
              <a:t>Addresses rent arrears issue that exists under RAS and affects eligibility to other social housing options</a:t>
            </a:r>
          </a:p>
          <a:p>
            <a:pPr marL="320040" indent="-320040" eaLnBrk="1" fontAlgn="auto" hangingPunct="1">
              <a:spcAft>
                <a:spcPts val="0"/>
              </a:spcAft>
              <a:buFont typeface="Wingdings"/>
              <a:buChar char=""/>
              <a:defRPr/>
            </a:pPr>
            <a:r>
              <a:rPr lang="en-IE" sz="2800" dirty="0" smtClean="0"/>
              <a:t>Currently being piloted in 7 local authority areas</a:t>
            </a:r>
          </a:p>
          <a:p>
            <a:pPr marL="320040" indent="-320040" eaLnBrk="1" fontAlgn="auto" hangingPunct="1">
              <a:spcAft>
                <a:spcPts val="0"/>
              </a:spcAft>
              <a:buFont typeface="Wingdings"/>
              <a:buChar char=""/>
              <a:defRPr/>
            </a:pPr>
            <a:endParaRPr lang="en-IE" sz="2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Security of tenure after RTA</a:t>
            </a:r>
            <a:endParaRPr lang="en-US" sz="2900" dirty="0">
              <a:solidFill>
                <a:schemeClr val="tx1"/>
              </a:solidFill>
              <a:latin typeface="+mn-lt"/>
              <a:ea typeface="+mn-ea"/>
              <a:cs typeface="+mn-cs"/>
            </a:endParaRPr>
          </a:p>
        </p:txBody>
      </p:sp>
      <p:sp>
        <p:nvSpPr>
          <p:cNvPr id="27651" name="Content Placeholder 2"/>
          <p:cNvSpPr>
            <a:spLocks noGrp="1"/>
          </p:cNvSpPr>
          <p:nvPr>
            <p:ph sz="quarter" idx="1"/>
          </p:nvPr>
        </p:nvSpPr>
        <p:spPr>
          <a:xfrm>
            <a:off x="457200" y="1524000"/>
            <a:ext cx="8229600" cy="4449763"/>
          </a:xfrm>
        </p:spPr>
        <p:txBody>
          <a:bodyPr/>
          <a:lstStyle/>
          <a:p>
            <a:pPr eaLnBrk="1" hangingPunct="1"/>
            <a:r>
              <a:rPr lang="en-IE" sz="2800" smtClean="0"/>
              <a:t>Security of tenure not main problem faced by tenants</a:t>
            </a:r>
          </a:p>
          <a:p>
            <a:pPr eaLnBrk="1" hangingPunct="1"/>
            <a:r>
              <a:rPr lang="en-IE" sz="2800" smtClean="0"/>
              <a:t>Deposit retention (tenants) and rent arrears (landlords) are the main sources of dispute to PRTB, representing about 70% of all disputes</a:t>
            </a:r>
          </a:p>
          <a:p>
            <a:pPr eaLnBrk="1" hangingPunct="1"/>
            <a:r>
              <a:rPr lang="en-IE" sz="2800" smtClean="0"/>
              <a:t>But economic downturn has impacted </a:t>
            </a:r>
          </a:p>
          <a:p>
            <a:pPr eaLnBrk="1" hangingPunct="1">
              <a:buFont typeface="Arial" charset="0"/>
              <a:buChar char="•"/>
            </a:pPr>
            <a:r>
              <a:rPr lang="en-IE" sz="2400" smtClean="0"/>
              <a:t>Rise in illegal evictions from 3-5% over 2007-2011 to </a:t>
            </a:r>
          </a:p>
          <a:p>
            <a:pPr eaLnBrk="1" hangingPunct="1">
              <a:buFont typeface="Wingdings" pitchFamily="2" charset="2"/>
              <a:buNone/>
            </a:pPr>
            <a:r>
              <a:rPr lang="en-IE" sz="2400" smtClean="0"/>
              <a:t>	8-9% in 2012-2013</a:t>
            </a:r>
          </a:p>
          <a:p>
            <a:pPr eaLnBrk="1" hangingPunct="1">
              <a:buFont typeface="Arial" charset="0"/>
              <a:buChar char="•"/>
            </a:pPr>
            <a:r>
              <a:rPr lang="en-IE" sz="2400" smtClean="0"/>
              <a:t>Rent arrears increasing from 19% in 2007 to 35% in 2012</a:t>
            </a:r>
            <a:endParaRPr lang="en-IE" sz="2800" smtClean="0"/>
          </a:p>
          <a:p>
            <a:pPr eaLnBrk="1" hangingPunct="1"/>
            <a:endParaRPr lang="en-IE"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1"/>
          <p:cNvSpPr>
            <a:spLocks noGrp="1"/>
          </p:cNvSpPr>
          <p:nvPr>
            <p:ph type="title"/>
          </p:nvPr>
        </p:nvSpPr>
        <p:spPr>
          <a:xfrm>
            <a:off x="612775" y="228600"/>
            <a:ext cx="8153400" cy="990600"/>
          </a:xfrm>
        </p:spPr>
        <p:txBody>
          <a:bodyPr/>
          <a:lstStyle/>
          <a:p>
            <a:pPr eaLnBrk="1" hangingPunct="1"/>
            <a:r>
              <a:rPr lang="en-IE" smtClean="0"/>
              <a:t>Outline</a:t>
            </a:r>
            <a:endParaRPr lang="en-US" smtClean="0"/>
          </a:p>
        </p:txBody>
      </p:sp>
      <p:sp>
        <p:nvSpPr>
          <p:cNvPr id="10243" name="Content Placeholder 2"/>
          <p:cNvSpPr>
            <a:spLocks noGrp="1"/>
          </p:cNvSpPr>
          <p:nvPr>
            <p:ph sz="quarter" idx="1"/>
          </p:nvPr>
        </p:nvSpPr>
        <p:spPr>
          <a:xfrm>
            <a:off x="762000" y="1600200"/>
            <a:ext cx="7924800" cy="4525963"/>
          </a:xfrm>
        </p:spPr>
        <p:txBody>
          <a:bodyPr/>
          <a:lstStyle/>
          <a:p>
            <a:pPr eaLnBrk="1" hangingPunct="1"/>
            <a:r>
              <a:rPr lang="en-IE" smtClean="0"/>
              <a:t>History &amp; evolution of security of tenure in Ireland</a:t>
            </a:r>
          </a:p>
          <a:p>
            <a:pPr eaLnBrk="1" hangingPunct="1"/>
            <a:r>
              <a:rPr lang="en-IE" smtClean="0"/>
              <a:t>Definitions &amp; typologies </a:t>
            </a:r>
          </a:p>
          <a:p>
            <a:pPr eaLnBrk="1" hangingPunct="1"/>
            <a:r>
              <a:rPr lang="en-IE" smtClean="0"/>
              <a:t>Phases of rent control </a:t>
            </a:r>
          </a:p>
          <a:p>
            <a:pPr eaLnBrk="1" hangingPunct="1"/>
            <a:r>
              <a:rPr lang="en-IE" smtClean="0"/>
              <a:t>New initiatives</a:t>
            </a:r>
          </a:p>
          <a:p>
            <a:pPr eaLnBrk="1" hangingPunct="1"/>
            <a:r>
              <a:rPr lang="en-IE" smtClean="0"/>
              <a:t>Emerging issues and concerns</a:t>
            </a:r>
          </a:p>
          <a:p>
            <a:pPr eaLnBrk="1" hangingPunct="1">
              <a:buFont typeface="Arial" charset="0"/>
              <a:buNone/>
            </a:pPr>
            <a:endParaRPr lang="en-IE" smtClean="0"/>
          </a:p>
          <a:p>
            <a:pPr eaLnBrk="1" hangingPunct="1">
              <a:buFont typeface="Arial" charset="0"/>
              <a:buNone/>
            </a:pPr>
            <a:endParaRPr lang="en-IE" sz="2000" smtClean="0"/>
          </a:p>
          <a:p>
            <a:pPr eaLnBrk="1" hangingPunct="1">
              <a:buFont typeface="Arial" charset="0"/>
              <a:buNone/>
            </a:pPr>
            <a:endParaRPr lang="en-IE" sz="24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graphicFrame>
        <p:nvGraphicFramePr>
          <p:cNvPr id="3" name="Chart 2"/>
          <p:cNvGraphicFramePr>
            <a:graphicFrameLocks/>
          </p:cNvGraphicFramePr>
          <p:nvPr/>
        </p:nvGraphicFramePr>
        <p:xfrm>
          <a:off x="152400" y="762000"/>
          <a:ext cx="8991600" cy="5181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rmAutofit/>
          </a:bodyPr>
          <a:lstStyle/>
          <a:p>
            <a:pPr eaLnBrk="1" fontAlgn="auto" hangingPunct="1">
              <a:spcAft>
                <a:spcPts val="0"/>
              </a:spcAft>
              <a:defRPr/>
            </a:pPr>
            <a:r>
              <a:rPr lang="en-IE" sz="4000" dirty="0" smtClean="0"/>
              <a:t>Rent levels and affordability</a:t>
            </a:r>
            <a:endParaRPr lang="en-US" sz="2900" dirty="0">
              <a:solidFill>
                <a:schemeClr val="tx1"/>
              </a:solidFill>
              <a:latin typeface="+mn-lt"/>
              <a:ea typeface="+mn-ea"/>
              <a:cs typeface="+mn-cs"/>
            </a:endParaRPr>
          </a:p>
        </p:txBody>
      </p:sp>
      <p:sp>
        <p:nvSpPr>
          <p:cNvPr id="14339" name="Content Placeholder 2"/>
          <p:cNvSpPr>
            <a:spLocks noGrp="1"/>
          </p:cNvSpPr>
          <p:nvPr>
            <p:ph sz="quarter" idx="1"/>
          </p:nvPr>
        </p:nvSpPr>
        <p:spPr>
          <a:xfrm>
            <a:off x="457200" y="1524000"/>
            <a:ext cx="8382000" cy="4800600"/>
          </a:xfrm>
        </p:spPr>
        <p:txBody>
          <a:bodyPr>
            <a:normAutofit fontScale="92500" lnSpcReduction="10000"/>
          </a:bodyPr>
          <a:lstStyle/>
          <a:p>
            <a:pPr marL="0" indent="0" eaLnBrk="1" fontAlgn="auto" hangingPunct="1">
              <a:spcAft>
                <a:spcPts val="0"/>
              </a:spcAft>
              <a:buFont typeface="Wingdings" pitchFamily="2" charset="2"/>
              <a:buNone/>
              <a:defRPr/>
            </a:pPr>
            <a:r>
              <a:rPr lang="en-IE" sz="2600" dirty="0" smtClean="0"/>
              <a:t>Three current difficulties that impact on security of tenure </a:t>
            </a:r>
          </a:p>
          <a:p>
            <a:pPr marL="320040" indent="-320040" eaLnBrk="1" fontAlgn="auto" hangingPunct="1">
              <a:spcBef>
                <a:spcPts val="500"/>
              </a:spcBef>
              <a:spcAft>
                <a:spcPts val="0"/>
              </a:spcAft>
              <a:buFont typeface="Wingdings"/>
              <a:buChar char=""/>
              <a:defRPr/>
            </a:pPr>
            <a:r>
              <a:rPr lang="en-IE" sz="2600" dirty="0" smtClean="0"/>
              <a:t>Overall reduction in supply</a:t>
            </a:r>
          </a:p>
          <a:p>
            <a:pPr marL="640080" lvl="1" indent="-274320" eaLnBrk="1" fontAlgn="auto" hangingPunct="1">
              <a:spcBef>
                <a:spcPts val="500"/>
              </a:spcBef>
              <a:spcAft>
                <a:spcPts val="0"/>
              </a:spcAft>
              <a:buFont typeface="Arial" pitchFamily="34" charset="0"/>
              <a:buChar char="•"/>
              <a:defRPr/>
            </a:pPr>
            <a:r>
              <a:rPr lang="en-IE" dirty="0" smtClean="0"/>
              <a:t>Housing output has fallen by 90% since 2006</a:t>
            </a:r>
          </a:p>
          <a:p>
            <a:pPr marL="640080" lvl="1" indent="-274320" eaLnBrk="1" fontAlgn="auto" hangingPunct="1">
              <a:spcBef>
                <a:spcPts val="500"/>
              </a:spcBef>
              <a:spcAft>
                <a:spcPts val="0"/>
              </a:spcAft>
              <a:buFont typeface="Arial" pitchFamily="34" charset="0"/>
              <a:buChar char="•"/>
              <a:defRPr/>
            </a:pPr>
            <a:r>
              <a:rPr lang="en-IE" dirty="0" smtClean="0"/>
              <a:t>Properties to rent in Dublin down by 40% since 2011</a:t>
            </a:r>
          </a:p>
          <a:p>
            <a:pPr marL="320040" indent="-320040" eaLnBrk="1" fontAlgn="auto" hangingPunct="1">
              <a:spcBef>
                <a:spcPts val="500"/>
              </a:spcBef>
              <a:spcAft>
                <a:spcPts val="0"/>
              </a:spcAft>
              <a:buFont typeface="Wingdings"/>
              <a:buChar char=""/>
              <a:defRPr/>
            </a:pPr>
            <a:r>
              <a:rPr lang="en-IE" sz="2600" dirty="0" smtClean="0"/>
              <a:t>Rent reviews and higher asking rents</a:t>
            </a:r>
          </a:p>
          <a:p>
            <a:pPr marL="640080" lvl="1" indent="-274320" eaLnBrk="1" fontAlgn="auto" hangingPunct="1">
              <a:spcBef>
                <a:spcPts val="500"/>
              </a:spcBef>
              <a:spcAft>
                <a:spcPts val="0"/>
              </a:spcAft>
              <a:buFont typeface="Arial" pitchFamily="34" charset="0"/>
              <a:buChar char="•"/>
              <a:defRPr/>
            </a:pPr>
            <a:r>
              <a:rPr lang="en-IE" dirty="0" smtClean="0"/>
              <a:t>Annual rent inflation from 2.2% in 2012 to 9.7% in 2014</a:t>
            </a:r>
          </a:p>
          <a:p>
            <a:pPr marL="640080" lvl="1" indent="-274320" eaLnBrk="1" fontAlgn="auto" hangingPunct="1">
              <a:spcBef>
                <a:spcPts val="500"/>
              </a:spcBef>
              <a:spcAft>
                <a:spcPts val="0"/>
              </a:spcAft>
              <a:buFont typeface="Arial" pitchFamily="34" charset="0"/>
              <a:buChar char="•"/>
              <a:defRPr/>
            </a:pPr>
            <a:r>
              <a:rPr lang="en-IE" dirty="0" smtClean="0"/>
              <a:t>Dublin rent inflation peaked at 16.7% in April 2014, now spreading to commuter counties</a:t>
            </a:r>
          </a:p>
          <a:p>
            <a:pPr marL="640080" lvl="1" indent="-274320" eaLnBrk="1" fontAlgn="auto" hangingPunct="1">
              <a:spcBef>
                <a:spcPts val="500"/>
              </a:spcBef>
              <a:spcAft>
                <a:spcPts val="0"/>
              </a:spcAft>
              <a:buFont typeface="Arial" pitchFamily="34" charset="0"/>
              <a:buChar char="•"/>
              <a:defRPr/>
            </a:pPr>
            <a:r>
              <a:rPr lang="en-IE" dirty="0" smtClean="0"/>
              <a:t>Reviews of rent more common after period of stability</a:t>
            </a:r>
          </a:p>
          <a:p>
            <a:pPr marL="320040" indent="-320040" eaLnBrk="1" fontAlgn="auto" hangingPunct="1">
              <a:spcBef>
                <a:spcPts val="500"/>
              </a:spcBef>
              <a:spcAft>
                <a:spcPts val="0"/>
              </a:spcAft>
              <a:buFont typeface="Wingdings"/>
              <a:buChar char=""/>
              <a:defRPr/>
            </a:pPr>
            <a:r>
              <a:rPr lang="en-IE" sz="2600" dirty="0" smtClean="0"/>
              <a:t>Reductions in welfare payments</a:t>
            </a:r>
          </a:p>
          <a:p>
            <a:pPr marL="640080" lvl="1" indent="-274320" eaLnBrk="1" fontAlgn="auto" hangingPunct="1">
              <a:spcBef>
                <a:spcPts val="500"/>
              </a:spcBef>
              <a:spcAft>
                <a:spcPts val="0"/>
              </a:spcAft>
              <a:buFont typeface="Arial" pitchFamily="34" charset="0"/>
              <a:buChar char="•"/>
              <a:defRPr/>
            </a:pPr>
            <a:r>
              <a:rPr lang="en-IE" dirty="0" smtClean="0"/>
              <a:t>Reductions of up to one-third since 2009</a:t>
            </a:r>
          </a:p>
          <a:p>
            <a:pPr marL="640080" lvl="1" indent="-274320" eaLnBrk="1" fontAlgn="auto" hangingPunct="1">
              <a:spcBef>
                <a:spcPts val="500"/>
              </a:spcBef>
              <a:spcAft>
                <a:spcPts val="0"/>
              </a:spcAft>
              <a:buFont typeface="Arial" pitchFamily="34" charset="0"/>
              <a:buChar char="•"/>
              <a:defRPr/>
            </a:pPr>
            <a:r>
              <a:rPr lang="en-IE" dirty="0" smtClean="0"/>
              <a:t>Displacement of tenants and rise in family homelessness </a:t>
            </a:r>
          </a:p>
          <a:p>
            <a:pPr marL="320040" indent="-320040" eaLnBrk="1" fontAlgn="auto" hangingPunct="1">
              <a:spcAft>
                <a:spcPts val="0"/>
              </a:spcAft>
              <a:buFont typeface="Wingdings"/>
              <a:buChar char=""/>
              <a:defRPr/>
            </a:pPr>
            <a:endParaRPr lang="en-IE"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228600"/>
            <a:ext cx="8153400" cy="990600"/>
          </a:xfrm>
        </p:spPr>
        <p:txBody>
          <a:bodyPr/>
          <a:lstStyle/>
          <a:p>
            <a:r>
              <a:rPr lang="en-IE" smtClean="0"/>
              <a:t>Shortage of properties to rent</a:t>
            </a:r>
            <a:endParaRPr lang="en-US" smtClean="0"/>
          </a:p>
        </p:txBody>
      </p:sp>
      <p:pic>
        <p:nvPicPr>
          <p:cNvPr id="4" name="Picture 2"/>
          <p:cNvPicPr>
            <a:picLocks noGrp="1" noChangeAspect="1" noChangeArrowheads="1"/>
          </p:cNvPicPr>
          <p:nvPr>
            <p:ph sz="quarter" idx="1"/>
          </p:nvPr>
        </p:nvPicPr>
        <p:blipFill>
          <a:blip r:embed="rId2" cstate="print"/>
          <a:stretch>
            <a:fillRect/>
          </a:stretch>
        </p:blipFill>
        <p:spPr>
          <a:xfrm>
            <a:off x="755576" y="1628800"/>
            <a:ext cx="7890039" cy="4495800"/>
          </a:xfrm>
          <a:effectLst>
            <a:softEdge rad="112500"/>
          </a:effectLst>
        </p:spPr>
      </p:pic>
      <p:sp>
        <p:nvSpPr>
          <p:cNvPr id="30724" name="TextBox 4"/>
          <p:cNvSpPr txBox="1">
            <a:spLocks noChangeArrowheads="1"/>
          </p:cNvSpPr>
          <p:nvPr/>
        </p:nvSpPr>
        <p:spPr bwMode="auto">
          <a:xfrm>
            <a:off x="1042988" y="6021388"/>
            <a:ext cx="3097212" cy="276225"/>
          </a:xfrm>
          <a:prstGeom prst="rect">
            <a:avLst/>
          </a:prstGeom>
          <a:noFill/>
          <a:ln w="9525">
            <a:noFill/>
            <a:miter lim="800000"/>
            <a:headEnd/>
            <a:tailEnd/>
          </a:ln>
        </p:spPr>
        <p:txBody>
          <a:bodyPr>
            <a:spAutoFit/>
          </a:bodyPr>
          <a:lstStyle/>
          <a:p>
            <a:r>
              <a:rPr lang="en-IE" sz="1200"/>
              <a:t>Data and chart: daft.ie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09600" y="228600"/>
            <a:ext cx="8839200" cy="990600"/>
          </a:xfrm>
        </p:spPr>
        <p:txBody>
          <a:bodyPr/>
          <a:lstStyle/>
          <a:p>
            <a:r>
              <a:rPr lang="en-IE" sz="3600" smtClean="0"/>
              <a:t>‘Rent Stability in the Private Rented Sector’</a:t>
            </a:r>
            <a:br>
              <a:rPr lang="en-IE" sz="3600" smtClean="0"/>
            </a:br>
            <a:r>
              <a:rPr lang="en-IE" sz="3600" smtClean="0"/>
              <a:t> Report (September 2014)</a:t>
            </a:r>
          </a:p>
        </p:txBody>
      </p:sp>
      <p:sp>
        <p:nvSpPr>
          <p:cNvPr id="31747" name="Content Placeholder 2"/>
          <p:cNvSpPr>
            <a:spLocks noGrp="1"/>
          </p:cNvSpPr>
          <p:nvPr>
            <p:ph sz="quarter" idx="1"/>
          </p:nvPr>
        </p:nvSpPr>
        <p:spPr>
          <a:xfrm>
            <a:off x="612775" y="1600200"/>
            <a:ext cx="8153400" cy="4495800"/>
          </a:xfrm>
        </p:spPr>
        <p:txBody>
          <a:bodyPr/>
          <a:lstStyle/>
          <a:p>
            <a:r>
              <a:rPr lang="en-IE" sz="2400" dirty="0" smtClean="0"/>
              <a:t>Escalation of rents and rising family homelessness</a:t>
            </a:r>
          </a:p>
          <a:p>
            <a:r>
              <a:rPr lang="en-IE" sz="2400" dirty="0" smtClean="0"/>
              <a:t>Rents unaffordable, especially for single people on average income in Dublin (41% of net income using PRTB/CSO data)</a:t>
            </a:r>
          </a:p>
          <a:p>
            <a:r>
              <a:rPr lang="en-IE" sz="2400" dirty="0" smtClean="0"/>
              <a:t>Report rules out rent regulation due to potential negative impacts on supply (evidence?)</a:t>
            </a:r>
          </a:p>
          <a:p>
            <a:r>
              <a:rPr lang="en-IE" sz="2400" dirty="0" smtClean="0"/>
              <a:t>Report recommends other measures: </a:t>
            </a:r>
          </a:p>
          <a:p>
            <a:pPr>
              <a:buFont typeface="Wingdings" pitchFamily="2" charset="2"/>
              <a:buNone/>
            </a:pPr>
            <a:r>
              <a:rPr lang="en-IE" sz="2400" dirty="0" smtClean="0"/>
              <a:t>	better market information, extending rent review period, raising rent supplement limits, tax incentives for landlords/supply, voluntary rent certainty leases (impact?)</a:t>
            </a:r>
          </a:p>
          <a:p>
            <a:r>
              <a:rPr lang="en-IE" sz="2400" dirty="0" smtClean="0"/>
              <a:t>Minister for the Environment initially opposed to ‘rent control’ but now committed to ‘rent certainty’. </a:t>
            </a:r>
          </a:p>
          <a:p>
            <a:endParaRPr lang="en-IE" dirty="0" smtClean="0"/>
          </a:p>
          <a:p>
            <a:endParaRPr lang="en-IE"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Rent certainty</a:t>
            </a:r>
            <a:endParaRPr lang="en-IE" dirty="0"/>
          </a:p>
        </p:txBody>
      </p:sp>
      <p:sp>
        <p:nvSpPr>
          <p:cNvPr id="3" name="Content Placeholder 2"/>
          <p:cNvSpPr>
            <a:spLocks noGrp="1"/>
          </p:cNvSpPr>
          <p:nvPr>
            <p:ph sz="quarter" idx="1"/>
          </p:nvPr>
        </p:nvSpPr>
        <p:spPr/>
        <p:txBody>
          <a:bodyPr/>
          <a:lstStyle/>
          <a:p>
            <a:pPr>
              <a:spcBef>
                <a:spcPts val="300"/>
              </a:spcBef>
              <a:buNone/>
            </a:pPr>
            <a:r>
              <a:rPr lang="en-IE" sz="2400" i="1" dirty="0" smtClean="0"/>
              <a:t>“I am not talking about rent controls. It’s a different model, this is </a:t>
            </a:r>
          </a:p>
          <a:p>
            <a:pPr>
              <a:spcBef>
                <a:spcPts val="300"/>
              </a:spcBef>
              <a:buNone/>
            </a:pPr>
            <a:r>
              <a:rPr lang="en-IE" sz="2400" i="1" dirty="0" smtClean="0"/>
              <a:t>rent certainty… What we’re looking at is a process whereby </a:t>
            </a:r>
          </a:p>
          <a:p>
            <a:pPr>
              <a:spcBef>
                <a:spcPts val="300"/>
              </a:spcBef>
              <a:buNone/>
            </a:pPr>
            <a:r>
              <a:rPr lang="en-IE" sz="2400" i="1" dirty="0" smtClean="0"/>
              <a:t>people can have some certainty as regards rent into the future </a:t>
            </a:r>
          </a:p>
          <a:p>
            <a:pPr>
              <a:spcBef>
                <a:spcPts val="300"/>
              </a:spcBef>
              <a:buNone/>
            </a:pPr>
            <a:r>
              <a:rPr lang="en-IE" sz="2400" i="1" dirty="0" smtClean="0"/>
              <a:t>while [housing] supply is being dealt with.” </a:t>
            </a:r>
          </a:p>
          <a:p>
            <a:pPr>
              <a:spcBef>
                <a:spcPts val="300"/>
              </a:spcBef>
              <a:buNone/>
            </a:pPr>
            <a:r>
              <a:rPr lang="en-IE" sz="2400" dirty="0" smtClean="0"/>
              <a:t>(Minister Alan Kelly, 28 February 2015)</a:t>
            </a:r>
          </a:p>
          <a:p>
            <a:pPr>
              <a:spcBef>
                <a:spcPts val="300"/>
              </a:spcBef>
              <a:buNone/>
            </a:pPr>
            <a:endParaRPr lang="en-IE" sz="2400" dirty="0" smtClean="0"/>
          </a:p>
          <a:p>
            <a:pPr>
              <a:spcBef>
                <a:spcPts val="300"/>
              </a:spcBef>
              <a:buNone/>
            </a:pPr>
            <a:r>
              <a:rPr lang="en-IE" sz="2400" i="1" dirty="0" smtClean="0"/>
              <a:t>“It’s understood the proposals would involve landlords not being </a:t>
            </a:r>
          </a:p>
          <a:p>
            <a:pPr>
              <a:spcBef>
                <a:spcPts val="300"/>
              </a:spcBef>
              <a:buNone/>
            </a:pPr>
            <a:r>
              <a:rPr lang="en-IE" sz="2400" i="1" dirty="0" smtClean="0"/>
              <a:t>able to increase rent beyond the rise in the consumer price index </a:t>
            </a:r>
          </a:p>
          <a:p>
            <a:pPr>
              <a:spcBef>
                <a:spcPts val="300"/>
              </a:spcBef>
              <a:buNone/>
            </a:pPr>
            <a:r>
              <a:rPr lang="en-IE" sz="2400" i="1" dirty="0" smtClean="0"/>
              <a:t>unless they can show that upgrades have been carried out on a </a:t>
            </a:r>
          </a:p>
          <a:p>
            <a:pPr>
              <a:spcBef>
                <a:spcPts val="300"/>
              </a:spcBef>
              <a:buNone/>
            </a:pPr>
            <a:r>
              <a:rPr lang="en-IE" sz="2400" i="1" dirty="0" smtClean="0"/>
              <a:t>rental property that would justify an above inflation rent </a:t>
            </a:r>
          </a:p>
          <a:p>
            <a:pPr>
              <a:spcBef>
                <a:spcPts val="300"/>
              </a:spcBef>
              <a:buNone/>
            </a:pPr>
            <a:r>
              <a:rPr lang="en-IE" sz="2400" i="1" dirty="0" smtClean="0"/>
              <a:t>increase.” </a:t>
            </a:r>
            <a:r>
              <a:rPr lang="en-IE" sz="2400" dirty="0" smtClean="0"/>
              <a:t>(thejournal.ie, 28 February 2015)</a:t>
            </a:r>
            <a:endParaRPr lang="en-IE" sz="2400"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a:xfrm>
            <a:off x="612775" y="228600"/>
            <a:ext cx="8531225" cy="990600"/>
          </a:xfrm>
        </p:spPr>
        <p:txBody>
          <a:bodyPr/>
          <a:lstStyle/>
          <a:p>
            <a:r>
              <a:rPr lang="en-IE" smtClean="0"/>
              <a:t>Rent Control vs. Rent Certainty</a:t>
            </a:r>
          </a:p>
        </p:txBody>
      </p:sp>
      <p:graphicFrame>
        <p:nvGraphicFramePr>
          <p:cNvPr id="4" name="Content Placeholder 3"/>
          <p:cNvGraphicFramePr>
            <a:graphicFrameLocks noGrp="1"/>
          </p:cNvGraphicFramePr>
          <p:nvPr>
            <p:ph sz="quarter" idx="1"/>
          </p:nvPr>
        </p:nvGraphicFramePr>
        <p:xfrm>
          <a:off x="762000" y="1676400"/>
          <a:ext cx="7326314" cy="4556767"/>
        </p:xfrm>
        <a:graphic>
          <a:graphicData uri="http://schemas.openxmlformats.org/drawingml/2006/table">
            <a:tbl>
              <a:tblPr firstRow="1" bandRow="1">
                <a:tableStyleId>{5C22544A-7EE6-4342-B048-85BDC9FD1C3A}</a:tableStyleId>
              </a:tblPr>
              <a:tblGrid>
                <a:gridCol w="3663157"/>
                <a:gridCol w="3663157"/>
              </a:tblGrid>
              <a:tr h="1186180">
                <a:tc>
                  <a:txBody>
                    <a:bodyPr/>
                    <a:lstStyle/>
                    <a:p>
                      <a:pPr algn="ctr"/>
                      <a:r>
                        <a:rPr lang="en-IE" sz="3700" i="0" dirty="0" smtClean="0"/>
                        <a:t>Rent Control </a:t>
                      </a:r>
                    </a:p>
                    <a:p>
                      <a:pPr algn="ctr"/>
                      <a:r>
                        <a:rPr lang="en-IE" sz="1900" i="0" dirty="0" smtClean="0"/>
                        <a:t>[Blake v Attorney General]</a:t>
                      </a:r>
                      <a:endParaRPr lang="en-IE" sz="1900" i="0" dirty="0"/>
                    </a:p>
                  </a:txBody>
                  <a:tcPr/>
                </a:tc>
                <a:tc>
                  <a:txBody>
                    <a:bodyPr/>
                    <a:lstStyle/>
                    <a:p>
                      <a:pPr algn="ctr"/>
                      <a:r>
                        <a:rPr lang="en-IE" sz="3700" dirty="0" smtClean="0"/>
                        <a:t>Rent Certainty</a:t>
                      </a:r>
                      <a:endParaRPr lang="en-IE" sz="3700" dirty="0"/>
                    </a:p>
                  </a:txBody>
                  <a:tcPr/>
                </a:tc>
              </a:tr>
              <a:tr h="3370587">
                <a:tc>
                  <a:txBody>
                    <a:bodyPr/>
                    <a:lstStyle/>
                    <a:p>
                      <a:r>
                        <a:rPr lang="en-IE" sz="1800" dirty="0" smtClean="0"/>
                        <a:t>Permanent</a:t>
                      </a:r>
                      <a:r>
                        <a:rPr lang="en-IE" sz="1800" baseline="0" dirty="0" smtClean="0"/>
                        <a:t> freeze on rents at historic levels.</a:t>
                      </a:r>
                    </a:p>
                    <a:p>
                      <a:endParaRPr lang="en-IE" sz="1800" baseline="0" dirty="0" smtClean="0"/>
                    </a:p>
                    <a:p>
                      <a:endParaRPr lang="en-IE" sz="1800" baseline="0" dirty="0" smtClean="0"/>
                    </a:p>
                    <a:p>
                      <a:r>
                        <a:rPr lang="en-IE" sz="1800" baseline="0" dirty="0" smtClean="0"/>
                        <a:t>No effective mechanism for recovery of possession or review of rent.</a:t>
                      </a:r>
                    </a:p>
                    <a:p>
                      <a:endParaRPr lang="en-IE" sz="1800" baseline="0" dirty="0" smtClean="0"/>
                    </a:p>
                    <a:p>
                      <a:endParaRPr lang="en-IE" sz="1800" baseline="0" dirty="0" smtClean="0"/>
                    </a:p>
                    <a:p>
                      <a:r>
                        <a:rPr lang="en-IE" sz="1800" baseline="0" dirty="0" smtClean="0"/>
                        <a:t>Basis of scheme arbitrary, unfair, irrational.</a:t>
                      </a:r>
                    </a:p>
                    <a:p>
                      <a:endParaRPr lang="en-IE" sz="1800" baseline="0" dirty="0" smtClean="0"/>
                    </a:p>
                  </a:txBody>
                  <a:tcPr/>
                </a:tc>
                <a:tc>
                  <a:txBody>
                    <a:bodyPr/>
                    <a:lstStyle/>
                    <a:p>
                      <a:r>
                        <a:rPr lang="en-IE" sz="1800" dirty="0" smtClean="0"/>
                        <a:t>Regulate</a:t>
                      </a:r>
                      <a:r>
                        <a:rPr lang="en-IE" sz="1800" baseline="0" dirty="0" smtClean="0"/>
                        <a:t> </a:t>
                      </a:r>
                      <a:r>
                        <a:rPr lang="en-IE" sz="1800" dirty="0" smtClean="0"/>
                        <a:t>rate of rent</a:t>
                      </a:r>
                      <a:r>
                        <a:rPr lang="en-IE" sz="1800" baseline="0" dirty="0" smtClean="0"/>
                        <a:t> i</a:t>
                      </a:r>
                      <a:r>
                        <a:rPr lang="en-IE" sz="1800" dirty="0" smtClean="0"/>
                        <a:t>ncreases for defined period</a:t>
                      </a:r>
                      <a:r>
                        <a:rPr lang="en-IE" sz="1800" baseline="0" dirty="0" smtClean="0"/>
                        <a:t> (e.g. duration of tenancy) </a:t>
                      </a:r>
                      <a:r>
                        <a:rPr lang="en-IE" sz="1800" dirty="0" smtClean="0"/>
                        <a:t>only.</a:t>
                      </a:r>
                    </a:p>
                    <a:p>
                      <a:endParaRPr lang="en-IE" sz="1800" dirty="0" smtClean="0"/>
                    </a:p>
                    <a:p>
                      <a:r>
                        <a:rPr lang="en-IE" sz="1800" dirty="0" smtClean="0"/>
                        <a:t>RTA mechanisms</a:t>
                      </a:r>
                      <a:r>
                        <a:rPr lang="en-IE" sz="1800" baseline="0" dirty="0" smtClean="0"/>
                        <a:t> for recovery of property and 12-month review period unaffected. </a:t>
                      </a:r>
                      <a:endParaRPr lang="en-IE" sz="1800" dirty="0" smtClean="0"/>
                    </a:p>
                    <a:p>
                      <a:endParaRPr lang="en-IE" sz="1800" dirty="0" smtClean="0"/>
                    </a:p>
                    <a:p>
                      <a:r>
                        <a:rPr lang="en-IE" sz="1800" dirty="0" smtClean="0"/>
                        <a:t>Model</a:t>
                      </a:r>
                      <a:r>
                        <a:rPr lang="en-IE" sz="1800" baseline="0" dirty="0" smtClean="0"/>
                        <a:t> connected to pressing social need and based on objective criteria (e.g. CPI index). </a:t>
                      </a:r>
                      <a:endParaRPr lang="en-IE" sz="1800" dirty="0" smtClean="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pPr eaLnBrk="1" hangingPunct="1"/>
            <a:r>
              <a:rPr lang="en-IE" smtClean="0"/>
              <a:t>Conclusions</a:t>
            </a:r>
          </a:p>
        </p:txBody>
      </p:sp>
      <p:sp>
        <p:nvSpPr>
          <p:cNvPr id="33795" name="Content Placeholder 2"/>
          <p:cNvSpPr>
            <a:spLocks noGrp="1"/>
          </p:cNvSpPr>
          <p:nvPr>
            <p:ph sz="quarter" idx="1"/>
          </p:nvPr>
        </p:nvSpPr>
        <p:spPr>
          <a:xfrm>
            <a:off x="612775" y="1600200"/>
            <a:ext cx="8153400" cy="4495800"/>
          </a:xfrm>
        </p:spPr>
        <p:txBody>
          <a:bodyPr/>
          <a:lstStyle/>
          <a:p>
            <a:pPr eaLnBrk="1" hangingPunct="1"/>
            <a:r>
              <a:rPr lang="en-IE" sz="2800" smtClean="0"/>
              <a:t>Distinct phases in evolution of security of tenure in Ireland that mirror typologies of rent control</a:t>
            </a:r>
          </a:p>
          <a:p>
            <a:pPr eaLnBrk="1" hangingPunct="1"/>
            <a:r>
              <a:rPr lang="en-IE" sz="2800" smtClean="0"/>
              <a:t>Balance of interests sought in 3</a:t>
            </a:r>
            <a:r>
              <a:rPr lang="en-IE" sz="2800" baseline="30000" smtClean="0"/>
              <a:t>rd</a:t>
            </a:r>
            <a:r>
              <a:rPr lang="en-IE" sz="2800" smtClean="0"/>
              <a:t> phase framework</a:t>
            </a:r>
          </a:p>
          <a:p>
            <a:pPr eaLnBrk="1" hangingPunct="1"/>
            <a:r>
              <a:rPr lang="en-IE" sz="2800" smtClean="0"/>
              <a:t>Underpinned new schemes to prolong and deepen security of tenure</a:t>
            </a:r>
          </a:p>
          <a:p>
            <a:pPr eaLnBrk="1" hangingPunct="1"/>
            <a:r>
              <a:rPr lang="en-IE" sz="2800" smtClean="0"/>
              <a:t>Security of tenure is inextricably linked with rents</a:t>
            </a:r>
          </a:p>
          <a:p>
            <a:pPr eaLnBrk="1" hangingPunct="1"/>
            <a:r>
              <a:rPr lang="en-IE" sz="2800" smtClean="0"/>
              <a:t>Rising rents posing a new challenge to security after of tenure a decade of 3</a:t>
            </a:r>
            <a:r>
              <a:rPr lang="en-IE" sz="2800" baseline="30000" smtClean="0"/>
              <a:t>rd</a:t>
            </a:r>
            <a:r>
              <a:rPr lang="en-IE" sz="2800" smtClean="0"/>
              <a:t> generation rent controls</a:t>
            </a:r>
          </a:p>
          <a:p>
            <a:pPr eaLnBrk="1" hangingPunct="1"/>
            <a:r>
              <a:rPr lang="en-IE" sz="2800" smtClean="0"/>
              <a:t>Rent regulation under consideration</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a:xfrm>
            <a:off x="612775" y="228600"/>
            <a:ext cx="8153400" cy="990600"/>
          </a:xfrm>
        </p:spPr>
        <p:txBody>
          <a:bodyPr/>
          <a:lstStyle/>
          <a:p>
            <a:pPr eaLnBrk="1" hangingPunct="1"/>
            <a:r>
              <a:rPr lang="en-IE" smtClean="0"/>
              <a:t>Tenure in Republic of Ireland</a:t>
            </a:r>
            <a:endParaRPr lang="en-US" smtClean="0"/>
          </a:p>
        </p:txBody>
      </p:sp>
      <p:sp>
        <p:nvSpPr>
          <p:cNvPr id="11267" name="TextBox 3"/>
          <p:cNvSpPr txBox="1">
            <a:spLocks noChangeArrowheads="1"/>
          </p:cNvSpPr>
          <p:nvPr/>
        </p:nvSpPr>
        <p:spPr bwMode="auto">
          <a:xfrm>
            <a:off x="1219200" y="6248400"/>
            <a:ext cx="5715000" cy="261938"/>
          </a:xfrm>
          <a:prstGeom prst="rect">
            <a:avLst/>
          </a:prstGeom>
          <a:noFill/>
          <a:ln w="9525">
            <a:noFill/>
            <a:miter lim="800000"/>
            <a:headEnd/>
            <a:tailEnd/>
          </a:ln>
        </p:spPr>
        <p:txBody>
          <a:bodyPr>
            <a:spAutoFit/>
          </a:bodyPr>
          <a:lstStyle/>
          <a:p>
            <a:r>
              <a:rPr lang="en-IE" sz="1100">
                <a:latin typeface="Tw Cen MT" pitchFamily="34" charset="0"/>
              </a:rPr>
              <a:t>Source: CSO, Census of Population (various years)</a:t>
            </a:r>
            <a:endParaRPr lang="en-US" sz="1100">
              <a:latin typeface="Tw Cen MT" pitchFamily="34" charset="0"/>
            </a:endParaRPr>
          </a:p>
        </p:txBody>
      </p:sp>
      <p:graphicFrame>
        <p:nvGraphicFramePr>
          <p:cNvPr id="6" name="Chart 5"/>
          <p:cNvGraphicFramePr>
            <a:graphicFrameLocks/>
          </p:cNvGraphicFramePr>
          <p:nvPr/>
        </p:nvGraphicFramePr>
        <p:xfrm>
          <a:off x="838200" y="1524001"/>
          <a:ext cx="7467600"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IE" smtClean="0"/>
              <a:t>Tenure in Ireland </a:t>
            </a:r>
            <a:endParaRPr lang="en-US" smtClean="0"/>
          </a:p>
        </p:txBody>
      </p:sp>
      <p:graphicFrame>
        <p:nvGraphicFramePr>
          <p:cNvPr id="3" name="Table 2"/>
          <p:cNvGraphicFramePr>
            <a:graphicFrameLocks noGrp="1"/>
          </p:cNvGraphicFramePr>
          <p:nvPr/>
        </p:nvGraphicFramePr>
        <p:xfrm>
          <a:off x="611188" y="1916113"/>
          <a:ext cx="7777162" cy="3889378"/>
        </p:xfrm>
        <a:graphic>
          <a:graphicData uri="http://schemas.openxmlformats.org/drawingml/2006/table">
            <a:tbl>
              <a:tblPr/>
              <a:tblGrid>
                <a:gridCol w="2376487"/>
                <a:gridCol w="1728788"/>
                <a:gridCol w="1079500"/>
                <a:gridCol w="1512887"/>
                <a:gridCol w="1079500"/>
              </a:tblGrid>
              <a:tr h="627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900" b="1" i="0" u="none" strike="noStrike" cap="none" normalizeH="0" baseline="0" dirty="0" smtClean="0">
                          <a:ln>
                            <a:noFill/>
                          </a:ln>
                          <a:solidFill>
                            <a:srgbClr val="000000"/>
                          </a:solidFill>
                          <a:effectLst/>
                          <a:latin typeface="Tw Cen MT" pitchFamily="34" charset="0"/>
                          <a:cs typeface="Arial" charset="0"/>
                        </a:rPr>
                        <a:t>Tenure </a:t>
                      </a:r>
                      <a:endParaRPr kumimoji="0" lang="en-US" sz="1900" b="1" i="0" u="none" strike="noStrike" cap="none" normalizeH="0" baseline="0" dirty="0" smtClean="0">
                        <a:ln>
                          <a:noFill/>
                        </a:ln>
                        <a:solidFill>
                          <a:srgbClr val="000000"/>
                        </a:solidFill>
                        <a:effectLst/>
                        <a:latin typeface="Calibri" pitchFamily="34"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107950" marR="0" lvl="0" indent="0" algn="ctr" defTabSz="914400" rtl="0" eaLnBrk="1" fontAlgn="base" latinLnBrk="0" hangingPunct="1">
                        <a:lnSpc>
                          <a:spcPct val="100000"/>
                        </a:lnSpc>
                        <a:spcBef>
                          <a:spcPct val="0"/>
                        </a:spcBef>
                        <a:spcAft>
                          <a:spcPct val="0"/>
                        </a:spcAft>
                        <a:buClrTx/>
                        <a:buSzTx/>
                        <a:buFontTx/>
                        <a:buNone/>
                        <a:tabLst/>
                      </a:pPr>
                      <a:r>
                        <a:rPr kumimoji="0" lang="en-GB" sz="1900" b="1" i="0" u="none" strike="noStrike" cap="none" normalizeH="0" baseline="0" smtClean="0">
                          <a:ln>
                            <a:noFill/>
                          </a:ln>
                          <a:solidFill>
                            <a:srgbClr val="000000"/>
                          </a:solidFill>
                          <a:effectLst/>
                          <a:latin typeface="Tw Cen MT" pitchFamily="34" charset="0"/>
                          <a:cs typeface="Arial" charset="0"/>
                        </a:rPr>
                        <a:t>2006</a:t>
                      </a:r>
                      <a:endParaRPr kumimoji="0" lang="en-US" sz="1900" b="1"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107950" marR="0" lvl="0" indent="0" algn="ctr" defTabSz="914400" rtl="0" eaLnBrk="1" fontAlgn="base" latinLnBrk="0" hangingPunct="1">
                        <a:lnSpc>
                          <a:spcPct val="100000"/>
                        </a:lnSpc>
                        <a:spcBef>
                          <a:spcPct val="0"/>
                        </a:spcBef>
                        <a:spcAft>
                          <a:spcPct val="0"/>
                        </a:spcAft>
                        <a:buClrTx/>
                        <a:buSzTx/>
                        <a:buFontTx/>
                        <a:buNone/>
                        <a:tabLst/>
                      </a:pPr>
                      <a:r>
                        <a:rPr kumimoji="0" lang="en-GB" sz="1900" b="1" i="0" u="none" strike="noStrike" cap="none" normalizeH="0" baseline="0" smtClean="0">
                          <a:ln>
                            <a:noFill/>
                          </a:ln>
                          <a:solidFill>
                            <a:srgbClr val="000000"/>
                          </a:solidFill>
                          <a:effectLst/>
                          <a:latin typeface="Tw Cen MT" pitchFamily="34" charset="0"/>
                          <a:cs typeface="Arial" charset="0"/>
                        </a:rPr>
                        <a:t>%</a:t>
                      </a:r>
                      <a:endParaRPr kumimoji="0" lang="en-US" sz="1900" b="1"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107950" marR="0" lvl="0" indent="0" algn="ctr" defTabSz="914400" rtl="0" eaLnBrk="1" fontAlgn="base" latinLnBrk="0" hangingPunct="1">
                        <a:lnSpc>
                          <a:spcPct val="100000"/>
                        </a:lnSpc>
                        <a:spcBef>
                          <a:spcPct val="0"/>
                        </a:spcBef>
                        <a:spcAft>
                          <a:spcPct val="0"/>
                        </a:spcAft>
                        <a:buClrTx/>
                        <a:buSzTx/>
                        <a:buFontTx/>
                        <a:buNone/>
                        <a:tabLst/>
                      </a:pPr>
                      <a:r>
                        <a:rPr kumimoji="0" lang="en-GB" sz="1900" b="1" i="0" u="none" strike="noStrike" cap="none" normalizeH="0" baseline="0" smtClean="0">
                          <a:ln>
                            <a:noFill/>
                          </a:ln>
                          <a:solidFill>
                            <a:srgbClr val="000000"/>
                          </a:solidFill>
                          <a:effectLst/>
                          <a:latin typeface="Tw Cen MT" pitchFamily="34" charset="0"/>
                          <a:cs typeface="Arial" charset="0"/>
                        </a:rPr>
                        <a:t>2011</a:t>
                      </a:r>
                      <a:endParaRPr kumimoji="0" lang="en-US" sz="1900" b="1"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107950" marR="0" lvl="0" indent="0" algn="ctr" defTabSz="914400" rtl="0" eaLnBrk="1" fontAlgn="base" latinLnBrk="0" hangingPunct="1">
                        <a:lnSpc>
                          <a:spcPct val="100000"/>
                        </a:lnSpc>
                        <a:spcBef>
                          <a:spcPct val="0"/>
                        </a:spcBef>
                        <a:spcAft>
                          <a:spcPct val="0"/>
                        </a:spcAft>
                        <a:buClrTx/>
                        <a:buSzTx/>
                        <a:buFontTx/>
                        <a:buNone/>
                        <a:tabLst/>
                      </a:pPr>
                      <a:r>
                        <a:rPr kumimoji="0" lang="en-GB" sz="1900" b="1" i="0" u="none" strike="noStrike" cap="none" normalizeH="0" baseline="0" smtClean="0">
                          <a:ln>
                            <a:noFill/>
                          </a:ln>
                          <a:solidFill>
                            <a:srgbClr val="000000"/>
                          </a:solidFill>
                          <a:effectLst/>
                          <a:latin typeface="Tw Cen MT" pitchFamily="34" charset="0"/>
                          <a:cs typeface="Arial" charset="0"/>
                        </a:rPr>
                        <a:t>%</a:t>
                      </a:r>
                      <a:endParaRPr kumimoji="0" lang="en-US" sz="1900" b="1"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r>
              <a:tr h="652463">
                <a:tc>
                  <a:txBody>
                    <a:bodyPr/>
                    <a:lstStyle/>
                    <a:p>
                      <a:pPr marL="215900" marR="0" lvl="0" indent="0" algn="l"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Owner Occupied</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1,091,945</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74.7</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1,149,924</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69.7</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r>
              <a:tr h="652463">
                <a:tc>
                  <a:txBody>
                    <a:bodyPr/>
                    <a:lstStyle/>
                    <a:p>
                      <a:pPr marL="215900" marR="0" lvl="0" indent="0" algn="l"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Social Housing</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155,989</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10.7</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143,975</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8.7</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r>
              <a:tr h="652463">
                <a:tc>
                  <a:txBody>
                    <a:bodyPr/>
                    <a:lstStyle/>
                    <a:p>
                      <a:pPr marL="215900" marR="0" lvl="0" indent="0" algn="l"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Private Rented</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145,317</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9.9</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305,377</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18.5</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r>
              <a:tr h="652463">
                <a:tc>
                  <a:txBody>
                    <a:bodyPr/>
                    <a:lstStyle/>
                    <a:p>
                      <a:pPr marL="215900" marR="0" lvl="0" indent="0" algn="l"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Other</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69,045</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4.7</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50,132</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3.0</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r>
              <a:tr h="652463">
                <a:tc>
                  <a:txBody>
                    <a:bodyPr/>
                    <a:lstStyle/>
                    <a:p>
                      <a:pPr marL="215900" marR="0" lvl="0" indent="0" algn="l"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Total</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1,462,296</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100</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smtClean="0">
                          <a:ln>
                            <a:noFill/>
                          </a:ln>
                          <a:solidFill>
                            <a:srgbClr val="000000"/>
                          </a:solidFill>
                          <a:effectLst/>
                          <a:latin typeface="Tw Cen MT" pitchFamily="34" charset="0"/>
                          <a:cs typeface="Arial" charset="0"/>
                        </a:rPr>
                        <a:t>1,649,408</a:t>
                      </a:r>
                      <a:endParaRPr kumimoji="0" lang="en-US" sz="1900" b="0" i="0" u="none" strike="noStrike" cap="none" normalizeH="0" baseline="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900" b="0" i="0" u="none" strike="noStrike" cap="none" normalizeH="0" baseline="0" dirty="0" smtClean="0">
                          <a:ln>
                            <a:noFill/>
                          </a:ln>
                          <a:solidFill>
                            <a:srgbClr val="000000"/>
                          </a:solidFill>
                          <a:effectLst/>
                          <a:latin typeface="Tw Cen MT" pitchFamily="34" charset="0"/>
                          <a:cs typeface="Arial" charset="0"/>
                        </a:rPr>
                        <a:t>100</a:t>
                      </a:r>
                      <a:endParaRPr kumimoji="0" lang="en-US" sz="19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9525" marR="9525" marT="9525" marB="0" anchor="b"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9EDE9"/>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2775" y="228600"/>
            <a:ext cx="8153400" cy="990600"/>
          </a:xfrm>
        </p:spPr>
        <p:txBody>
          <a:bodyPr/>
          <a:lstStyle/>
          <a:p>
            <a:pPr eaLnBrk="1" hangingPunct="1"/>
            <a:r>
              <a:rPr lang="en-IE" smtClean="0"/>
              <a:t>Definitions of security of tenure</a:t>
            </a:r>
            <a:endParaRPr lang="en-US" smtClean="0"/>
          </a:p>
        </p:txBody>
      </p:sp>
      <p:sp>
        <p:nvSpPr>
          <p:cNvPr id="11267" name="Content Placeholder 2"/>
          <p:cNvSpPr>
            <a:spLocks noGrp="1"/>
          </p:cNvSpPr>
          <p:nvPr>
            <p:ph sz="quarter" idx="1"/>
          </p:nvPr>
        </p:nvSpPr>
        <p:spPr>
          <a:xfrm>
            <a:off x="612775" y="1600200"/>
            <a:ext cx="8153400" cy="4495800"/>
          </a:xfrm>
        </p:spPr>
        <p:txBody>
          <a:bodyPr>
            <a:normAutofit lnSpcReduction="10000"/>
          </a:bodyPr>
          <a:lstStyle/>
          <a:p>
            <a:pPr marL="320040" indent="-320040" eaLnBrk="1" fontAlgn="auto" hangingPunct="1">
              <a:spcAft>
                <a:spcPts val="0"/>
              </a:spcAft>
              <a:buFont typeface="Wingdings"/>
              <a:buChar char=""/>
              <a:defRPr/>
            </a:pPr>
            <a:r>
              <a:rPr lang="en-IE" sz="2400" dirty="0" smtClean="0"/>
              <a:t>One of the ‘most critical issues’ affecting the landlord/tenant relationship (Kemp, 2005)</a:t>
            </a:r>
          </a:p>
          <a:p>
            <a:pPr marL="320040" indent="-320040" eaLnBrk="1" fontAlgn="auto" hangingPunct="1">
              <a:spcAft>
                <a:spcPts val="0"/>
              </a:spcAft>
              <a:buFont typeface="Wingdings"/>
              <a:buChar char=""/>
              <a:defRPr/>
            </a:pPr>
            <a:r>
              <a:rPr lang="en-IE" sz="2400" dirty="0" smtClean="0"/>
              <a:t>‘Ensuring continued occupation of a dwelling once access has been gained’ and ‘the security the occupant is afforded from eviction’ (O’Brien and Dillon, 1982)</a:t>
            </a:r>
          </a:p>
          <a:p>
            <a:pPr marL="320040" indent="-320040" eaLnBrk="1" fontAlgn="auto" hangingPunct="1">
              <a:spcAft>
                <a:spcPts val="0"/>
              </a:spcAft>
              <a:buFont typeface="Wingdings"/>
              <a:buChar char=""/>
              <a:defRPr/>
            </a:pPr>
            <a:r>
              <a:rPr lang="en-IE" sz="2400" dirty="0" smtClean="0"/>
              <a:t>‘The extent to which an interest in, or title to, property is certain or guaranteed’ (Australian National Housing Strategy, 1992)</a:t>
            </a:r>
          </a:p>
          <a:p>
            <a:pPr marL="320040" indent="-320040" eaLnBrk="1" fontAlgn="auto" hangingPunct="1">
              <a:spcAft>
                <a:spcPts val="0"/>
              </a:spcAft>
              <a:buFont typeface="Wingdings"/>
              <a:buChar char=""/>
              <a:defRPr/>
            </a:pPr>
            <a:r>
              <a:rPr lang="en-IE" sz="2400" dirty="0" smtClean="0"/>
              <a:t>‘Legal arrangements which offer tenants indefinite tenure of their housing, subject to proven breaches of their lease agreement that provide grounds for termination action by the landlord’ (Fitzpatrick and Pawson, 2011)</a:t>
            </a:r>
          </a:p>
          <a:p>
            <a:pPr marL="320040" indent="-320040" eaLnBrk="1" fontAlgn="auto" hangingPunct="1">
              <a:spcAft>
                <a:spcPts val="0"/>
              </a:spcAft>
              <a:buFont typeface="Arial" charset="0"/>
              <a:buNone/>
              <a:defRPr/>
            </a:pPr>
            <a:endParaRPr lang="en-IE" dirty="0" smtClean="0"/>
          </a:p>
          <a:p>
            <a:pPr marL="320040" indent="-320040" eaLnBrk="1" fontAlgn="auto" hangingPunct="1">
              <a:spcAft>
                <a:spcPts val="0"/>
              </a:spcAft>
              <a:buFont typeface="Wingdings"/>
              <a:buChar char=""/>
              <a:defRPr/>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381000"/>
            <a:ext cx="8229600" cy="914400"/>
          </a:xfrm>
        </p:spPr>
        <p:txBody>
          <a:bodyPr/>
          <a:lstStyle/>
          <a:p>
            <a:pPr eaLnBrk="1" hangingPunct="1"/>
            <a:r>
              <a:rPr lang="en-US" smtClean="0"/>
              <a:t>Security of tenure and rent control</a:t>
            </a:r>
          </a:p>
        </p:txBody>
      </p:sp>
      <p:sp>
        <p:nvSpPr>
          <p:cNvPr id="14339" name="Content Placeholder 2"/>
          <p:cNvSpPr>
            <a:spLocks noGrp="1"/>
          </p:cNvSpPr>
          <p:nvPr>
            <p:ph sz="quarter" idx="1"/>
          </p:nvPr>
        </p:nvSpPr>
        <p:spPr>
          <a:xfrm>
            <a:off x="762000" y="1600200"/>
            <a:ext cx="7924800" cy="4525963"/>
          </a:xfrm>
        </p:spPr>
        <p:txBody>
          <a:bodyPr/>
          <a:lstStyle/>
          <a:p>
            <a:pPr eaLnBrk="1" hangingPunct="1"/>
            <a:r>
              <a:rPr lang="en-IE" sz="2400" smtClean="0"/>
              <a:t>Balancing of landlord and tenant interests (Kemp, 2004)</a:t>
            </a:r>
          </a:p>
          <a:p>
            <a:pPr eaLnBrk="1" hangingPunct="1"/>
            <a:r>
              <a:rPr lang="en-IE" sz="2400" smtClean="0"/>
              <a:t>Security of tenure linked (and confused) with rent control</a:t>
            </a:r>
          </a:p>
          <a:p>
            <a:pPr eaLnBrk="1" hangingPunct="1"/>
            <a:r>
              <a:rPr lang="en-IE" sz="2400" smtClean="0"/>
              <a:t>Security of tenure system is ‘to protect the tenant from unjustified eviction’ while rent control system ‘prevents the landlord from imposing exorbitant rent increases as a condition of renewing or continuing the tenancy and so from being able to effectively evict tenants’ ([Australian] Residential Tenancies Project, 1975)</a:t>
            </a:r>
          </a:p>
          <a:p>
            <a:pPr eaLnBrk="1" hangingPunct="1"/>
            <a:endParaRPr lang="en-IE"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612775" y="228600"/>
            <a:ext cx="8153400" cy="990600"/>
          </a:xfrm>
        </p:spPr>
        <p:txBody>
          <a:bodyPr/>
          <a:lstStyle/>
          <a:p>
            <a:pPr eaLnBrk="1" hangingPunct="1"/>
            <a:r>
              <a:rPr lang="en-IE" smtClean="0"/>
              <a:t>Types of rent control</a:t>
            </a:r>
            <a:endParaRPr lang="en-US" smtClean="0"/>
          </a:p>
        </p:txBody>
      </p:sp>
      <p:sp>
        <p:nvSpPr>
          <p:cNvPr id="13315" name="Content Placeholder 2"/>
          <p:cNvSpPr>
            <a:spLocks noGrp="1"/>
          </p:cNvSpPr>
          <p:nvPr>
            <p:ph sz="quarter" idx="1"/>
          </p:nvPr>
        </p:nvSpPr>
        <p:spPr>
          <a:xfrm>
            <a:off x="612775" y="1600200"/>
            <a:ext cx="8153400" cy="4495800"/>
          </a:xfrm>
        </p:spPr>
        <p:txBody>
          <a:bodyPr>
            <a:normAutofit lnSpcReduction="10000"/>
          </a:bodyPr>
          <a:lstStyle/>
          <a:p>
            <a:pPr marL="320040" indent="-320040" eaLnBrk="1" fontAlgn="auto" hangingPunct="1">
              <a:spcAft>
                <a:spcPts val="0"/>
              </a:spcAft>
              <a:buFont typeface="Wingdings"/>
              <a:buChar char=""/>
              <a:defRPr/>
            </a:pPr>
            <a:r>
              <a:rPr lang="en-IE" dirty="0" smtClean="0"/>
              <a:t>Three phases since beginning of 20</a:t>
            </a:r>
            <a:r>
              <a:rPr lang="en-IE" baseline="30000" dirty="0" smtClean="0"/>
              <a:t>th</a:t>
            </a:r>
            <a:r>
              <a:rPr lang="en-IE" dirty="0" smtClean="0"/>
              <a:t> century (O’Sullivan and De Decker, 2007)</a:t>
            </a:r>
          </a:p>
          <a:p>
            <a:pPr marL="640080" lvl="1" indent="-274320" eaLnBrk="1" fontAlgn="auto" hangingPunct="1">
              <a:spcAft>
                <a:spcPts val="0"/>
              </a:spcAft>
              <a:buFont typeface="Wingdings" pitchFamily="2" charset="2"/>
              <a:buChar char="Ø"/>
              <a:defRPr/>
            </a:pPr>
            <a:r>
              <a:rPr lang="en-IE" sz="2800" dirty="0" smtClean="0"/>
              <a:t>1</a:t>
            </a:r>
            <a:r>
              <a:rPr lang="en-IE" sz="2800" baseline="30000" dirty="0" smtClean="0"/>
              <a:t>st</a:t>
            </a:r>
            <a:r>
              <a:rPr lang="en-IE" sz="2800" dirty="0" smtClean="0"/>
              <a:t> generation – rent freezes (WWI and WWII)</a:t>
            </a:r>
          </a:p>
          <a:p>
            <a:pPr marL="640080" lvl="1" indent="-274320" eaLnBrk="1" fontAlgn="auto" hangingPunct="1">
              <a:spcAft>
                <a:spcPts val="0"/>
              </a:spcAft>
              <a:buFont typeface="Wingdings" pitchFamily="2" charset="2"/>
              <a:buChar char="Ø"/>
              <a:defRPr/>
            </a:pPr>
            <a:r>
              <a:rPr lang="en-IE" sz="2800" dirty="0" smtClean="0"/>
              <a:t>2</a:t>
            </a:r>
            <a:r>
              <a:rPr lang="en-IE" sz="2800" baseline="30000" dirty="0" smtClean="0"/>
              <a:t>nd</a:t>
            </a:r>
            <a:r>
              <a:rPr lang="en-IE" sz="2800" dirty="0" smtClean="0"/>
              <a:t> generation – annual increases linked to costs and profitability for landlords (1970s)</a:t>
            </a:r>
          </a:p>
          <a:p>
            <a:pPr marL="640080" lvl="1" indent="-274320" eaLnBrk="1" fontAlgn="auto" hangingPunct="1">
              <a:spcAft>
                <a:spcPts val="0"/>
              </a:spcAft>
              <a:buFont typeface="Wingdings" pitchFamily="2" charset="2"/>
              <a:buChar char="Ø"/>
              <a:defRPr/>
            </a:pPr>
            <a:r>
              <a:rPr lang="en-IE" sz="2800" dirty="0" smtClean="0"/>
              <a:t>3</a:t>
            </a:r>
            <a:r>
              <a:rPr lang="en-IE" sz="2800" baseline="30000" dirty="0" smtClean="0"/>
              <a:t>rd</a:t>
            </a:r>
            <a:r>
              <a:rPr lang="en-IE" sz="2800" dirty="0" smtClean="0"/>
              <a:t> generation – regulation within tenancy rather than between tenancies (1990s)</a:t>
            </a:r>
          </a:p>
          <a:p>
            <a:pPr marL="320040" indent="-320040" eaLnBrk="1" fontAlgn="auto" hangingPunct="1">
              <a:spcAft>
                <a:spcPts val="0"/>
              </a:spcAft>
              <a:buFont typeface="Wingdings"/>
              <a:buChar char=""/>
              <a:defRPr/>
            </a:pPr>
            <a:r>
              <a:rPr lang="en-IE" dirty="0" smtClean="0"/>
              <a:t>2</a:t>
            </a:r>
            <a:r>
              <a:rPr lang="en-IE" baseline="30000" dirty="0" smtClean="0"/>
              <a:t>nd</a:t>
            </a:r>
            <a:r>
              <a:rPr lang="en-IE" dirty="0" smtClean="0"/>
              <a:t> and 3</a:t>
            </a:r>
            <a:r>
              <a:rPr lang="en-IE" baseline="30000" dirty="0" smtClean="0"/>
              <a:t>rd</a:t>
            </a:r>
            <a:r>
              <a:rPr lang="en-IE" dirty="0" smtClean="0"/>
              <a:t> generation influenced by introduction of rent allowances and housing benefits (Turner and </a:t>
            </a:r>
            <a:r>
              <a:rPr lang="en-IE" dirty="0" err="1" smtClean="0"/>
              <a:t>Elsinga</a:t>
            </a:r>
            <a:r>
              <a:rPr lang="en-IE" dirty="0" smtClean="0"/>
              <a:t>, 2005)</a:t>
            </a:r>
          </a:p>
          <a:p>
            <a:pPr marL="320040" indent="-320040" eaLnBrk="1" fontAlgn="auto" hangingPunct="1">
              <a:spcAft>
                <a:spcPts val="0"/>
              </a:spcAft>
              <a:buFont typeface="Wingdings"/>
              <a:buChar char=""/>
              <a:defRPr/>
            </a:pPr>
            <a:endParaRPr lang="en-IE" dirty="0" smtClean="0"/>
          </a:p>
          <a:p>
            <a:pPr marL="320040" indent="-320040" eaLnBrk="1" fontAlgn="auto" hangingPunct="1">
              <a:spcAft>
                <a:spcPts val="0"/>
              </a:spcAft>
              <a:buFont typeface="Arial" charset="0"/>
              <a:buNone/>
              <a:defRP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09600" y="228600"/>
            <a:ext cx="8153400" cy="990600"/>
          </a:xfrm>
        </p:spPr>
        <p:txBody>
          <a:bodyPr>
            <a:noAutofit/>
          </a:bodyPr>
          <a:lstStyle/>
          <a:p>
            <a:pPr eaLnBrk="1" fontAlgn="auto" hangingPunct="1">
              <a:spcAft>
                <a:spcPts val="0"/>
              </a:spcAft>
              <a:defRPr/>
            </a:pPr>
            <a:r>
              <a:rPr lang="en-IE" sz="4000" dirty="0"/>
              <a:t>Phase 1 – Tenant Favourable Protections (1914-1982</a:t>
            </a:r>
            <a:r>
              <a:rPr lang="en-IE" sz="4000" dirty="0">
                <a:solidFill>
                  <a:schemeClr val="tx1"/>
                </a:solidFill>
                <a:latin typeface="+mn-lt"/>
                <a:ea typeface="+mn-ea"/>
                <a:cs typeface="+mn-cs"/>
              </a:rPr>
              <a:t>)</a:t>
            </a:r>
            <a:endParaRPr lang="en-US" sz="4000" dirty="0">
              <a:solidFill>
                <a:schemeClr val="tx1"/>
              </a:solidFill>
              <a:latin typeface="+mn-lt"/>
              <a:ea typeface="+mn-ea"/>
              <a:cs typeface="+mn-cs"/>
            </a:endParaRPr>
          </a:p>
        </p:txBody>
      </p:sp>
      <p:sp>
        <p:nvSpPr>
          <p:cNvPr id="16387" name="Content Placeholder 2"/>
          <p:cNvSpPr>
            <a:spLocks noGrp="1"/>
          </p:cNvSpPr>
          <p:nvPr>
            <p:ph sz="quarter" idx="1"/>
          </p:nvPr>
        </p:nvSpPr>
        <p:spPr>
          <a:xfrm>
            <a:off x="457200" y="1524000"/>
            <a:ext cx="8229600" cy="4449763"/>
          </a:xfrm>
        </p:spPr>
        <p:txBody>
          <a:bodyPr/>
          <a:lstStyle/>
          <a:p>
            <a:pPr eaLnBrk="1" hangingPunct="1"/>
            <a:r>
              <a:rPr lang="en-IE" smtClean="0"/>
              <a:t>Rent restricted to standard rent in 1914</a:t>
            </a:r>
            <a:endParaRPr lang="en-US" smtClean="0"/>
          </a:p>
          <a:p>
            <a:pPr eaLnBrk="1" hangingPunct="1"/>
            <a:r>
              <a:rPr lang="en-US" smtClean="0"/>
              <a:t>Increases limited to % of rates increase or costs from structural improvement</a:t>
            </a:r>
          </a:p>
          <a:p>
            <a:pPr eaLnBrk="1" hangingPunct="1"/>
            <a:r>
              <a:rPr lang="en-US" smtClean="0"/>
              <a:t>Landlord’s right to recover property limited</a:t>
            </a:r>
            <a:endParaRPr lang="en-IE" smtClean="0"/>
          </a:p>
          <a:p>
            <a:pPr eaLnBrk="1" hangingPunct="1"/>
            <a:r>
              <a:rPr lang="en-IE" smtClean="0"/>
              <a:t>Extended continuously until 1960</a:t>
            </a:r>
            <a:r>
              <a:rPr lang="en-US" smtClean="0"/>
              <a:t> </a:t>
            </a:r>
          </a:p>
          <a:p>
            <a:pPr eaLnBrk="1" hangingPunct="1"/>
            <a:r>
              <a:rPr lang="en-US" smtClean="0"/>
              <a:t>1960 Act divided dwellings into controlled and uncontrolled dwellings</a:t>
            </a:r>
            <a:endParaRPr lang="en-IE"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IE" dirty="0" smtClean="0"/>
              <a:t>Controlled and Uncontrolled</a:t>
            </a:r>
            <a:endParaRPr lang="en-US" dirty="0">
              <a:solidFill>
                <a:schemeClr val="tx1"/>
              </a:solidFill>
              <a:latin typeface="+mn-lt"/>
              <a:ea typeface="+mn-ea"/>
              <a:cs typeface="+mn-cs"/>
            </a:endParaRPr>
          </a:p>
        </p:txBody>
      </p:sp>
      <p:sp>
        <p:nvSpPr>
          <p:cNvPr id="17411" name="Content Placeholder 2"/>
          <p:cNvSpPr>
            <a:spLocks noGrp="1"/>
          </p:cNvSpPr>
          <p:nvPr>
            <p:ph sz="quarter" idx="1"/>
          </p:nvPr>
        </p:nvSpPr>
        <p:spPr>
          <a:xfrm>
            <a:off x="612775" y="1600200"/>
            <a:ext cx="8153400" cy="4495800"/>
          </a:xfrm>
        </p:spPr>
        <p:txBody>
          <a:bodyPr/>
          <a:lstStyle/>
          <a:p>
            <a:pPr eaLnBrk="1" hangingPunct="1"/>
            <a:r>
              <a:rPr lang="en-IE" smtClean="0"/>
              <a:t>Rent control over mainly unfurnished property where tenants benefited from low rents and protection from eviction</a:t>
            </a:r>
          </a:p>
          <a:p>
            <a:pPr eaLnBrk="1" hangingPunct="1"/>
            <a:r>
              <a:rPr lang="en-IE" smtClean="0"/>
              <a:t>Most tenancies were uncontrolled, based on periodic tenancies, and could be terminated without reason or justification. </a:t>
            </a:r>
          </a:p>
          <a:p>
            <a:pPr eaLnBrk="1" hangingPunct="1"/>
            <a:r>
              <a:rPr lang="en-IE" smtClean="0"/>
              <a:t>Actual or threatened eviction most common tenant problem.</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Median</Template>
  <TotalTime>1396</TotalTime>
  <Words>1822</Words>
  <Application>Microsoft Office PowerPoint</Application>
  <PresentationFormat>On-screen Show (4:3)</PresentationFormat>
  <Paragraphs>245</Paragraphs>
  <Slides>26</Slides>
  <Notes>19</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Median</vt:lpstr>
      <vt:lpstr>Security of tenure in the private rented sector in  the Republic of Ireland</vt:lpstr>
      <vt:lpstr>Outline</vt:lpstr>
      <vt:lpstr>Tenure in Republic of Ireland</vt:lpstr>
      <vt:lpstr>Tenure in Ireland </vt:lpstr>
      <vt:lpstr>Definitions of security of tenure</vt:lpstr>
      <vt:lpstr>Security of tenure and rent control</vt:lpstr>
      <vt:lpstr>Types of rent control</vt:lpstr>
      <vt:lpstr>Phase 1 – Tenant Favourable Protections (1914-1982)</vt:lpstr>
      <vt:lpstr>Controlled and Uncontrolled</vt:lpstr>
      <vt:lpstr>Rent control and decline of PRS</vt:lpstr>
      <vt:lpstr>Phase 2 – Landlord Favourable Protections (1982-2000)</vt:lpstr>
      <vt:lpstr>Limited Regulatory Reforms</vt:lpstr>
      <vt:lpstr>Growth of PRS</vt:lpstr>
      <vt:lpstr>Phase 3 – Balancing of landlord and tenant protections (2000 - present)</vt:lpstr>
      <vt:lpstr>Minimum Notice Periods under RTA</vt:lpstr>
      <vt:lpstr>Housing schemes based on RTA</vt:lpstr>
      <vt:lpstr>Housing schemes based on RTA</vt:lpstr>
      <vt:lpstr>Housing schemes based on RTA</vt:lpstr>
      <vt:lpstr>Security of tenure after RTA</vt:lpstr>
      <vt:lpstr>Slide 20</vt:lpstr>
      <vt:lpstr>Rent levels and affordability</vt:lpstr>
      <vt:lpstr>Shortage of properties to rent</vt:lpstr>
      <vt:lpstr>‘Rent Stability in the Private Rented Sector’  Report (September 2014)</vt:lpstr>
      <vt:lpstr>Rent certainty</vt:lpstr>
      <vt:lpstr>Rent Control vs. Rent Certainty</vt:lpstr>
      <vt:lpstr>Conclusions</vt:lpstr>
    </vt:vector>
  </TitlesOfParts>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Fiscal Policy and the  Right to Housing in Ireland</dc:title>
  <dc:creator>Sony</dc:creator>
  <cp:lastModifiedBy>Emma Sagor</cp:lastModifiedBy>
  <cp:revision>216</cp:revision>
  <dcterms:created xsi:type="dcterms:W3CDTF">2015-03-19T15:59:55Z</dcterms:created>
  <dcterms:modified xsi:type="dcterms:W3CDTF">2015-03-19T16:00:36Z</dcterms:modified>
</cp:coreProperties>
</file>