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57" r:id="rId4"/>
    <p:sldId id="258" r:id="rId5"/>
    <p:sldId id="259" r:id="rId6"/>
    <p:sldId id="260" r:id="rId7"/>
    <p:sldId id="261" r:id="rId8"/>
    <p:sldId id="264" r:id="rId9"/>
    <p:sldId id="262" r:id="rId10"/>
    <p:sldId id="263" r:id="rId11"/>
    <p:sldId id="265" r:id="rId12"/>
    <p:sldId id="266" r:id="rId13"/>
    <p:sldId id="267" r:id="rId14"/>
    <p:sldId id="268" r:id="rId15"/>
    <p:sldId id="270" r:id="rId16"/>
    <p:sldId id="269" r:id="rId17"/>
    <p:sldId id="272"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642BB88-2AF6-42F0-B58D-7E7FA0F98AF4}" type="datetimeFigureOut">
              <a:rPr lang="en-GB" smtClean="0"/>
              <a:t>21/02/2016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8BF00A1-89F7-4362-AF21-F6C95D222991}" type="slidenum">
              <a:rPr lang="en-GB" smtClean="0"/>
              <a:t>‹#›</a:t>
            </a:fld>
            <a:endParaRPr lang="en-GB" dirty="0"/>
          </a:p>
        </p:txBody>
      </p:sp>
    </p:spTree>
    <p:extLst>
      <p:ext uri="{BB962C8B-B14F-4D97-AF65-F5344CB8AC3E}">
        <p14:creationId xmlns:p14="http://schemas.microsoft.com/office/powerpoint/2010/main" val="11972375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642BB88-2AF6-42F0-B58D-7E7FA0F98AF4}" type="datetimeFigureOut">
              <a:rPr lang="en-GB" smtClean="0"/>
              <a:t>21/02/2016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8BF00A1-89F7-4362-AF21-F6C95D222991}" type="slidenum">
              <a:rPr lang="en-GB" smtClean="0"/>
              <a:t>‹#›</a:t>
            </a:fld>
            <a:endParaRPr lang="en-GB" dirty="0"/>
          </a:p>
        </p:txBody>
      </p:sp>
    </p:spTree>
    <p:extLst>
      <p:ext uri="{BB962C8B-B14F-4D97-AF65-F5344CB8AC3E}">
        <p14:creationId xmlns:p14="http://schemas.microsoft.com/office/powerpoint/2010/main" val="3175746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642BB88-2AF6-42F0-B58D-7E7FA0F98AF4}" type="datetimeFigureOut">
              <a:rPr lang="en-GB" smtClean="0"/>
              <a:t>21/02/2016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8BF00A1-89F7-4362-AF21-F6C95D222991}" type="slidenum">
              <a:rPr lang="en-GB" smtClean="0"/>
              <a:t>‹#›</a:t>
            </a:fld>
            <a:endParaRPr lang="en-GB" dirty="0"/>
          </a:p>
        </p:txBody>
      </p:sp>
    </p:spTree>
    <p:extLst>
      <p:ext uri="{BB962C8B-B14F-4D97-AF65-F5344CB8AC3E}">
        <p14:creationId xmlns:p14="http://schemas.microsoft.com/office/powerpoint/2010/main" val="103210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642BB88-2AF6-42F0-B58D-7E7FA0F98AF4}" type="datetimeFigureOut">
              <a:rPr lang="en-GB" smtClean="0"/>
              <a:t>21/02/2016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8BF00A1-89F7-4362-AF21-F6C95D222991}" type="slidenum">
              <a:rPr lang="en-GB" smtClean="0"/>
              <a:t>‹#›</a:t>
            </a:fld>
            <a:endParaRPr lang="en-GB" dirty="0"/>
          </a:p>
        </p:txBody>
      </p:sp>
    </p:spTree>
    <p:extLst>
      <p:ext uri="{BB962C8B-B14F-4D97-AF65-F5344CB8AC3E}">
        <p14:creationId xmlns:p14="http://schemas.microsoft.com/office/powerpoint/2010/main" val="1943236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42BB88-2AF6-42F0-B58D-7E7FA0F98AF4}" type="datetimeFigureOut">
              <a:rPr lang="en-GB" smtClean="0"/>
              <a:t>21/02/2016</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28BF00A1-89F7-4362-AF21-F6C95D222991}" type="slidenum">
              <a:rPr lang="en-GB" smtClean="0"/>
              <a:t>‹#›</a:t>
            </a:fld>
            <a:endParaRPr lang="en-GB" dirty="0"/>
          </a:p>
        </p:txBody>
      </p:sp>
    </p:spTree>
    <p:extLst>
      <p:ext uri="{BB962C8B-B14F-4D97-AF65-F5344CB8AC3E}">
        <p14:creationId xmlns:p14="http://schemas.microsoft.com/office/powerpoint/2010/main" val="24133480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642BB88-2AF6-42F0-B58D-7E7FA0F98AF4}" type="datetimeFigureOut">
              <a:rPr lang="en-GB" smtClean="0"/>
              <a:t>21/02/2016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8BF00A1-89F7-4362-AF21-F6C95D222991}" type="slidenum">
              <a:rPr lang="en-GB" smtClean="0"/>
              <a:t>‹#›</a:t>
            </a:fld>
            <a:endParaRPr lang="en-GB" dirty="0"/>
          </a:p>
        </p:txBody>
      </p:sp>
    </p:spTree>
    <p:extLst>
      <p:ext uri="{BB962C8B-B14F-4D97-AF65-F5344CB8AC3E}">
        <p14:creationId xmlns:p14="http://schemas.microsoft.com/office/powerpoint/2010/main" val="1371793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642BB88-2AF6-42F0-B58D-7E7FA0F98AF4}" type="datetimeFigureOut">
              <a:rPr lang="en-GB" smtClean="0"/>
              <a:t>21/02/2016</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28BF00A1-89F7-4362-AF21-F6C95D222991}" type="slidenum">
              <a:rPr lang="en-GB" smtClean="0"/>
              <a:t>‹#›</a:t>
            </a:fld>
            <a:endParaRPr lang="en-GB" dirty="0"/>
          </a:p>
        </p:txBody>
      </p:sp>
    </p:spTree>
    <p:extLst>
      <p:ext uri="{BB962C8B-B14F-4D97-AF65-F5344CB8AC3E}">
        <p14:creationId xmlns:p14="http://schemas.microsoft.com/office/powerpoint/2010/main" val="1362524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642BB88-2AF6-42F0-B58D-7E7FA0F98AF4}" type="datetimeFigureOut">
              <a:rPr lang="en-GB" smtClean="0"/>
              <a:t>21/02/2016</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28BF00A1-89F7-4362-AF21-F6C95D222991}" type="slidenum">
              <a:rPr lang="en-GB" smtClean="0"/>
              <a:t>‹#›</a:t>
            </a:fld>
            <a:endParaRPr lang="en-GB" dirty="0"/>
          </a:p>
        </p:txBody>
      </p:sp>
    </p:spTree>
    <p:extLst>
      <p:ext uri="{BB962C8B-B14F-4D97-AF65-F5344CB8AC3E}">
        <p14:creationId xmlns:p14="http://schemas.microsoft.com/office/powerpoint/2010/main" val="34512772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2BB88-2AF6-42F0-B58D-7E7FA0F98AF4}" type="datetimeFigureOut">
              <a:rPr lang="en-GB" smtClean="0"/>
              <a:t>21/02/2016</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28BF00A1-89F7-4362-AF21-F6C95D222991}" type="slidenum">
              <a:rPr lang="en-GB" smtClean="0"/>
              <a:t>‹#›</a:t>
            </a:fld>
            <a:endParaRPr lang="en-GB" dirty="0"/>
          </a:p>
        </p:txBody>
      </p:sp>
    </p:spTree>
    <p:extLst>
      <p:ext uri="{BB962C8B-B14F-4D97-AF65-F5344CB8AC3E}">
        <p14:creationId xmlns:p14="http://schemas.microsoft.com/office/powerpoint/2010/main" val="3260379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2BB88-2AF6-42F0-B58D-7E7FA0F98AF4}" type="datetimeFigureOut">
              <a:rPr lang="en-GB" smtClean="0"/>
              <a:t>21/02/2016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8BF00A1-89F7-4362-AF21-F6C95D222991}" type="slidenum">
              <a:rPr lang="en-GB" smtClean="0"/>
              <a:t>‹#›</a:t>
            </a:fld>
            <a:endParaRPr lang="en-GB" dirty="0"/>
          </a:p>
        </p:txBody>
      </p:sp>
    </p:spTree>
    <p:extLst>
      <p:ext uri="{BB962C8B-B14F-4D97-AF65-F5344CB8AC3E}">
        <p14:creationId xmlns:p14="http://schemas.microsoft.com/office/powerpoint/2010/main" val="101910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42BB88-2AF6-42F0-B58D-7E7FA0F98AF4}" type="datetimeFigureOut">
              <a:rPr lang="en-GB" smtClean="0"/>
              <a:t>21/02/2016</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28BF00A1-89F7-4362-AF21-F6C95D222991}" type="slidenum">
              <a:rPr lang="en-GB" smtClean="0"/>
              <a:t>‹#›</a:t>
            </a:fld>
            <a:endParaRPr lang="en-GB" dirty="0"/>
          </a:p>
        </p:txBody>
      </p:sp>
    </p:spTree>
    <p:extLst>
      <p:ext uri="{BB962C8B-B14F-4D97-AF65-F5344CB8AC3E}">
        <p14:creationId xmlns:p14="http://schemas.microsoft.com/office/powerpoint/2010/main" val="2251482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2BB88-2AF6-42F0-B58D-7E7FA0F98AF4}" type="datetimeFigureOut">
              <a:rPr lang="en-GB" smtClean="0"/>
              <a:t>21/02/2016</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BF00A1-89F7-4362-AF21-F6C95D222991}" type="slidenum">
              <a:rPr lang="en-GB" smtClean="0"/>
              <a:t>‹#›</a:t>
            </a:fld>
            <a:endParaRPr lang="en-GB" dirty="0"/>
          </a:p>
        </p:txBody>
      </p:sp>
    </p:spTree>
    <p:extLst>
      <p:ext uri="{BB962C8B-B14F-4D97-AF65-F5344CB8AC3E}">
        <p14:creationId xmlns:p14="http://schemas.microsoft.com/office/powerpoint/2010/main" val="12729822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smtClean="0"/>
              <a:t>Tottenham after the riots: The chimera of community and the property-led regeneration of “Broken Britain</a:t>
            </a:r>
            <a:r>
              <a:rPr lang="en-GB" dirty="0" smtClean="0"/>
              <a:t>”</a:t>
            </a:r>
            <a:endParaRPr lang="en-GB" dirty="0"/>
          </a:p>
        </p:txBody>
      </p:sp>
      <p:sp>
        <p:nvSpPr>
          <p:cNvPr id="3" name="Subtitle 2"/>
          <p:cNvSpPr>
            <a:spLocks noGrp="1"/>
          </p:cNvSpPr>
          <p:nvPr>
            <p:ph type="subTitle" idx="1"/>
          </p:nvPr>
        </p:nvSpPr>
        <p:spPr/>
        <p:txBody>
          <a:bodyPr/>
          <a:lstStyle/>
          <a:p>
            <a:r>
              <a:rPr lang="en-GB" b="1" dirty="0" smtClean="0"/>
              <a:t>Dr Denis Dillon</a:t>
            </a:r>
          </a:p>
          <a:p>
            <a:r>
              <a:rPr lang="en-GB" b="1" dirty="0" smtClean="0"/>
              <a:t>22</a:t>
            </a:r>
            <a:r>
              <a:rPr lang="en-GB" b="1" baseline="30000" dirty="0" smtClean="0"/>
              <a:t>nd</a:t>
            </a:r>
            <a:r>
              <a:rPr lang="en-GB" b="1" dirty="0" smtClean="0"/>
              <a:t> February 2016</a:t>
            </a:r>
            <a:endParaRPr lang="en-GB" b="1" dirty="0"/>
          </a:p>
        </p:txBody>
      </p:sp>
    </p:spTree>
    <p:extLst>
      <p:ext uri="{BB962C8B-B14F-4D97-AF65-F5344CB8AC3E}">
        <p14:creationId xmlns:p14="http://schemas.microsoft.com/office/powerpoint/2010/main" val="2182568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From prescription to implementation – the </a:t>
            </a:r>
            <a:r>
              <a:rPr lang="en-GB" b="1" i="1" dirty="0" smtClean="0"/>
              <a:t>Plan for Tottenham</a:t>
            </a:r>
            <a:br>
              <a:rPr lang="en-GB" b="1" i="1" dirty="0" smtClean="0"/>
            </a:br>
            <a:endParaRPr lang="en-GB" b="1"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Launched on the </a:t>
            </a:r>
            <a:r>
              <a:rPr lang="en-GB" dirty="0" smtClean="0"/>
              <a:t>31st </a:t>
            </a:r>
            <a:r>
              <a:rPr lang="en-GB" dirty="0" smtClean="0"/>
              <a:t>July 2012 with vision to “improve the quality of life for everyone, encourage </a:t>
            </a:r>
            <a:r>
              <a:rPr lang="en-GB" dirty="0" smtClean="0"/>
              <a:t>investment, jobs</a:t>
            </a:r>
            <a:r>
              <a:rPr lang="en-GB" dirty="0" smtClean="0"/>
              <a:t>, economic growth, quality housing and strong neighbourhoods”</a:t>
            </a:r>
          </a:p>
          <a:p>
            <a:r>
              <a:rPr lang="en-GB" dirty="0" smtClean="0"/>
              <a:t>Embraces the place-shaping agenda espoused by </a:t>
            </a:r>
            <a:r>
              <a:rPr lang="en-GB" i="1" dirty="0" smtClean="0"/>
              <a:t>It Took Another Riot”</a:t>
            </a:r>
          </a:p>
          <a:p>
            <a:r>
              <a:rPr lang="en-GB" dirty="0" smtClean="0"/>
              <a:t>Property-led regeneration and major increase in housing volume at its heart </a:t>
            </a:r>
            <a:endParaRPr lang="en-GB" i="1" dirty="0"/>
          </a:p>
          <a:p>
            <a:pPr marL="0" indent="0">
              <a:buNone/>
            </a:pPr>
            <a:r>
              <a:rPr lang="en-GB" dirty="0"/>
              <a:t>Subsequently fleshed out in a </a:t>
            </a:r>
            <a:r>
              <a:rPr lang="en-GB" i="1" dirty="0"/>
              <a:t>Strategic Regeneration Framework </a:t>
            </a:r>
            <a:r>
              <a:rPr lang="en-GB" dirty="0"/>
              <a:t>and a series local area </a:t>
            </a:r>
            <a:r>
              <a:rPr lang="en-GB" dirty="0" smtClean="0"/>
              <a:t>plans</a:t>
            </a:r>
          </a:p>
          <a:p>
            <a:r>
              <a:rPr lang="en-GB" dirty="0" smtClean="0"/>
              <a:t>10,000 new homes and 5000 new jobs by 2025</a:t>
            </a:r>
          </a:p>
          <a:p>
            <a:r>
              <a:rPr lang="en-GB" dirty="0" smtClean="0"/>
              <a:t>Investment in transport infrastructure</a:t>
            </a:r>
          </a:p>
          <a:p>
            <a:r>
              <a:rPr lang="en-GB" dirty="0" smtClean="0"/>
              <a:t>Maximising leverage from Tottenham Hotspur redevelopment</a:t>
            </a:r>
            <a:endParaRPr lang="en-GB" dirty="0"/>
          </a:p>
          <a:p>
            <a:pPr marL="0" indent="0">
              <a:buNone/>
            </a:pPr>
            <a:endParaRPr lang="en-GB" i="1" dirty="0" smtClean="0"/>
          </a:p>
          <a:p>
            <a:endParaRPr lang="en-GB" dirty="0"/>
          </a:p>
          <a:p>
            <a:endParaRPr lang="en-GB" dirty="0"/>
          </a:p>
        </p:txBody>
      </p:sp>
    </p:spTree>
    <p:extLst>
      <p:ext uri="{BB962C8B-B14F-4D97-AF65-F5344CB8AC3E}">
        <p14:creationId xmlns:p14="http://schemas.microsoft.com/office/powerpoint/2010/main" val="2617350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0953" y="356160"/>
            <a:ext cx="10515600" cy="1325563"/>
          </a:xfrm>
        </p:spPr>
        <p:txBody>
          <a:bodyPr>
            <a:normAutofit/>
          </a:bodyPr>
          <a:lstStyle/>
          <a:p>
            <a:r>
              <a:rPr lang="en-GB" dirty="0" smtClean="0"/>
              <a:t/>
            </a:r>
            <a:br>
              <a:rPr lang="en-GB" dirty="0" smtClean="0"/>
            </a:br>
            <a:r>
              <a:rPr lang="en-GB" dirty="0" smtClean="0"/>
              <a:t>Implementing the </a:t>
            </a:r>
            <a:r>
              <a:rPr lang="en-GB" i="1" dirty="0" smtClean="0"/>
              <a:t>Plan for Tottenham</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Led by Haringey Council</a:t>
            </a:r>
          </a:p>
          <a:p>
            <a:r>
              <a:rPr lang="en-GB" dirty="0" smtClean="0"/>
              <a:t>£500 million central government loan guarantee to lever in private sector investment</a:t>
            </a:r>
          </a:p>
          <a:p>
            <a:r>
              <a:rPr lang="en-GB" dirty="0" smtClean="0"/>
              <a:t>5 neighbourhoods identified as “areas for change” with local development plans for each area</a:t>
            </a:r>
          </a:p>
          <a:p>
            <a:r>
              <a:rPr lang="en-GB" dirty="0" smtClean="0"/>
              <a:t>Taking forward, and extending, development proposals already in train e.g. Wards Corner/Seven Sisters, Tottenham Hale and Tottenham Hotspur</a:t>
            </a:r>
          </a:p>
          <a:p>
            <a:r>
              <a:rPr lang="en-GB" dirty="0" smtClean="0"/>
              <a:t>Change of land use from industrial to housing</a:t>
            </a:r>
          </a:p>
          <a:p>
            <a:r>
              <a:rPr lang="en-GB" b="1" i="1" dirty="0" smtClean="0"/>
              <a:t>The most fundamentally significant aspect of Haringey’s  implementation of the Plan for Tottenham is it’s pursuit, where possible of mixed tenure housing  development on council estates</a:t>
            </a:r>
          </a:p>
          <a:p>
            <a:endParaRPr lang="en-GB" b="1" i="1" dirty="0"/>
          </a:p>
          <a:p>
            <a:endParaRPr lang="en-GB" dirty="0" smtClean="0"/>
          </a:p>
          <a:p>
            <a:endParaRPr lang="en-GB" dirty="0" smtClean="0"/>
          </a:p>
        </p:txBody>
      </p:sp>
    </p:spTree>
    <p:extLst>
      <p:ext uri="{BB962C8B-B14F-4D97-AF65-F5344CB8AC3E}">
        <p14:creationId xmlns:p14="http://schemas.microsoft.com/office/powerpoint/2010/main" val="35360761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State-led gentrification strategies come to Tottenham</a:t>
            </a:r>
            <a:endParaRPr lang="en-GB" b="1" dirty="0"/>
          </a:p>
        </p:txBody>
      </p:sp>
      <p:sp>
        <p:nvSpPr>
          <p:cNvPr id="3" name="Content Placeholder 2"/>
          <p:cNvSpPr>
            <a:spLocks noGrp="1"/>
          </p:cNvSpPr>
          <p:nvPr>
            <p:ph idx="1"/>
          </p:nvPr>
        </p:nvSpPr>
        <p:spPr/>
        <p:txBody>
          <a:bodyPr>
            <a:normAutofit/>
          </a:bodyPr>
          <a:lstStyle/>
          <a:p>
            <a:pPr marL="0" indent="0">
              <a:buNone/>
            </a:pPr>
            <a:r>
              <a:rPr lang="en-GB" dirty="0" smtClean="0"/>
              <a:t>In making mixed tenure housing development on council estates the centre piece of its new regeneration strategy, Haringey has adopted a policy of state-led gentrification similar to that adopted in other London boroughs such as Hackney, Newham. Southwark and Tower Hamlets. </a:t>
            </a:r>
          </a:p>
          <a:p>
            <a:pPr marL="0" indent="0">
              <a:buNone/>
            </a:pPr>
            <a:r>
              <a:rPr lang="en-GB" dirty="0" smtClean="0"/>
              <a:t>This policy operates within a framework where gentrification has emerged as a global urban strategy, levered by a combination pf regulation, deregulation an state facilitation of developer interests, rather than be left to the gradual takeover of once deprived localities by </a:t>
            </a:r>
            <a:r>
              <a:rPr lang="en-GB" dirty="0" smtClean="0"/>
              <a:t>more affluent residents</a:t>
            </a:r>
            <a:r>
              <a:rPr lang="en-GB" dirty="0" smtClean="0"/>
              <a:t> </a:t>
            </a:r>
            <a:r>
              <a:rPr lang="en-GB" dirty="0" smtClean="0"/>
              <a:t>residents. (Minton, 2009).</a:t>
            </a:r>
          </a:p>
          <a:p>
            <a:pPr marL="0" indent="0">
              <a:buNone/>
            </a:pPr>
            <a:endParaRPr lang="en-GB" dirty="0" smtClean="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8454869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State-led gentrification – key characteristics</a:t>
            </a:r>
            <a:endParaRPr lang="en-GB" b="1" dirty="0"/>
          </a:p>
        </p:txBody>
      </p:sp>
      <p:sp>
        <p:nvSpPr>
          <p:cNvPr id="3" name="Content Placeholder 2"/>
          <p:cNvSpPr>
            <a:spLocks noGrp="1"/>
          </p:cNvSpPr>
          <p:nvPr>
            <p:ph idx="1"/>
          </p:nvPr>
        </p:nvSpPr>
        <p:spPr/>
        <p:txBody>
          <a:bodyPr>
            <a:normAutofit fontScale="85000" lnSpcReduction="20000"/>
          </a:bodyPr>
          <a:lstStyle/>
          <a:p>
            <a:r>
              <a:rPr lang="en-GB" dirty="0" smtClean="0"/>
              <a:t>“cross-ideological” – promoted by the New Labour, the Coalition and the current government and implemented by councils of all political persuasions</a:t>
            </a:r>
          </a:p>
          <a:p>
            <a:r>
              <a:rPr lang="en-GB" dirty="0" smtClean="0"/>
              <a:t>Different in nature from the more organic gentrification first identified in Islington by Glass (1964) in that it is led by local authorities with the encouragement of central government and the Mayor of London</a:t>
            </a:r>
          </a:p>
          <a:p>
            <a:r>
              <a:rPr lang="en-GB" dirty="0" smtClean="0"/>
              <a:t>Reflects a policy aspiration to promote “mixed communities as a means of transforming deprived localities</a:t>
            </a:r>
          </a:p>
          <a:p>
            <a:r>
              <a:rPr lang="en-GB" dirty="0" smtClean="0"/>
              <a:t>Reliant on major private sector investment</a:t>
            </a:r>
          </a:p>
          <a:p>
            <a:r>
              <a:rPr lang="en-GB" dirty="0" smtClean="0"/>
              <a:t>Commodifies social housing space</a:t>
            </a:r>
          </a:p>
          <a:p>
            <a:r>
              <a:rPr lang="en-GB" dirty="0"/>
              <a:t>D</a:t>
            </a:r>
            <a:r>
              <a:rPr lang="en-GB" dirty="0" smtClean="0"/>
              <a:t>isplaces </a:t>
            </a:r>
            <a:r>
              <a:rPr lang="en-GB" dirty="0" smtClean="0"/>
              <a:t>those who can no longer afford to live in an area </a:t>
            </a:r>
          </a:p>
          <a:p>
            <a:r>
              <a:rPr lang="en-GB" dirty="0" smtClean="0"/>
              <a:t>Likely to be a key element of recently announced government strategy to demolish and redevelop problem </a:t>
            </a:r>
            <a:r>
              <a:rPr lang="en-GB" dirty="0" smtClean="0"/>
              <a:t>estates</a:t>
            </a:r>
          </a:p>
          <a:p>
            <a:r>
              <a:rPr lang="en-GB" dirty="0" smtClean="0"/>
              <a:t>Also a feature of regeneration strategies in the international context </a:t>
            </a:r>
            <a:endParaRPr lang="en-GB" dirty="0" smtClean="0"/>
          </a:p>
          <a:p>
            <a:endParaRPr lang="en-GB" dirty="0" smtClean="0"/>
          </a:p>
          <a:p>
            <a:endParaRPr lang="en-GB" dirty="0"/>
          </a:p>
          <a:p>
            <a:endParaRPr lang="en-GB" dirty="0" smtClean="0"/>
          </a:p>
          <a:p>
            <a:endParaRPr lang="en-GB" dirty="0" smtClean="0"/>
          </a:p>
          <a:p>
            <a:endParaRPr lang="en-GB" dirty="0"/>
          </a:p>
        </p:txBody>
      </p:sp>
    </p:spTree>
    <p:extLst>
      <p:ext uri="{BB962C8B-B14F-4D97-AF65-F5344CB8AC3E}">
        <p14:creationId xmlns:p14="http://schemas.microsoft.com/office/powerpoint/2010/main" val="29487026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State-led housing gentrification in London</a:t>
            </a:r>
            <a:endParaRPr lang="en-GB" b="1" dirty="0"/>
          </a:p>
        </p:txBody>
      </p:sp>
      <p:sp>
        <p:nvSpPr>
          <p:cNvPr id="3" name="Content Placeholder 2"/>
          <p:cNvSpPr>
            <a:spLocks noGrp="1"/>
          </p:cNvSpPr>
          <p:nvPr>
            <p:ph idx="1"/>
          </p:nvPr>
        </p:nvSpPr>
        <p:spPr/>
        <p:txBody>
          <a:bodyPr/>
          <a:lstStyle/>
          <a:p>
            <a:r>
              <a:rPr lang="en-GB" dirty="0" smtClean="0"/>
              <a:t>Now part of council </a:t>
            </a:r>
            <a:r>
              <a:rPr lang="en-GB" dirty="0" smtClean="0"/>
              <a:t>policy </a:t>
            </a:r>
            <a:r>
              <a:rPr lang="en-GB" dirty="0" smtClean="0"/>
              <a:t>in </a:t>
            </a:r>
            <a:r>
              <a:rPr lang="en-GB" dirty="0" smtClean="0"/>
              <a:t>most London boroughs, Well established in boroughs such as Hackney, Lewisham, Newham, Southwark, Tower Hamlets and being adopted as key strategy by more and more London councils</a:t>
            </a:r>
          </a:p>
          <a:p>
            <a:r>
              <a:rPr lang="en-GB" dirty="0" smtClean="0"/>
              <a:t>Iconic and controversial schemes include: Heyworth and Aylesbury estates in Southwark and Woodberry Down in Hackney where over half the of the housing in the developments have been earmarked  for private ownership</a:t>
            </a:r>
            <a:endParaRPr lang="en-GB" dirty="0"/>
          </a:p>
        </p:txBody>
      </p:sp>
    </p:spTree>
    <p:extLst>
      <p:ext uri="{BB962C8B-B14F-4D97-AF65-F5344CB8AC3E}">
        <p14:creationId xmlns:p14="http://schemas.microsoft.com/office/powerpoint/2010/main" val="2525758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Planning mixed communities in Tottenham –  the example of Northumberland Park</a:t>
            </a:r>
            <a:endParaRPr lang="en-GB" b="1" dirty="0"/>
          </a:p>
        </p:txBody>
      </p:sp>
      <p:sp>
        <p:nvSpPr>
          <p:cNvPr id="3" name="Content Placeholder 2"/>
          <p:cNvSpPr>
            <a:spLocks noGrp="1"/>
          </p:cNvSpPr>
          <p:nvPr>
            <p:ph idx="1"/>
          </p:nvPr>
        </p:nvSpPr>
        <p:spPr/>
        <p:txBody>
          <a:bodyPr>
            <a:normAutofit fontScale="85000" lnSpcReduction="10000"/>
          </a:bodyPr>
          <a:lstStyle/>
          <a:p>
            <a:pPr marL="0" indent="0">
              <a:buNone/>
            </a:pPr>
            <a:r>
              <a:rPr lang="en-GB" dirty="0" smtClean="0"/>
              <a:t>By far the most ambitious of Haringey’s plans to transform Tottenham’s deprived areas</a:t>
            </a:r>
          </a:p>
          <a:p>
            <a:r>
              <a:rPr lang="en-GB" dirty="0" smtClean="0"/>
              <a:t>The most deprived ward in Haringey and in the top </a:t>
            </a:r>
            <a:r>
              <a:rPr lang="en-GB" dirty="0" smtClean="0"/>
              <a:t>2% </a:t>
            </a:r>
            <a:r>
              <a:rPr lang="en-GB" dirty="0" smtClean="0"/>
              <a:t>of most deprived wards in the country - most disadvantaged across a wide spectrum of indicators including health, life expectancy, unemployment, education crime and quality of housing</a:t>
            </a:r>
          </a:p>
          <a:p>
            <a:r>
              <a:rPr lang="en-GB" dirty="0" smtClean="0"/>
              <a:t>Most housing stock is council owned</a:t>
            </a:r>
          </a:p>
          <a:p>
            <a:r>
              <a:rPr lang="en-GB" dirty="0" smtClean="0"/>
              <a:t>Low rise housing and available ground space which provides the footprint for a significant development opportunity</a:t>
            </a:r>
          </a:p>
          <a:p>
            <a:r>
              <a:rPr lang="en-GB" dirty="0" smtClean="0"/>
              <a:t>Proposal is to  build up to 2,900 new homes within the footprint of the existing Northumberland Park Estate in the with existing social housing being re-provided</a:t>
            </a:r>
          </a:p>
          <a:p>
            <a:r>
              <a:rPr lang="en-GB" dirty="0" smtClean="0"/>
              <a:t>Development would be similar to Woodberry Down or Heyworth estates in terms of disruptive consequences for current residents</a:t>
            </a:r>
          </a:p>
          <a:p>
            <a:endParaRPr lang="en-GB" dirty="0" smtClean="0"/>
          </a:p>
          <a:p>
            <a:pPr marL="0" indent="0">
              <a:buNone/>
            </a:pPr>
            <a:endParaRPr lang="en-GB" dirty="0"/>
          </a:p>
        </p:txBody>
      </p:sp>
    </p:spTree>
    <p:extLst>
      <p:ext uri="{BB962C8B-B14F-4D97-AF65-F5344CB8AC3E}">
        <p14:creationId xmlns:p14="http://schemas.microsoft.com/office/powerpoint/2010/main" val="2883056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b="1" dirty="0" smtClean="0"/>
              <a:t>Selling Tottenham to the market</a:t>
            </a:r>
            <a:endParaRPr lang="en-GB" b="1" dirty="0"/>
          </a:p>
        </p:txBody>
      </p:sp>
      <p:sp>
        <p:nvSpPr>
          <p:cNvPr id="3" name="Content Placeholder 2"/>
          <p:cNvSpPr>
            <a:spLocks noGrp="1"/>
          </p:cNvSpPr>
          <p:nvPr>
            <p:ph idx="1"/>
          </p:nvPr>
        </p:nvSpPr>
        <p:spPr/>
        <p:txBody>
          <a:bodyPr/>
          <a:lstStyle/>
          <a:p>
            <a:r>
              <a:rPr lang="en-GB" dirty="0" smtClean="0"/>
              <a:t>Tottenham investment prospectus launched in 2015 to attract private investment for development proposals</a:t>
            </a:r>
          </a:p>
          <a:p>
            <a:r>
              <a:rPr lang="en-GB" dirty="0" smtClean="0"/>
              <a:t>Promotes Tottenham as “London’s next bid growth opportunity” with a “scale opportunity equivalent to a new town or the Olympic Park”</a:t>
            </a:r>
          </a:p>
          <a:p>
            <a:r>
              <a:rPr lang="en-GB" dirty="0" smtClean="0"/>
              <a:t>Promises a “flexible approach to planning and tenure mix”</a:t>
            </a:r>
          </a:p>
          <a:p>
            <a:r>
              <a:rPr lang="en-GB" dirty="0" smtClean="0"/>
              <a:t>Markets Tottenham as a place emphasising cultural vibrancy, affordable housing, transport links and access to amenities</a:t>
            </a:r>
          </a:p>
          <a:p>
            <a:endParaRPr lang="en-GB" dirty="0" smtClean="0"/>
          </a:p>
          <a:p>
            <a:endParaRPr lang="en-GB" dirty="0"/>
          </a:p>
        </p:txBody>
      </p:sp>
    </p:spTree>
    <p:extLst>
      <p:ext uri="{BB962C8B-B14F-4D97-AF65-F5344CB8AC3E}">
        <p14:creationId xmlns:p14="http://schemas.microsoft.com/office/powerpoint/2010/main" val="3582689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a:t>
            </a:r>
            <a:r>
              <a:rPr lang="en-GB" b="1" dirty="0" smtClean="0"/>
              <a:t>nalysis and conclusions</a:t>
            </a:r>
            <a:endParaRPr lang="en-GB" b="1" dirty="0"/>
          </a:p>
        </p:txBody>
      </p:sp>
      <p:sp>
        <p:nvSpPr>
          <p:cNvPr id="3" name="Content Placeholder 2"/>
          <p:cNvSpPr>
            <a:spLocks noGrp="1"/>
          </p:cNvSpPr>
          <p:nvPr>
            <p:ph idx="1"/>
          </p:nvPr>
        </p:nvSpPr>
        <p:spPr/>
        <p:txBody>
          <a:bodyPr>
            <a:normAutofit fontScale="92500" lnSpcReduction="20000"/>
          </a:bodyPr>
          <a:lstStyle/>
          <a:p>
            <a:r>
              <a:rPr lang="en-GB" i="1" dirty="0" smtClean="0"/>
              <a:t>It Took Another Riot – </a:t>
            </a:r>
            <a:r>
              <a:rPr lang="en-GB" dirty="0" smtClean="0"/>
              <a:t>an analysis of the causes of the 2011 Tottenham riots became a platform for the promotion of property-led regeneration and mixed tenure housing strategies as the best means of transforming the areas deprived communities</a:t>
            </a:r>
          </a:p>
          <a:p>
            <a:r>
              <a:rPr lang="en-GB" dirty="0" smtClean="0"/>
              <a:t>Echoes of the 1980s when a government report, </a:t>
            </a:r>
            <a:r>
              <a:rPr lang="en-GB" i="1" dirty="0" smtClean="0"/>
              <a:t>It Took a Riot </a:t>
            </a:r>
            <a:r>
              <a:rPr lang="en-GB" dirty="0" smtClean="0"/>
              <a:t>provided the basis for a property-led regeneration strategy </a:t>
            </a:r>
          </a:p>
          <a:p>
            <a:r>
              <a:rPr lang="en-GB" dirty="0" smtClean="0"/>
              <a:t>Unlike the 1980s however, local authorities are now “inside the tent” and appear to be embracing property-led regeneration in a corporatist alliance with central government, London government, developers and </a:t>
            </a:r>
            <a:r>
              <a:rPr lang="en-GB" dirty="0" smtClean="0"/>
              <a:t>investors. </a:t>
            </a:r>
          </a:p>
          <a:p>
            <a:r>
              <a:rPr lang="en-GB" dirty="0" smtClean="0"/>
              <a:t>Local authority approach informed by municipalism and a recognition that property led regeneration is “the only game in town”</a:t>
            </a:r>
            <a:endParaRPr lang="en-GB" dirty="0" smtClean="0"/>
          </a:p>
          <a:p>
            <a:r>
              <a:rPr lang="en-GB" dirty="0" smtClean="0"/>
              <a:t>Like the 1980s, the community again appears to be “outside the tent”</a:t>
            </a:r>
          </a:p>
          <a:p>
            <a:endParaRPr lang="en-GB" dirty="0"/>
          </a:p>
        </p:txBody>
      </p:sp>
    </p:spTree>
    <p:extLst>
      <p:ext uri="{BB962C8B-B14F-4D97-AF65-F5344CB8AC3E}">
        <p14:creationId xmlns:p14="http://schemas.microsoft.com/office/powerpoint/2010/main" val="28012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Looking forward – the risks of a one way bet on property</a:t>
            </a:r>
            <a:endParaRPr lang="en-GB" b="1" dirty="0"/>
          </a:p>
        </p:txBody>
      </p:sp>
      <p:sp>
        <p:nvSpPr>
          <p:cNvPr id="3" name="Content Placeholder 2"/>
          <p:cNvSpPr>
            <a:spLocks noGrp="1"/>
          </p:cNvSpPr>
          <p:nvPr>
            <p:ph idx="1"/>
          </p:nvPr>
        </p:nvSpPr>
        <p:spPr/>
        <p:txBody>
          <a:bodyPr>
            <a:normAutofit fontScale="92500" lnSpcReduction="10000"/>
          </a:bodyPr>
          <a:lstStyle/>
          <a:p>
            <a:r>
              <a:rPr lang="en-GB" dirty="0" smtClean="0"/>
              <a:t>Tottenham is now effectively in a “beauty contest” with other parts of London that may be more attractive to developers. There is no guarantee that it will attract the type of private sector investment that it needs to take forward some of the more ambitious  developments it is proposing</a:t>
            </a:r>
          </a:p>
          <a:p>
            <a:r>
              <a:rPr lang="en-GB" dirty="0" smtClean="0"/>
              <a:t>There is little evidence to date that mixed tenure developments lead to social mixing or the development of social capital (Butler and Robson, 2003; Davidson 2012)</a:t>
            </a:r>
          </a:p>
          <a:p>
            <a:r>
              <a:rPr lang="en-GB" dirty="0" smtClean="0"/>
              <a:t>Instead the evidence points to dis-benefits in the form of direct and indirect displacement (Lees, 2008: Cheshire 2012, Le Gales, 2012)</a:t>
            </a:r>
          </a:p>
          <a:p>
            <a:r>
              <a:rPr lang="en-GB" dirty="0" smtClean="0"/>
              <a:t>Leaves unaddressed is the issue of how institutions engage with deprived communities and tackle root causes of deprivatio</a:t>
            </a:r>
            <a:r>
              <a:rPr lang="en-GB" dirty="0"/>
              <a:t>n</a:t>
            </a:r>
            <a:r>
              <a:rPr lang="en-GB" dirty="0" smtClean="0"/>
              <a:t> </a:t>
            </a:r>
          </a:p>
          <a:p>
            <a:pPr marL="0" indent="0">
              <a:buNone/>
            </a:pPr>
            <a:endParaRPr lang="en-GB" dirty="0"/>
          </a:p>
        </p:txBody>
      </p:sp>
    </p:spTree>
    <p:extLst>
      <p:ext uri="{BB962C8B-B14F-4D97-AF65-F5344CB8AC3E}">
        <p14:creationId xmlns:p14="http://schemas.microsoft.com/office/powerpoint/2010/main" val="1760992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1389" y="245791"/>
            <a:ext cx="10515600" cy="1325563"/>
          </a:xfrm>
        </p:spPr>
        <p:txBody>
          <a:bodyPr/>
          <a:lstStyle/>
          <a:p>
            <a:r>
              <a:rPr lang="en-GB" b="1" dirty="0" smtClean="0"/>
              <a:t>Deprivation in Tottenham</a:t>
            </a:r>
            <a:endParaRPr lang="en-GB" b="1" dirty="0"/>
          </a:p>
        </p:txBody>
      </p:sp>
      <p:pic>
        <p:nvPicPr>
          <p:cNvPr id="4" name="Content Placeholder 3"/>
          <p:cNvPicPr>
            <a:picLocks noGrp="1" noChangeAspect="1"/>
          </p:cNvPicPr>
          <p:nvPr>
            <p:ph idx="1"/>
          </p:nvPr>
        </p:nvPicPr>
        <p:blipFill>
          <a:blip r:embed="rId2"/>
          <a:stretch>
            <a:fillRect/>
          </a:stretch>
        </p:blipFill>
        <p:spPr>
          <a:xfrm>
            <a:off x="964317" y="2138986"/>
            <a:ext cx="9634995" cy="6085719"/>
          </a:xfrm>
          <a:prstGeom prst="rect">
            <a:avLst/>
          </a:prstGeom>
        </p:spPr>
      </p:pic>
    </p:spTree>
    <p:extLst>
      <p:ext uri="{BB962C8B-B14F-4D97-AF65-F5344CB8AC3E}">
        <p14:creationId xmlns:p14="http://schemas.microsoft.com/office/powerpoint/2010/main" val="2873976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Policy context at the time of the 2011 Tottenham riots</a:t>
            </a:r>
            <a:endParaRPr lang="en-GB" b="1" dirty="0"/>
          </a:p>
        </p:txBody>
      </p:sp>
      <p:sp>
        <p:nvSpPr>
          <p:cNvPr id="3" name="Content Placeholder 2"/>
          <p:cNvSpPr>
            <a:spLocks noGrp="1"/>
          </p:cNvSpPr>
          <p:nvPr>
            <p:ph idx="1"/>
          </p:nvPr>
        </p:nvSpPr>
        <p:spPr/>
        <p:txBody>
          <a:bodyPr>
            <a:normAutofit lnSpcReduction="10000"/>
          </a:bodyPr>
          <a:lstStyle/>
          <a:p>
            <a:r>
              <a:rPr lang="en-GB" dirty="0" smtClean="0"/>
              <a:t>A shift away from an urban policy predicated on the targeting of dedicated programmes and resources towards deprived communities</a:t>
            </a:r>
          </a:p>
          <a:p>
            <a:r>
              <a:rPr lang="en-GB" dirty="0" smtClean="0"/>
              <a:t>A retreat from efforts to build community capacity and engage local communities in urban renewal </a:t>
            </a:r>
          </a:p>
          <a:p>
            <a:r>
              <a:rPr lang="en-GB" dirty="0" smtClean="0"/>
              <a:t>The embrace of market-led and property-led regeneration and a local economic policy that sought to promote business growth in all localities</a:t>
            </a:r>
          </a:p>
          <a:p>
            <a:r>
              <a:rPr lang="en-GB" dirty="0" smtClean="0"/>
              <a:t>A claimed commitment to </a:t>
            </a:r>
            <a:r>
              <a:rPr lang="en-GB" dirty="0" smtClean="0"/>
              <a:t>localism</a:t>
            </a:r>
          </a:p>
          <a:p>
            <a:r>
              <a:rPr lang="en-GB" dirty="0" smtClean="0"/>
              <a:t>For the 1</a:t>
            </a:r>
            <a:r>
              <a:rPr lang="en-GB" baseline="30000" dirty="0" smtClean="0"/>
              <a:t>st</a:t>
            </a:r>
            <a:r>
              <a:rPr lang="en-GB" dirty="0" smtClean="0"/>
              <a:t> time in 40 years, the abandonment of the principle of targeting resources towards deprived localities</a:t>
            </a:r>
            <a:endParaRPr lang="en-GB" dirty="0"/>
          </a:p>
        </p:txBody>
      </p:sp>
    </p:spTree>
    <p:extLst>
      <p:ext uri="{BB962C8B-B14F-4D97-AF65-F5344CB8AC3E}">
        <p14:creationId xmlns:p14="http://schemas.microsoft.com/office/powerpoint/2010/main" val="2468111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380" y="500062"/>
            <a:ext cx="10515600" cy="1325563"/>
          </a:xfrm>
        </p:spPr>
        <p:txBody>
          <a:bodyPr/>
          <a:lstStyle/>
          <a:p>
            <a:r>
              <a:rPr lang="en-GB" b="1" dirty="0" smtClean="0"/>
              <a:t>Who remembers the Big Society?</a:t>
            </a:r>
            <a:endParaRPr lang="en-GB" b="1" dirty="0"/>
          </a:p>
        </p:txBody>
      </p:sp>
      <p:sp>
        <p:nvSpPr>
          <p:cNvPr id="3" name="Content Placeholder 2"/>
          <p:cNvSpPr>
            <a:spLocks noGrp="1"/>
          </p:cNvSpPr>
          <p:nvPr>
            <p:ph idx="1"/>
          </p:nvPr>
        </p:nvSpPr>
        <p:spPr/>
        <p:txBody>
          <a:bodyPr/>
          <a:lstStyle/>
          <a:p>
            <a:r>
              <a:rPr lang="en-GB" dirty="0" smtClean="0"/>
              <a:t>The Coalition Government’s overarching political narrative</a:t>
            </a:r>
          </a:p>
          <a:p>
            <a:r>
              <a:rPr lang="en-GB" dirty="0" smtClean="0"/>
              <a:t>Marked a rupture with the centralist and more statist approach of the previous New Labour government</a:t>
            </a:r>
          </a:p>
          <a:p>
            <a:r>
              <a:rPr lang="en-GB" dirty="0" smtClean="0"/>
              <a:t>Promotes voluntarism and community enterprise as a replacement the state, particularly at local level</a:t>
            </a:r>
          </a:p>
          <a:p>
            <a:r>
              <a:rPr lang="en-GB" dirty="0" smtClean="0"/>
              <a:t>An extension in the role of the private sector in the delivery of public services</a:t>
            </a:r>
          </a:p>
          <a:p>
            <a:r>
              <a:rPr lang="en-GB" dirty="0" smtClean="0"/>
              <a:t>Can be located within an ongoing renegotiation on the role of individuals, communities and the state within British social policy</a:t>
            </a:r>
            <a:endParaRPr lang="en-GB" dirty="0"/>
          </a:p>
        </p:txBody>
      </p:sp>
    </p:spTree>
    <p:extLst>
      <p:ext uri="{BB962C8B-B14F-4D97-AF65-F5344CB8AC3E}">
        <p14:creationId xmlns:p14="http://schemas.microsoft.com/office/powerpoint/2010/main" val="3498813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After the riots – institutional diagnoses of their underlying causes</a:t>
            </a:r>
            <a:endParaRPr lang="en-GB" b="1" dirty="0"/>
          </a:p>
        </p:txBody>
      </p:sp>
      <p:sp>
        <p:nvSpPr>
          <p:cNvPr id="3" name="Content Placeholder 2"/>
          <p:cNvSpPr>
            <a:spLocks noGrp="1"/>
          </p:cNvSpPr>
          <p:nvPr>
            <p:ph idx="1"/>
          </p:nvPr>
        </p:nvSpPr>
        <p:spPr/>
        <p:txBody>
          <a:bodyPr>
            <a:normAutofit fontScale="92500" lnSpcReduction="20000"/>
          </a:bodyPr>
          <a:lstStyle/>
          <a:p>
            <a:pPr marL="0" indent="0">
              <a:buNone/>
            </a:pPr>
            <a:r>
              <a:rPr lang="en-GB" i="1" dirty="0" smtClean="0"/>
              <a:t>After the Riots: The Final Report of the Communities and Victims Panel (2012</a:t>
            </a:r>
            <a:r>
              <a:rPr lang="en-GB" i="1" dirty="0" smtClean="0"/>
              <a:t>)</a:t>
            </a:r>
          </a:p>
          <a:p>
            <a:pPr marL="0" indent="0">
              <a:buNone/>
            </a:pPr>
            <a:r>
              <a:rPr lang="en-GB" dirty="0" smtClean="0"/>
              <a:t>One of a number of published studies of the causes of the riots.</a:t>
            </a:r>
            <a:endParaRPr lang="en-GB" dirty="0" smtClean="0"/>
          </a:p>
          <a:p>
            <a:pPr marL="0" indent="0">
              <a:buNone/>
            </a:pPr>
            <a:r>
              <a:rPr lang="en-GB" dirty="0" smtClean="0"/>
              <a:t>Argued that the causes of the riots included:</a:t>
            </a:r>
          </a:p>
          <a:p>
            <a:r>
              <a:rPr lang="en-GB" dirty="0" smtClean="0"/>
              <a:t>High youth unemployment</a:t>
            </a:r>
          </a:p>
          <a:p>
            <a:r>
              <a:rPr lang="en-GB" dirty="0" smtClean="0"/>
              <a:t>“toxic” relations between young people and the police</a:t>
            </a:r>
          </a:p>
          <a:p>
            <a:r>
              <a:rPr lang="en-GB" dirty="0" smtClean="0"/>
              <a:t>Particular focus on young people who were not in employment, education of training (NEET)</a:t>
            </a:r>
          </a:p>
          <a:p>
            <a:r>
              <a:rPr lang="en-GB" dirty="0" smtClean="0"/>
              <a:t>Noted that of children brought before the courts, because of the riots, two thirds had special educational needs. They were also more likely to be in receipt of free school meals and be living on on of the 10% most deprived areas</a:t>
            </a:r>
          </a:p>
          <a:p>
            <a:pPr marL="0" indent="0">
              <a:buNone/>
            </a:pPr>
            <a:endParaRPr lang="en-GB" dirty="0"/>
          </a:p>
        </p:txBody>
      </p:sp>
    </p:spTree>
    <p:extLst>
      <p:ext uri="{BB962C8B-B14F-4D97-AF65-F5344CB8AC3E}">
        <p14:creationId xmlns:p14="http://schemas.microsoft.com/office/powerpoint/2010/main" val="2289044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i="1" dirty="0" smtClean="0"/>
              <a:t>It Took Another Riot (2012)</a:t>
            </a:r>
            <a:endParaRPr lang="en-GB" b="1" i="1" dirty="0"/>
          </a:p>
        </p:txBody>
      </p:sp>
      <p:sp>
        <p:nvSpPr>
          <p:cNvPr id="3" name="Content Placeholder 2"/>
          <p:cNvSpPr>
            <a:spLocks noGrp="1"/>
          </p:cNvSpPr>
          <p:nvPr>
            <p:ph idx="1"/>
          </p:nvPr>
        </p:nvSpPr>
        <p:spPr/>
        <p:txBody>
          <a:bodyPr/>
          <a:lstStyle/>
          <a:p>
            <a:pPr marL="0" indent="0">
              <a:buNone/>
            </a:pPr>
            <a:r>
              <a:rPr lang="en-GB" dirty="0" smtClean="0"/>
              <a:t>Report of Panel appointed by the Mayor of London. </a:t>
            </a:r>
          </a:p>
          <a:p>
            <a:pPr marL="0" indent="0">
              <a:buNone/>
            </a:pPr>
            <a:r>
              <a:rPr lang="en-GB" dirty="0" smtClean="0"/>
              <a:t>Identified poor housing, legacy of industrial decline and government failure as some of the key causes of social problems in Tottenham.</a:t>
            </a:r>
          </a:p>
          <a:p>
            <a:pPr marL="0" indent="0">
              <a:buNone/>
            </a:pPr>
            <a:r>
              <a:rPr lang="en-GB" dirty="0" smtClean="0"/>
              <a:t>However there was also a major emphasis on the idea of a community deficit:</a:t>
            </a:r>
          </a:p>
          <a:p>
            <a:r>
              <a:rPr lang="en-GB" dirty="0" smtClean="0"/>
              <a:t>The estimated 900 “troubled” families in Tottenham</a:t>
            </a:r>
          </a:p>
          <a:p>
            <a:r>
              <a:rPr lang="en-GB" dirty="0" smtClean="0"/>
              <a:t>Population turnover and transience</a:t>
            </a:r>
          </a:p>
          <a:p>
            <a:r>
              <a:rPr lang="en-GB" dirty="0" smtClean="0"/>
              <a:t>Tottenham’s high proportion of welfare dependant families</a:t>
            </a:r>
          </a:p>
          <a:p>
            <a:endParaRPr lang="en-GB" dirty="0"/>
          </a:p>
        </p:txBody>
      </p:sp>
    </p:spTree>
    <p:extLst>
      <p:ext uri="{BB962C8B-B14F-4D97-AF65-F5344CB8AC3E}">
        <p14:creationId xmlns:p14="http://schemas.microsoft.com/office/powerpoint/2010/main" val="3138209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7851"/>
            <a:ext cx="10515600" cy="1325563"/>
          </a:xfrm>
        </p:spPr>
        <p:txBody>
          <a:bodyPr/>
          <a:lstStyle/>
          <a:p>
            <a:r>
              <a:rPr lang="en-GB" b="1" dirty="0" smtClean="0"/>
              <a:t>Community in the dock?</a:t>
            </a:r>
            <a:endParaRPr lang="en-GB" b="1" dirty="0"/>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“a minority of individuals have become over-reliant on the state, at time treating with a sense of entitlement, benefits that were intended to serve as a support”</a:t>
            </a:r>
          </a:p>
          <a:p>
            <a:pPr marL="0" indent="0">
              <a:buNone/>
            </a:pPr>
            <a:r>
              <a:rPr lang="en-GB" dirty="0" smtClean="0"/>
              <a:t>Report describes “a disma</a:t>
            </a:r>
            <a:r>
              <a:rPr lang="en-GB" dirty="0"/>
              <a:t>l</a:t>
            </a:r>
            <a:r>
              <a:rPr lang="en-GB" dirty="0" smtClean="0"/>
              <a:t> environment of </a:t>
            </a:r>
            <a:r>
              <a:rPr lang="en-GB" dirty="0"/>
              <a:t>i</a:t>
            </a:r>
            <a:r>
              <a:rPr lang="en-GB" dirty="0" smtClean="0"/>
              <a:t>ntergenerational unemployment, boredom, poor aspiration, households at the very sharpest end of poverty, children with depression,  parents with substance addictions and domestic violence”</a:t>
            </a:r>
          </a:p>
          <a:p>
            <a:pPr marL="0" indent="0">
              <a:buNone/>
            </a:pPr>
            <a:endParaRPr lang="en-GB" dirty="0"/>
          </a:p>
          <a:p>
            <a:pPr marL="0" indent="0">
              <a:buNone/>
            </a:pPr>
            <a:r>
              <a:rPr lang="en-GB" dirty="0" smtClean="0"/>
              <a:t>It criticises some local community groups accusing them of resisting </a:t>
            </a:r>
          </a:p>
          <a:p>
            <a:pPr marL="0" indent="0">
              <a:buNone/>
            </a:pPr>
            <a:r>
              <a:rPr lang="en-GB" dirty="0" smtClean="0"/>
              <a:t>“any measures to better Tottenham whilst constantly blaming others for its problems”</a:t>
            </a:r>
          </a:p>
          <a:p>
            <a:pPr marL="0" indent="0">
              <a:buNone/>
            </a:pPr>
            <a:endParaRPr lang="en-GB" dirty="0"/>
          </a:p>
          <a:p>
            <a:pPr marL="0" indent="0">
              <a:buNone/>
            </a:pPr>
            <a:endParaRPr lang="en-GB" dirty="0"/>
          </a:p>
          <a:p>
            <a:pPr marL="0" indent="0">
              <a:buNone/>
            </a:pPr>
            <a:endParaRPr lang="en-GB" dirty="0" smtClean="0"/>
          </a:p>
          <a:p>
            <a:pPr marL="0" indent="0">
              <a:buNone/>
            </a:pPr>
            <a:endParaRPr lang="en-GB" dirty="0" smtClean="0"/>
          </a:p>
          <a:p>
            <a:endParaRPr lang="en-GB" dirty="0"/>
          </a:p>
        </p:txBody>
      </p:sp>
    </p:spTree>
    <p:extLst>
      <p:ext uri="{BB962C8B-B14F-4D97-AF65-F5344CB8AC3E}">
        <p14:creationId xmlns:p14="http://schemas.microsoft.com/office/powerpoint/2010/main" val="28603670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Analysis of recommendations</a:t>
            </a:r>
            <a:endParaRPr lang="en-GB" b="1" dirty="0"/>
          </a:p>
        </p:txBody>
      </p:sp>
      <p:sp>
        <p:nvSpPr>
          <p:cNvPr id="3" name="Content Placeholder 2"/>
          <p:cNvSpPr>
            <a:spLocks noGrp="1"/>
          </p:cNvSpPr>
          <p:nvPr>
            <p:ph idx="1"/>
          </p:nvPr>
        </p:nvSpPr>
        <p:spPr/>
        <p:txBody>
          <a:bodyPr/>
          <a:lstStyle/>
          <a:p>
            <a:pPr marL="0" indent="0">
              <a:buNone/>
            </a:pPr>
            <a:r>
              <a:rPr lang="en-GB" dirty="0" smtClean="0"/>
              <a:t>Emphasis on the need for the Tottenham’s vulnerable communities to develop  resilience whilst similarly betting that a programme of property-led regeneration would turn the area around</a:t>
            </a:r>
          </a:p>
          <a:p>
            <a:r>
              <a:rPr lang="en-GB" dirty="0" smtClean="0"/>
              <a:t>A place-shaping agenda</a:t>
            </a:r>
          </a:p>
          <a:p>
            <a:r>
              <a:rPr lang="en-GB" dirty="0" smtClean="0"/>
              <a:t>A focus on mixed tenure as a means of changing  the nature of the </a:t>
            </a:r>
            <a:r>
              <a:rPr lang="en-GB" dirty="0" smtClean="0"/>
              <a:t>community – a vision of the mixed community as a solution to the areas intractable socio-economic problems</a:t>
            </a:r>
            <a:endParaRPr lang="en-GB" dirty="0" smtClean="0"/>
          </a:p>
          <a:p>
            <a:r>
              <a:rPr lang="en-GB" dirty="0" smtClean="0"/>
              <a:t>An absence of community in the proposed delivery mechanism with an emphasis on the need for a governance structure that would push through regeneration programmes regardless of local opposition</a:t>
            </a:r>
          </a:p>
          <a:p>
            <a:pPr marL="0" indent="0">
              <a:buNone/>
            </a:pPr>
            <a:endParaRPr lang="en-GB" dirty="0"/>
          </a:p>
        </p:txBody>
      </p:sp>
    </p:spTree>
    <p:extLst>
      <p:ext uri="{BB962C8B-B14F-4D97-AF65-F5344CB8AC3E}">
        <p14:creationId xmlns:p14="http://schemas.microsoft.com/office/powerpoint/2010/main" val="4120950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From prognosis to prescription</a:t>
            </a:r>
            <a:endParaRPr lang="en-GB" b="1" dirty="0"/>
          </a:p>
        </p:txBody>
      </p:sp>
      <p:sp>
        <p:nvSpPr>
          <p:cNvPr id="3" name="Content Placeholder 2"/>
          <p:cNvSpPr>
            <a:spLocks noGrp="1"/>
          </p:cNvSpPr>
          <p:nvPr>
            <p:ph idx="1"/>
          </p:nvPr>
        </p:nvSpPr>
        <p:spPr/>
        <p:txBody>
          <a:bodyPr/>
          <a:lstStyle/>
          <a:p>
            <a:pPr marL="0" indent="0">
              <a:buNone/>
            </a:pPr>
            <a:r>
              <a:rPr lang="en-GB" i="1" dirty="0" smtClean="0"/>
              <a:t>It Took Another Riot </a:t>
            </a:r>
            <a:r>
              <a:rPr lang="en-GB" dirty="0" smtClean="0"/>
              <a:t>suggested that any further investment in the regeneration of Tottenham would be pointless unless the issues of population churn and ongoing in-migration of economically marginal groups was curtailed.</a:t>
            </a:r>
          </a:p>
          <a:p>
            <a:pPr marL="0" indent="0">
              <a:buNone/>
            </a:pPr>
            <a:r>
              <a:rPr lang="en-GB" dirty="0" smtClean="0"/>
              <a:t>Key recommendations:</a:t>
            </a:r>
          </a:p>
          <a:p>
            <a:r>
              <a:rPr lang="en-GB" dirty="0" smtClean="0"/>
              <a:t> programme of large scale housing regeneration that would increase the supply and quality of dwellings and promote mixed tenure</a:t>
            </a:r>
          </a:p>
          <a:p>
            <a:r>
              <a:rPr lang="en-GB" dirty="0" smtClean="0"/>
              <a:t>A new regeneration governance structure for Tottenham with powers to make and drive through decisions</a:t>
            </a:r>
            <a:endParaRPr lang="en-GB" dirty="0"/>
          </a:p>
          <a:p>
            <a:pPr marL="0" indent="0">
              <a:buNone/>
            </a:pPr>
            <a:endParaRPr lang="en-GB" i="1" dirty="0"/>
          </a:p>
        </p:txBody>
      </p:sp>
    </p:spTree>
    <p:extLst>
      <p:ext uri="{BB962C8B-B14F-4D97-AF65-F5344CB8AC3E}">
        <p14:creationId xmlns:p14="http://schemas.microsoft.com/office/powerpoint/2010/main" val="11742749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1164</TotalTime>
  <Words>1633</Words>
  <Application>Microsoft Office PowerPoint</Application>
  <PresentationFormat>Widescreen</PresentationFormat>
  <Paragraphs>109</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Tottenham after the riots: The chimera of community and the property-led regeneration of “Broken Britain”</vt:lpstr>
      <vt:lpstr>Deprivation in Tottenham</vt:lpstr>
      <vt:lpstr>Policy context at the time of the 2011 Tottenham riots</vt:lpstr>
      <vt:lpstr>Who remembers the Big Society?</vt:lpstr>
      <vt:lpstr>After the riots – institutional diagnoses of their underlying causes</vt:lpstr>
      <vt:lpstr>It Took Another Riot (2012)</vt:lpstr>
      <vt:lpstr>Community in the dock?</vt:lpstr>
      <vt:lpstr>Analysis of recommendations</vt:lpstr>
      <vt:lpstr>From prognosis to prescription</vt:lpstr>
      <vt:lpstr>From prescription to implementation – the Plan for Tottenham </vt:lpstr>
      <vt:lpstr> Implementing the Plan for Tottenham</vt:lpstr>
      <vt:lpstr>State-led gentrification strategies come to Tottenham</vt:lpstr>
      <vt:lpstr>State-led gentrification – key characteristics</vt:lpstr>
      <vt:lpstr>State-led housing gentrification in London</vt:lpstr>
      <vt:lpstr>Planning mixed communities in Tottenham –  the example of Northumberland Park</vt:lpstr>
      <vt:lpstr>Selling Tottenham to the market</vt:lpstr>
      <vt:lpstr>Analysis and conclusions</vt:lpstr>
      <vt:lpstr>Looking forward – the risks of a one way bet on property</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Tottenham after the riots: The chimera of community and the property-led regeneration of “Broken Britain”</dc:title>
  <dc:creator>Denis Dillon</dc:creator>
  <cp:lastModifiedBy>Denis Dillon</cp:lastModifiedBy>
  <cp:revision>79</cp:revision>
  <dcterms:created xsi:type="dcterms:W3CDTF">2015-12-30T12:08:23Z</dcterms:created>
  <dcterms:modified xsi:type="dcterms:W3CDTF">2016-02-21T12:20:56Z</dcterms:modified>
</cp:coreProperties>
</file>