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74" r:id="rId3"/>
    <p:sldId id="259" r:id="rId4"/>
    <p:sldId id="275" r:id="rId5"/>
    <p:sldId id="257" r:id="rId6"/>
    <p:sldId id="263" r:id="rId7"/>
    <p:sldId id="265" r:id="rId8"/>
    <p:sldId id="278" r:id="rId9"/>
    <p:sldId id="258" r:id="rId10"/>
    <p:sldId id="270" r:id="rId11"/>
    <p:sldId id="260" r:id="rId12"/>
    <p:sldId id="261" r:id="rId13"/>
    <p:sldId id="266" r:id="rId14"/>
    <p:sldId id="262" r:id="rId15"/>
    <p:sldId id="276" r:id="rId16"/>
    <p:sldId id="267" r:id="rId17"/>
    <p:sldId id="268" r:id="rId18"/>
    <p:sldId id="271" r:id="rId19"/>
    <p:sldId id="277" r:id="rId20"/>
    <p:sldId id="273" r:id="rId21"/>
    <p:sldId id="272" r:id="rId22"/>
    <p:sldId id="269" r:id="rId23"/>
    <p:sldId id="26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2"/>
  </p:normalViewPr>
  <p:slideViewPr>
    <p:cSldViewPr>
      <p:cViewPr varScale="1">
        <p:scale>
          <a:sx n="119" d="100"/>
          <a:sy n="119" d="100"/>
        </p:scale>
        <p:origin x="1440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ACBF4-4CA2-4E21-B751-73D0747FE4D0}" type="datetimeFigureOut">
              <a:rPr lang="en-GB" smtClean="0"/>
              <a:t>06/02/2016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E544C-209A-42D0-ACD4-99124CDAC5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358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5" name="Picture 43" descr="bl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6338" y="441325"/>
            <a:ext cx="1177925" cy="384175"/>
          </a:xfrm>
          <a:prstGeom prst="rect">
            <a:avLst/>
          </a:prstGeom>
          <a:noFill/>
        </p:spPr>
      </p:pic>
      <p:sp>
        <p:nvSpPr>
          <p:cNvPr id="3116" name="Rectangle 44"/>
          <p:cNvSpPr>
            <a:spLocks noChangeArrowheads="1"/>
          </p:cNvSpPr>
          <p:nvPr/>
        </p:nvSpPr>
        <p:spPr bwMode="hidden">
          <a:xfrm>
            <a:off x="0" y="0"/>
            <a:ext cx="9144000" cy="6884988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8600">
              <a:solidFill>
                <a:schemeClr val="bg1"/>
              </a:solidFill>
            </a:endParaRPr>
          </a:p>
        </p:txBody>
      </p:sp>
      <p:pic>
        <p:nvPicPr>
          <p:cNvPr id="3117" name="Picture 45" descr="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8"/>
            <a:ext cx="6156325" cy="6884987"/>
          </a:xfrm>
          <a:prstGeom prst="rect">
            <a:avLst/>
          </a:prstGeom>
          <a:noFill/>
        </p:spPr>
      </p:pic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55650" y="2987675"/>
            <a:ext cx="7920038" cy="2387600"/>
          </a:xfrm>
        </p:spPr>
        <p:txBody>
          <a:bodyPr wrap="square"/>
          <a:lstStyle>
            <a:lvl1pPr>
              <a:lnSpc>
                <a:spcPct val="90000"/>
              </a:lnSpc>
              <a:tabLst>
                <a:tab pos="4038600" algn="l"/>
              </a:tabLst>
              <a:defRPr sz="8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5373688"/>
            <a:ext cx="7920038" cy="925512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5650" y="6519863"/>
            <a:ext cx="1773238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2555875" y="6519863"/>
            <a:ext cx="43926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 sz="1400" dirty="0">
                <a:solidFill>
                  <a:srgbClr val="FFFFFF"/>
                </a:solidFill>
              </a:rPr>
              <a:t>© University of Reading </a:t>
            </a:r>
            <a:r>
              <a:rPr lang="en-GB" sz="1400" dirty="0" smtClean="0">
                <a:solidFill>
                  <a:srgbClr val="FFFFFF"/>
                </a:solidFill>
              </a:rPr>
              <a:t>2016</a:t>
            </a:r>
            <a:endParaRPr lang="en-GB" sz="1400" dirty="0">
              <a:solidFill>
                <a:srgbClr val="FFFFFF"/>
              </a:solidFill>
            </a:endParaRP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5292725" y="6519863"/>
            <a:ext cx="344646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1400" b="1">
                <a:solidFill>
                  <a:srgbClr val="FFFFFF"/>
                </a:solidFill>
              </a:rPr>
              <a:t>www.reading.ac.uk</a:t>
            </a: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855663" y="333375"/>
            <a:ext cx="3671887" cy="292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300" b="1" dirty="0" smtClean="0">
                <a:solidFill>
                  <a:srgbClr val="FFFFFF"/>
                </a:solidFill>
              </a:rPr>
              <a:t>School of Real Estate and Planning</a:t>
            </a:r>
            <a:endParaRPr lang="en-GB" sz="1300" b="1" dirty="0">
              <a:solidFill>
                <a:srgbClr val="FFFFFF"/>
              </a:solidFill>
            </a:endParaRPr>
          </a:p>
        </p:txBody>
      </p:sp>
      <p:pic>
        <p:nvPicPr>
          <p:cNvPr id="3125" name="Picture 53" descr="Rdg Device Revers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hidden">
          <a:xfrm>
            <a:off x="7524750" y="439738"/>
            <a:ext cx="1184275" cy="3857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" grpId="0"/>
      <p:bldP spid="308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0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89" grpId="0" animBg="1"/>
      <p:bldP spid="3090" grpId="0"/>
      <p:bldP spid="3091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F695F3-EB5E-47FE-8AB0-6227B8879FB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4013" y="274638"/>
            <a:ext cx="1982787" cy="56689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5650" y="274638"/>
            <a:ext cx="5795963" cy="5668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F695F3-EB5E-47FE-8AB0-6227B8879FB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F695F3-EB5E-47FE-8AB0-6227B8879FB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F695F3-EB5E-47FE-8AB0-6227B8879FB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1600200"/>
            <a:ext cx="388937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7425" y="1600200"/>
            <a:ext cx="388937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F695F3-EB5E-47FE-8AB0-6227B8879FB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F695F3-EB5E-47FE-8AB0-6227B8879FB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F695F3-EB5E-47FE-8AB0-6227B8879FB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F695F3-EB5E-47FE-8AB0-6227B8879FB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F695F3-EB5E-47FE-8AB0-6227B8879FB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5F695F3-EB5E-47FE-8AB0-6227B8879FB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7" name="Picture 53" descr="Device-black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24750" y="438150"/>
            <a:ext cx="1184275" cy="3873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74638"/>
            <a:ext cx="61928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600200"/>
            <a:ext cx="79311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2438" y="6519863"/>
            <a:ext cx="676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5F695F3-EB5E-47FE-8AB0-6227B8879FBC}" type="slidenum">
              <a:rPr lang="en-GB" smtClean="0"/>
              <a:t>‹#›</a:t>
            </a:fld>
            <a:endParaRPr lang="en-GB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755650" y="6519863"/>
            <a:ext cx="6337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GB" sz="1400" dirty="0"/>
          </a:p>
        </p:txBody>
      </p:sp>
      <p:pic>
        <p:nvPicPr>
          <p:cNvPr id="1074" name="Picture 50" descr="Device-wine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hidden">
          <a:xfrm>
            <a:off x="7524750" y="438150"/>
            <a:ext cx="1184275" cy="385763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1079" name="Picture 55" descr="Device-white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hidden">
          <a:xfrm>
            <a:off x="7524750" y="438150"/>
            <a:ext cx="1184275" cy="387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080" name="AutoShape 5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23850" y="-242888"/>
            <a:ext cx="720725" cy="719138"/>
          </a:xfrm>
          <a:prstGeom prst="actionButtonHome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 bldLvl="5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dg Vesta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dg Vesta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dg Vesta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dg Vesta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dg Vesta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dg Vesta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dg Vesta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dg Vesta" pitchFamily="2" charset="0"/>
        </a:defRPr>
      </a:lvl9pPr>
    </p:titleStyle>
    <p:bodyStyle>
      <a:lvl1pPr marL="342900" indent="-3429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Rdg Vesta" pitchFamily="2" charset="0"/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Rdg Vesta" pitchFamily="2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Rdg Vesta" pitchFamily="2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Rdg Vesta" pitchFamily="2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Rdg Vesta" pitchFamily="2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Rdg Vesta" pitchFamily="2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10000"/>
        </a:lnSpc>
        <a:spcBef>
          <a:spcPct val="10000"/>
        </a:spcBef>
        <a:spcAft>
          <a:spcPct val="0"/>
        </a:spcAft>
        <a:buClr>
          <a:schemeClr val="tx2"/>
        </a:buClr>
        <a:buFont typeface="Rdg Vesta" pitchFamily="2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ntaur.reading.ac.uk/43545/7/wp0615.pdf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.uk/url?sa=i&amp;rct=j&amp;q=&amp;esrc=s&amp;source=images&amp;cd=&amp;cad=rja&amp;uact=8&amp;ved=0ahUKEwiWsa27iqzKAhXDVRQKHWx6AYcQjRwIBw&amp;url=http://www.wiltshiretimes.co.uk/news/13718579.Freshford_and_Limpley_Stoke_thumbs_up_to_neighbourhood_plan/?ref=mr&amp;lp=18&amp;psig=AFQjCNHFmzdtacXEjZFpZ9kpeBNmUfzyew&amp;ust=1452955580088427" TargetMode="External"/><Relationship Id="rId3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.uk/url?sa=i&amp;rct=j&amp;q=&amp;esrc=s&amp;source=images&amp;cd=&amp;cad=rja&amp;uact=8&amp;ved=0ahUKEwi-offH0avKAhWFchQKHVmrAvQQjRwIBw&amp;url=http://wycombeforbusiness.co.uk/developmentsites.aspx&amp;bvm=bv.112064104,d.d24&amp;psig=AFQjCNE4VLyZ-kmGpb_FtqgVU4DT6vYmDA&amp;ust=1452941013874694" TargetMode="External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196752"/>
            <a:ext cx="8496944" cy="2016224"/>
          </a:xfrm>
        </p:spPr>
        <p:txBody>
          <a:bodyPr/>
          <a:lstStyle/>
          <a:p>
            <a:pPr algn="ctr"/>
            <a:r>
              <a:rPr lang="en-GB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‘The Neighbourhood Planning Project in England’</a:t>
            </a:r>
            <a:endParaRPr lang="en-GB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797152"/>
            <a:ext cx="8208070" cy="925512"/>
          </a:xfrm>
        </p:spPr>
        <p:txBody>
          <a:bodyPr/>
          <a:lstStyle/>
          <a:p>
            <a:r>
              <a:rPr lang="en-GB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Prof Gavin Parker</a:t>
            </a:r>
          </a:p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LSE, 18</a:t>
            </a:r>
            <a:r>
              <a:rPr lang="en-GB" sz="32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January 2016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9435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Localism under the Coalition / Conservative party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‘It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brings geographical understandings about </a:t>
            </a:r>
            <a:r>
              <a:rPr lang="en-GB" i="1" u="sng" dirty="0">
                <a:latin typeface="Arial" panose="020B0604020202020204" pitchFamily="34" charset="0"/>
                <a:cs typeface="Arial" panose="020B0604020202020204" pitchFamily="34" charset="0"/>
              </a:rPr>
              <a:t>scale and place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together with sets of political understandings about </a:t>
            </a:r>
            <a:r>
              <a:rPr lang="en-GB" i="1" u="sng" dirty="0">
                <a:latin typeface="Arial" panose="020B0604020202020204" pitchFamily="34" charset="0"/>
                <a:cs typeface="Arial" panose="020B0604020202020204" pitchFamily="34" charset="0"/>
              </a:rPr>
              <a:t>decentralisation, participation, and community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managerialist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understandings about efficiency and forms of market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delivery...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It is often intentionally associated, confused, or conflated with </a:t>
            </a:r>
            <a:r>
              <a:rPr lang="en-GB" i="1" u="sng" dirty="0">
                <a:latin typeface="Arial" panose="020B0604020202020204" pitchFamily="34" charset="0"/>
                <a:cs typeface="Arial" panose="020B0604020202020204" pitchFamily="34" charset="0"/>
              </a:rPr>
              <a:t>local government, local democracy, community, decentralisation, governance, privatisation, civil society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etc. </a:t>
            </a:r>
            <a:r>
              <a:rPr lang="en-GB" i="1" u="sng" dirty="0">
                <a:latin typeface="Arial" panose="020B0604020202020204" pitchFamily="34" charset="0"/>
                <a:cs typeface="Arial" panose="020B0604020202020204" pitchFamily="34" charset="0"/>
              </a:rPr>
              <a:t>for political effect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(Clarke and Cochrane, 2013: p14-15).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5008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7931150" cy="4415408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‘Typically’ +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 years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What is involved in NP (and Who?)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Area Forum (the qualifying body)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Area Designation / Parish or combined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Evidence gathering / Consultation  / Engagement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Draft plan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Pre-submission Consultation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Submission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Independent examination (and report)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Referendum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898524"/>
            <a:ext cx="5307058" cy="18281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2629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Who is involved?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NP as  co-produced enterprise?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At least 70% of NDPs involve private planning consultants (Parker et al, 2014; 2015)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LPA – ‘Duty to support’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Gatekeeper role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Mixed levels of support…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1570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Lowndes and Pratchett (2012)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- communities will benefit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or respond differently and in an uneven way to the government’s localism agenda, 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eighbourhoods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‘sinking or swimming on the tides of localism’. 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Experience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of participatory opportunities in the past -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known variation in capacity across localities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Way that NP has been designed / framed…(Gunn et al 2015; Parker et al, 2015)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4355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Who is participating and where?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NB. by January 2015 - 107 to referendum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74765" y="2564904"/>
            <a:ext cx="7541651" cy="209288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Take-up and Progress of Neighbourhood Planning Areas (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Aug </a:t>
            </a:r>
            <a:r>
              <a:rPr lang="en-GB" b="1" dirty="0">
                <a:solidFill>
                  <a:schemeClr val="bg2">
                    <a:lumMod val="50000"/>
                  </a:schemeClr>
                </a:solidFill>
              </a:rPr>
              <a:t>2015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endParaRPr lang="en-GB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GB" sz="1400" b="1" dirty="0" smtClean="0"/>
              <a:t>NP Activity</a:t>
            </a:r>
            <a:r>
              <a:rPr lang="en-GB" sz="1400" b="1" dirty="0"/>
              <a:t>	</a:t>
            </a:r>
            <a:r>
              <a:rPr lang="en-GB" sz="1400" b="1" dirty="0" smtClean="0"/>
              <a:t>                     DCLG </a:t>
            </a:r>
            <a:r>
              <a:rPr lang="en-GB" sz="1400" b="1" dirty="0"/>
              <a:t>Forecast </a:t>
            </a:r>
            <a:r>
              <a:rPr lang="en-GB" sz="1400" b="1" dirty="0" smtClean="0"/>
              <a:t>take-up            Actual </a:t>
            </a:r>
            <a:r>
              <a:rPr lang="en-GB" sz="1400" b="1" dirty="0"/>
              <a:t>NP </a:t>
            </a:r>
            <a:r>
              <a:rPr lang="en-GB" sz="1400" b="1" dirty="0" smtClean="0"/>
              <a:t>take-up               NP </a:t>
            </a:r>
            <a:r>
              <a:rPr lang="en-GB" sz="1400" b="1" dirty="0"/>
              <a:t>referendum</a:t>
            </a:r>
          </a:p>
          <a:p>
            <a:pPr algn="just"/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Spring 2013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762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511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1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Spring 2014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1143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1000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8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Spring 2015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1524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1400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60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Summer 2015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n/a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1500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	80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  <a:p>
            <a:endParaRPr lang="en-GB" sz="12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GB" sz="1200" dirty="0" smtClean="0"/>
              <a:t>(Source</a:t>
            </a:r>
            <a:r>
              <a:rPr lang="en-GB" sz="1200" dirty="0"/>
              <a:t>: based on DCLG, 2012a and successive ‘NP notes’ produced by DCLG)</a:t>
            </a:r>
          </a:p>
        </p:txBody>
      </p:sp>
    </p:spTree>
    <p:extLst>
      <p:ext uri="{BB962C8B-B14F-4D97-AF65-F5344CB8AC3E}">
        <p14:creationId xmlns:p14="http://schemas.microsoft.com/office/powerpoint/2010/main" val="21109893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196752"/>
            <a:ext cx="5229002" cy="52028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344034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4000"/>
                    </a14:imgEffect>
                    <a14:imgEffect>
                      <a14:brightnessContrast bright="-6000" contrast="3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59632" y="1700808"/>
            <a:ext cx="6659670" cy="395557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1118443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970010"/>
              </p:ext>
            </p:extLst>
          </p:nvPr>
        </p:nvGraphicFramePr>
        <p:xfrm>
          <a:off x="899592" y="1844824"/>
          <a:ext cx="5328592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556"/>
                <a:gridCol w="1813018"/>
                <a:gridCol w="1813018"/>
              </a:tblGrid>
              <a:tr h="805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effectLst/>
                        </a:rPr>
                        <a:t>Region (England)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>
                          <a:effectLst/>
                        </a:rPr>
                        <a:t>NP to referendum: 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>
                          <a:effectLst/>
                        </a:rPr>
                        <a:t>Parish / Forum / Total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>
                          <a:effectLst/>
                        </a:rPr>
                        <a:t>NP Qualifying Bodies*: Parish / Forum  / Total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3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 dirty="0">
                          <a:effectLst/>
                        </a:rPr>
                        <a:t>London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0 / 2 = (2)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7 / 68 = (75)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3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South East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34 / 2 = (36)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299 / 15 = (314)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60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South West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9 / 0 = (9)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274 / 7 = (281)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3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West Midlands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9 / 1 = (10)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213 / 5 = (218)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3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East Midlands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8 / 0 = (8)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167 / 7 = (174)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3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East of England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7 / 0 = (7)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165 / 1 = (166)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3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Yorks &amp; Humber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1 / 0  = (1)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84 / 8 = (92)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3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North West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6 / 0 (6)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 dirty="0">
                          <a:effectLst/>
                        </a:rPr>
                        <a:t> 83 / 22 = (105)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3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North East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1 / 0 (1)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41 / 4 = (45)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3394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England (total)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>
                          <a:effectLst/>
                        </a:rPr>
                        <a:t>75 / 5  = (80)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200" dirty="0">
                          <a:effectLst/>
                        </a:rPr>
                        <a:t>1333 / 137 = (1470)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606675" y="2217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11560" y="1482775"/>
            <a:ext cx="8053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Region /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Qualifying Body (Parish/Forum) Distribution of Neighbourhood Planning (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Aug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2015)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5895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3125634"/>
              </p:ext>
            </p:extLst>
          </p:nvPr>
        </p:nvGraphicFramePr>
        <p:xfrm>
          <a:off x="1008742" y="2023406"/>
          <a:ext cx="5127625" cy="43012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8715"/>
                <a:gridCol w="648335"/>
                <a:gridCol w="630555"/>
                <a:gridCol w="629920"/>
                <a:gridCol w="629920"/>
                <a:gridCol w="629920"/>
                <a:gridCol w="810260"/>
              </a:tblGrid>
              <a:tr h="535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Region  / Pop. (England)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IMD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Q1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IMD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Q2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IMD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Q3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IMD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Q4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IMD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Q5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Totals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London 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(8.174m)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55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South East </a:t>
                      </a:r>
                      <a:endParaRPr lang="en-GB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(8.635m)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67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165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67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314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South West 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(5.289m)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81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125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75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281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West Midlands (5.602m)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77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129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218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East Midlands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(4.533m)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70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50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174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East of England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(5.847m)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74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53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166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Yorks &amp; Humber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(5.284m)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60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92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North West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(7.052m)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35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42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105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630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North East</a:t>
                      </a:r>
                      <a:endParaRPr lang="en-GB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(2.597)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45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989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All</a:t>
                      </a:r>
                      <a:endParaRPr lang="en-GB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(53.013m)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115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(7.8%)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525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(35.7%)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493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(33.5%)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308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(20.9%)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29</a:t>
                      </a:r>
                      <a:endParaRPr lang="en-GB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(2%)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1470</a:t>
                      </a:r>
                      <a:endParaRPr lang="en-GB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000" dirty="0">
                          <a:effectLst/>
                        </a:rPr>
                        <a:t>(100%)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90753" y="1593840"/>
            <a:ext cx="575503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Index of Multiple Deprivation breakdown of  NP Qualifying Bodies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3001" y="6446430"/>
            <a:ext cx="6463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Note: based on 2011 IMD classifications and 2011 Census. Q1 = least deprived / Q5 = most deprived.</a:t>
            </a:r>
            <a:endParaRPr lang="en-GB" altLang="en-US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0274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464" y="1412776"/>
            <a:ext cx="6076950" cy="45624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9484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Presentation based on:</a:t>
            </a:r>
          </a:p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Parker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G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(2015)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Take-up 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of Neighbourhood Planning in England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2011-2015’.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Working Papers in Real Estate &amp;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Planning #06/15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University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of Reading, Reading. pp21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centaur.reading.ac.uk/43545/7/wp0615.pdf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697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Experiences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Burdensome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Needed help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Guidance too vague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Critical of scope and  control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Contestation over scope and resistance to the ‘technologies’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Depends where you are, what other plans are in place, what type of LA you have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Not necessarily a tool for all – need to ensure that alternatives are visible and supported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Objective –led i.e. The right tool and support for the task /  substantive issues faced…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2223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Particular type of take-up – a mixed game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Predominately rural – inertias and  gains for QBs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Slow progress – burdensome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Some areas have adopted NP as a mainstream approach to local planning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.g. Herefordshire, Sussex, Leeds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31797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706090"/>
          </a:xfrm>
        </p:spPr>
        <p:txBody>
          <a:bodyPr/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76064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Bradley, Q. (2015)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‘The political identities of neighbourhood planning in England’, </a:t>
            </a:r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Space and Polity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Vol. 19(2): 97-109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Clarke, N. and Cochrane, A. (2013) ‘Geographies and politics of localism: the localism of the United Kingdom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Coalition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government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Political Geography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Vol. 34(1): 10-23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Davoudi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S. and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Madanipour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A. (2013)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‘Localism and Neo-liberal Governmentality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Town Planning Review,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Vol. 84(5): 551-562.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Gaventa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J. (2004) ‘Towards participatory governance: assessing the transformative possibilities’ pp25-41, in Hickey, S. and Mohan, G. (eds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 Participation: from tyranny to transformation?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Zed Books, London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Gunn, S., Brooks, E., and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Vigar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G. (2015) ‘The Community’s Capacity to Plan: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disproportionate requirements of the new English Neighbourhood Planning initiative’ pp147-167 in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Davoudi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S. and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Madanipour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A. (eds.) </a:t>
            </a:r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Reconsidering Localism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Routledge, London.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Lowndes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V. and Pratchett, L. (2012) ‘L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ocal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governance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the Coalition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Government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usterity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Localism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and the ‘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Big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 Society’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Local Government Studies, Vol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38(1): 21-40. 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Parker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G. (forthcoming)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‘The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Uneven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Geographies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of P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lanning in England’,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Bradley, Q.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Brownill, S.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eds.) </a:t>
            </a:r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Neighbourhood 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Planning and </a:t>
            </a:r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Localism:  Power to the 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People?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Policy press, Bristol.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Parker, G., Lynn, T. and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Wargent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M. (2015) ‘Sticking to the script? The co-production of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Neighbourhood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Plans’,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Town Planning Review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Vol. 86(5): 519-536.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Parker, G., Lynn, T.,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Wargent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M. and Locality (2014)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User Experience of </a:t>
            </a:r>
            <a:r>
              <a:rPr lang="en-US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Neighbourhood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 Planning in England.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Published report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October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2014. Locality, London.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/>
          </a:p>
          <a:p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30292911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Questions…</a:t>
            </a:r>
            <a:endParaRPr lang="en-GB" sz="3200" dirty="0"/>
          </a:p>
        </p:txBody>
      </p:sp>
      <p:pic>
        <p:nvPicPr>
          <p:cNvPr id="4100" name="Picture 4" descr="http://www.wiltshiretimes.co.uk/resources/images/4217816/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213613" cy="476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6335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r>
              <a:rPr lang="en-GB" dirty="0" smtClean="0"/>
              <a:t>Neighbourhood Planning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Involved directly in orchestration of NP between 2012-2014 via  RTPI/Planning Aid England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NP ‘User experience’ published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ctober 2014</a:t>
            </a:r>
          </a:p>
          <a:p>
            <a:pPr marL="0" indent="0">
              <a:buNone/>
            </a:pPr>
            <a:endParaRPr lang="en-GB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Many issues identified in this &amp; wider lit: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Speed / delay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Role of LPA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Advice / guidance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Weight / relationship with the Local Plan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‘Ownership’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Non-participation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645024"/>
            <a:ext cx="1939262" cy="2744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18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5650" y="1268760"/>
            <a:ext cx="7931150" cy="4674840"/>
          </a:xfrm>
        </p:spPr>
        <p:txBody>
          <a:bodyPr/>
          <a:lstStyle/>
          <a:p>
            <a:r>
              <a:rPr lang="en-GB" dirty="0" smtClean="0"/>
              <a:t>NP as a microcosm of planning issues generally…</a:t>
            </a:r>
            <a:endParaRPr lang="en-GB" dirty="0"/>
          </a:p>
        </p:txBody>
      </p:sp>
      <p:pic>
        <p:nvPicPr>
          <p:cNvPr id="1026" name="Picture 2" descr="http://wycombeforbusiness.co.uk/images/Daws-Hil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6991350" cy="459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68449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417638"/>
            <a:ext cx="7931150" cy="4525962"/>
          </a:xfrm>
        </p:spPr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Neighbourhood Planning – Localism Act 2011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Part of a wider shift in planning: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Growth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Decentralisation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Hybridity and Fuzziness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Market / private sector role</a:t>
            </a:r>
          </a:p>
          <a:p>
            <a:pPr marL="457200" lvl="1" indent="0">
              <a:buNone/>
            </a:pP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Foucaultian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perspective on neo-liberalisation of Planning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inc.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Technologies of: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Agency </a:t>
            </a:r>
            <a:r>
              <a:rPr lang="en-GB" i="1" dirty="0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Performance</a:t>
            </a:r>
          </a:p>
          <a:p>
            <a:pPr marL="457200" lvl="1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»» contestation at and across scale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92857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208912" cy="496855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NP offers Bounded autonomy  - circumscribed space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An ‘invited space’ of participation (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Gaventa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2004)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Neighbourhood plans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must be in ‘general conformity’ with the NPPF and the strategic policies of the Local Plan as prepared by the local planning authority (DCLG, 2012: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para. 184)</a:t>
            </a:r>
          </a:p>
          <a:p>
            <a:pPr>
              <a:lnSpc>
                <a:spcPct val="100000"/>
              </a:lnSpc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0881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600200"/>
            <a:ext cx="7931150" cy="4565104"/>
          </a:xfrm>
        </p:spPr>
        <p:txBody>
          <a:bodyPr/>
          <a:lstStyle/>
          <a:p>
            <a:r>
              <a:rPr lang="en-US" dirty="0" err="1"/>
              <a:t>Neighbourhood</a:t>
            </a:r>
            <a:r>
              <a:rPr lang="en-US" dirty="0"/>
              <a:t> Development Plans </a:t>
            </a:r>
            <a:r>
              <a:rPr lang="en-US" dirty="0" smtClean="0"/>
              <a:t>and growth:</a:t>
            </a:r>
          </a:p>
          <a:p>
            <a:pPr marL="0" indent="0" algn="ctr">
              <a:buNone/>
            </a:pPr>
            <a:r>
              <a:rPr lang="en-US" i="1" dirty="0" smtClean="0"/>
              <a:t> </a:t>
            </a:r>
            <a:r>
              <a:rPr lang="en-GB" i="1" dirty="0"/>
              <a:t>‘that [NPs] support the strategic development needs set out in Local Plans, including policies for housing and economic development’ </a:t>
            </a:r>
            <a:r>
              <a:rPr lang="en-GB" dirty="0"/>
              <a:t>(NPPF, 2012: para 16</a:t>
            </a:r>
            <a:r>
              <a:rPr lang="en-GB" dirty="0" smtClean="0"/>
              <a:t>)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and that: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i="1" dirty="0" smtClean="0"/>
              <a:t>‘</a:t>
            </a:r>
            <a:r>
              <a:rPr lang="en-GB" i="1" dirty="0"/>
              <a:t>Neighbourhood Plans and Orders should not promote less development than set out in the Local Plan or undermine its strategic policies’ </a:t>
            </a:r>
            <a:r>
              <a:rPr lang="en-GB" dirty="0"/>
              <a:t>(NPPF, 2012: para 184). </a:t>
            </a:r>
          </a:p>
        </p:txBody>
      </p:sp>
    </p:spTree>
    <p:extLst>
      <p:ext uri="{BB962C8B-B14F-4D97-AF65-F5344CB8AC3E}">
        <p14:creationId xmlns:p14="http://schemas.microsoft.com/office/powerpoint/2010/main" val="35567197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‘In the context of neighbourhood planning, the agency of individuals is mobilised by the construction of a new identity as a member of neighbourhood forum. Their capacity is then redeployed to achieve government’s objectives which are currently centred on increasing the rate of house building and development in general’ 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Davoudi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Madanipour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2013: p555)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739272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55650" y="274638"/>
            <a:ext cx="6192838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600200"/>
            <a:ext cx="7344742" cy="4343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Localism Act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2011 has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created a distinct spatial arrangement for the exercise of government – the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neighbourhood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None/>
            </a:pP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‘Its manifestation in planning is the assumption that our capacities can be best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utilised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if we engage in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neighbourhood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, rather…city or regional or national planning’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Davoudi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Madanipour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2013: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p558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884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ading">
  <a:themeElements>
    <a:clrScheme name="Bright colours jl 3">
      <a:dk1>
        <a:srgbClr val="000000"/>
      </a:dk1>
      <a:lt1>
        <a:srgbClr val="F8F8F8"/>
      </a:lt1>
      <a:dk2>
        <a:srgbClr val="642864"/>
      </a:dk2>
      <a:lt2>
        <a:srgbClr val="642864"/>
      </a:lt2>
      <a:accent1>
        <a:srgbClr val="642864"/>
      </a:accent1>
      <a:accent2>
        <a:srgbClr val="808080"/>
      </a:accent2>
      <a:accent3>
        <a:srgbClr val="FBFBFB"/>
      </a:accent3>
      <a:accent4>
        <a:srgbClr val="000000"/>
      </a:accent4>
      <a:accent5>
        <a:srgbClr val="B8ACB8"/>
      </a:accent5>
      <a:accent6>
        <a:srgbClr val="737373"/>
      </a:accent6>
      <a:hlink>
        <a:srgbClr val="642864"/>
      </a:hlink>
      <a:folHlink>
        <a:srgbClr val="777777"/>
      </a:folHlink>
    </a:clrScheme>
    <a:fontScheme name="Bright colours jl">
      <a:majorFont>
        <a:latin typeface="Rdg Vesta"/>
        <a:ea typeface=""/>
        <a:cs typeface=""/>
      </a:majorFont>
      <a:minorFont>
        <a:latin typeface="Rdg Vest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Rdg Vesta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Rdg Vesta" pitchFamily="2" charset="0"/>
          </a:defRPr>
        </a:defPPr>
      </a:lstStyle>
    </a:lnDef>
  </a:objectDefaults>
  <a:extraClrSchemeLst>
    <a:extraClrScheme>
      <a:clrScheme name="Bright colours jl 1">
        <a:dk1>
          <a:srgbClr val="000000"/>
        </a:dk1>
        <a:lt1>
          <a:srgbClr val="F8F8F8"/>
        </a:lt1>
        <a:dk2>
          <a:srgbClr val="BF0071"/>
        </a:dk2>
        <a:lt2>
          <a:srgbClr val="BF0071"/>
        </a:lt2>
        <a:accent1>
          <a:srgbClr val="BF0071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DCAABB"/>
        </a:accent5>
        <a:accent6>
          <a:srgbClr val="737373"/>
        </a:accent6>
        <a:hlink>
          <a:srgbClr val="BF0071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ght colours jl 2">
        <a:dk1>
          <a:srgbClr val="000000"/>
        </a:dk1>
        <a:lt1>
          <a:srgbClr val="F8F8F8"/>
        </a:lt1>
        <a:dk2>
          <a:srgbClr val="0F5C9D"/>
        </a:dk2>
        <a:lt2>
          <a:srgbClr val="0F5C9D"/>
        </a:lt2>
        <a:accent1>
          <a:srgbClr val="0F5C9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AAB5CC"/>
        </a:accent5>
        <a:accent6>
          <a:srgbClr val="737373"/>
        </a:accent6>
        <a:hlink>
          <a:srgbClr val="0F5C9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ght colours jl 3">
        <a:dk1>
          <a:srgbClr val="000000"/>
        </a:dk1>
        <a:lt1>
          <a:srgbClr val="F8F8F8"/>
        </a:lt1>
        <a:dk2>
          <a:srgbClr val="642864"/>
        </a:dk2>
        <a:lt2>
          <a:srgbClr val="642864"/>
        </a:lt2>
        <a:accent1>
          <a:srgbClr val="642864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B8ACB8"/>
        </a:accent5>
        <a:accent6>
          <a:srgbClr val="737373"/>
        </a:accent6>
        <a:hlink>
          <a:srgbClr val="642864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ght colours jl 4">
        <a:dk1>
          <a:srgbClr val="000000"/>
        </a:dk1>
        <a:lt1>
          <a:srgbClr val="F8F8F8"/>
        </a:lt1>
        <a:dk2>
          <a:srgbClr val="0D2647"/>
        </a:dk2>
        <a:lt2>
          <a:srgbClr val="0D2647"/>
        </a:lt2>
        <a:accent1>
          <a:srgbClr val="0C2444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AAACB0"/>
        </a:accent5>
        <a:accent6>
          <a:srgbClr val="737373"/>
        </a:accent6>
        <a:hlink>
          <a:srgbClr val="0C2444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ght colours jl 5">
        <a:dk1>
          <a:srgbClr val="000000"/>
        </a:dk1>
        <a:lt1>
          <a:srgbClr val="F8F8F8"/>
        </a:lt1>
        <a:dk2>
          <a:srgbClr val="60003B"/>
        </a:dk2>
        <a:lt2>
          <a:srgbClr val="60003B"/>
        </a:lt2>
        <a:accent1>
          <a:srgbClr val="60003B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B6AAAF"/>
        </a:accent5>
        <a:accent6>
          <a:srgbClr val="737373"/>
        </a:accent6>
        <a:hlink>
          <a:srgbClr val="60003B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ght colours jl 6">
        <a:dk1>
          <a:srgbClr val="000000"/>
        </a:dk1>
        <a:lt1>
          <a:srgbClr val="F8F8F8"/>
        </a:lt1>
        <a:dk2>
          <a:srgbClr val="FF6600"/>
        </a:dk2>
        <a:lt2>
          <a:srgbClr val="FF661C"/>
        </a:lt2>
        <a:accent1>
          <a:srgbClr val="FF6600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FFB8AA"/>
        </a:accent5>
        <a:accent6>
          <a:srgbClr val="737373"/>
        </a:accent6>
        <a:hlink>
          <a:srgbClr val="FF6600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ght colours jl 7">
        <a:dk1>
          <a:srgbClr val="000000"/>
        </a:dk1>
        <a:lt1>
          <a:srgbClr val="F8F8F8"/>
        </a:lt1>
        <a:dk2>
          <a:srgbClr val="12AD2B"/>
        </a:dk2>
        <a:lt2>
          <a:srgbClr val="12AD2B"/>
        </a:lt2>
        <a:accent1>
          <a:srgbClr val="12AD2B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AAD3AC"/>
        </a:accent5>
        <a:accent6>
          <a:srgbClr val="737373"/>
        </a:accent6>
        <a:hlink>
          <a:srgbClr val="12AD2B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Reading</Template>
  <TotalTime>682</TotalTime>
  <Words>1525</Words>
  <Application>Microsoft Macintosh PowerPoint</Application>
  <PresentationFormat>On-screen Show (4:3)</PresentationFormat>
  <Paragraphs>250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Calibri</vt:lpstr>
      <vt:lpstr>Rdg Vesta</vt:lpstr>
      <vt:lpstr>Times New Roman</vt:lpstr>
      <vt:lpstr>Arial</vt:lpstr>
      <vt:lpstr>Reading</vt:lpstr>
      <vt:lpstr>‘The Neighbourhood Planning Project in England’</vt:lpstr>
      <vt:lpstr>PowerPoint Presentation</vt:lpstr>
      <vt:lpstr>Neighbourhood Planning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  <vt:lpstr>PowerPoint Presentation</vt:lpstr>
    </vt:vector>
  </TitlesOfParts>
  <Company>University of Reading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‘The Neighbourhood Planning project’</dc:title>
  <dc:creator>kls00gp</dc:creator>
  <cp:lastModifiedBy>Ulises Moreno</cp:lastModifiedBy>
  <cp:revision>35</cp:revision>
  <dcterms:created xsi:type="dcterms:W3CDTF">2016-01-12T11:47:30Z</dcterms:created>
  <dcterms:modified xsi:type="dcterms:W3CDTF">2016-02-06T12:01:52Z</dcterms:modified>
</cp:coreProperties>
</file>