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7"/>
  </p:notes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67" r:id="rId11"/>
    <p:sldId id="268" r:id="rId12"/>
    <p:sldId id="277" r:id="rId13"/>
    <p:sldId id="269" r:id="rId14"/>
    <p:sldId id="278" r:id="rId15"/>
    <p:sldId id="279" r:id="rId16"/>
    <p:sldId id="280" r:id="rId17"/>
    <p:sldId id="281" r:id="rId18"/>
    <p:sldId id="282" r:id="rId19"/>
    <p:sldId id="283" r:id="rId20"/>
    <p:sldId id="286" r:id="rId21"/>
    <p:sldId id="285" r:id="rId22"/>
    <p:sldId id="288" r:id="rId23"/>
    <p:sldId id="284" r:id="rId24"/>
    <p:sldId id="287" r:id="rId25"/>
    <p:sldId id="289" r:id="rId26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295247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 smtClean="0"/>
          </a:p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userDrawn="1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5805264"/>
            <a:ext cx="2555776" cy="697165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69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-GB" sz="1800" dirty="0"/>
              <a:t>London's superhighways and the 'Go Dutch' Campaign </a:t>
            </a:r>
          </a:p>
        </p:txBody>
      </p:sp>
      <p:sp>
        <p:nvSpPr>
          <p:cNvPr id="4" name="Shape 23"/>
          <p:cNvSpPr txBox="1">
            <a:spLocks/>
          </p:cNvSpPr>
          <p:nvPr/>
        </p:nvSpPr>
        <p:spPr>
          <a:xfrm>
            <a:off x="1763688" y="1424591"/>
            <a:ext cx="4032448" cy="93003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Gerhard Weiss</a:t>
            </a:r>
          </a:p>
          <a:p>
            <a:r>
              <a:rPr lang="en-GB" dirty="0" smtClean="0"/>
              <a:t>Cycling Development Officer</a:t>
            </a:r>
          </a:p>
        </p:txBody>
      </p:sp>
      <p:sp>
        <p:nvSpPr>
          <p:cNvPr id="5" name="Shape 23"/>
          <p:cNvSpPr txBox="1">
            <a:spLocks/>
          </p:cNvSpPr>
          <p:nvPr/>
        </p:nvSpPr>
        <p:spPr>
          <a:xfrm>
            <a:off x="1835696" y="2708920"/>
            <a:ext cx="4032448" cy="165618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London Cycling Campaign</a:t>
            </a:r>
          </a:p>
          <a:p>
            <a:endParaRPr lang="en-GB" dirty="0"/>
          </a:p>
          <a:p>
            <a:pPr marL="285750" indent="-285750">
              <a:buClr>
                <a:schemeClr val="bg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GB" dirty="0" smtClean="0"/>
              <a:t>Over 11,500 paid up members</a:t>
            </a:r>
          </a:p>
          <a:p>
            <a:pPr marL="285750" indent="-285750">
              <a:buClr>
                <a:schemeClr val="bg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GB" dirty="0" smtClean="0"/>
              <a:t>About 50,000 supporters</a:t>
            </a:r>
          </a:p>
          <a:p>
            <a:pPr marL="285750" indent="-285750">
              <a:buClr>
                <a:schemeClr val="bg1">
                  <a:lumMod val="50000"/>
                </a:schemeClr>
              </a:buClr>
              <a:buFont typeface="Arial" pitchFamily="34" charset="0"/>
              <a:buChar char="•"/>
            </a:pPr>
            <a:r>
              <a:rPr lang="en-GB" dirty="0" smtClean="0"/>
              <a:t>33 Local groups, one in each London borough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>
                <a:solidFill>
                  <a:srgbClr val="000000"/>
                </a:solidFill>
              </a:rPr>
              <a:t>About London's cycle superhighways</a:t>
            </a:r>
          </a:p>
        </p:txBody>
      </p:sp>
      <p:grpSp>
        <p:nvGrpSpPr>
          <p:cNvPr id="42" name="Shape 42"/>
          <p:cNvGrpSpPr/>
          <p:nvPr/>
        </p:nvGrpSpPr>
        <p:grpSpPr>
          <a:xfrm>
            <a:off x="323529" y="1124744"/>
            <a:ext cx="5760639" cy="4543403"/>
            <a:chOff x="330175" y="997155"/>
            <a:chExt cx="6373253" cy="5837362"/>
          </a:xfrm>
        </p:grpSpPr>
        <p:sp>
          <p:nvSpPr>
            <p:cNvPr id="43" name="Shape 43"/>
            <p:cNvSpPr/>
            <p:nvPr/>
          </p:nvSpPr>
          <p:spPr>
            <a:xfrm>
              <a:off x="330175" y="997155"/>
              <a:ext cx="6368281" cy="583736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44" name="Shape 44"/>
            <p:cNvSpPr/>
            <p:nvPr/>
          </p:nvSpPr>
          <p:spPr>
            <a:xfrm>
              <a:off x="5090928" y="1060051"/>
              <a:ext cx="1612500" cy="428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6" name="Shape 29"/>
          <p:cNvSpPr txBox="1">
            <a:spLocks/>
          </p:cNvSpPr>
          <p:nvPr/>
        </p:nvSpPr>
        <p:spPr>
          <a:xfrm>
            <a:off x="6156176" y="1700808"/>
            <a:ext cx="2808312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12 commuter routes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To and from central London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Radial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Mostly on TRLN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7942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 dirty="0">
                <a:solidFill>
                  <a:srgbClr val="000000"/>
                </a:solidFill>
              </a:rPr>
              <a:t>About London's cycle superhighways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35696" y="980728"/>
            <a:ext cx="2880320" cy="2516324"/>
            <a:chOff x="1835696" y="980728"/>
            <a:chExt cx="2880320" cy="251632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5696" y="980728"/>
              <a:ext cx="2880320" cy="2160240"/>
            </a:xfrm>
            <a:prstGeom prst="rect">
              <a:avLst/>
            </a:prstGeom>
          </p:spPr>
        </p:pic>
        <p:sp>
          <p:nvSpPr>
            <p:cNvPr id="7" name="Shape 49"/>
            <p:cNvSpPr txBox="1">
              <a:spLocks/>
            </p:cNvSpPr>
            <p:nvPr/>
          </p:nvSpPr>
          <p:spPr>
            <a:xfrm>
              <a:off x="2663788" y="3140968"/>
              <a:ext cx="1260140" cy="35608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r>
                <a:rPr lang="en-GB" dirty="0" smtClean="0"/>
                <a:t>Cycle tracks</a:t>
              </a:r>
              <a:endParaRPr lang="en-GB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92080" y="460465"/>
            <a:ext cx="3083835" cy="2684705"/>
            <a:chOff x="5292080" y="460465"/>
            <a:chExt cx="3083835" cy="268470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080" y="460465"/>
              <a:ext cx="3083835" cy="2312876"/>
            </a:xfrm>
            <a:prstGeom prst="rect">
              <a:avLst/>
            </a:prstGeom>
          </p:spPr>
        </p:pic>
        <p:sp>
          <p:nvSpPr>
            <p:cNvPr id="8" name="Shape 49"/>
            <p:cNvSpPr txBox="1">
              <a:spLocks/>
            </p:cNvSpPr>
            <p:nvPr/>
          </p:nvSpPr>
          <p:spPr>
            <a:xfrm>
              <a:off x="5868144" y="2789086"/>
              <a:ext cx="1968474" cy="35608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r>
                <a:rPr lang="en-GB" dirty="0" smtClean="0"/>
                <a:t>Mandatory cycle lanes</a:t>
              </a:r>
              <a:endParaRPr lang="en-GB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56021" y="3356992"/>
            <a:ext cx="2592243" cy="2300300"/>
            <a:chOff x="4356021" y="3356992"/>
            <a:chExt cx="2592243" cy="2300300"/>
          </a:xfrm>
        </p:grpSpPr>
        <p:pic>
          <p:nvPicPr>
            <p:cNvPr id="2051" name="Picture 3" descr="N:\Photos\Highways pics\Southwark Bridge 004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6021" y="3356992"/>
              <a:ext cx="2592243" cy="19441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Shape 49"/>
            <p:cNvSpPr txBox="1">
              <a:spLocks/>
            </p:cNvSpPr>
            <p:nvPr/>
          </p:nvSpPr>
          <p:spPr>
            <a:xfrm>
              <a:off x="4686267" y="5301208"/>
              <a:ext cx="1968474" cy="35608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r>
                <a:rPr lang="en-GB" dirty="0" smtClean="0"/>
                <a:t>Advisory cycle lanes</a:t>
              </a:r>
              <a:endParaRPr lang="en-GB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55576" y="3861048"/>
            <a:ext cx="2736304" cy="2407473"/>
            <a:chOff x="755576" y="3861048"/>
            <a:chExt cx="2736304" cy="2407473"/>
          </a:xfrm>
        </p:grpSpPr>
        <p:pic>
          <p:nvPicPr>
            <p:cNvPr id="2050" name="Picture 2" descr="N:\Photos\CSH\P1013442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3861048"/>
              <a:ext cx="2736304" cy="2052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Shape 49"/>
            <p:cNvSpPr txBox="1">
              <a:spLocks/>
            </p:cNvSpPr>
            <p:nvPr/>
          </p:nvSpPr>
          <p:spPr>
            <a:xfrm>
              <a:off x="1499531" y="5912437"/>
              <a:ext cx="1272269" cy="35608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r>
                <a:rPr lang="en-GB" dirty="0" smtClean="0"/>
                <a:t>‘Ghost lanes’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27767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 dirty="0">
                <a:solidFill>
                  <a:srgbClr val="000000"/>
                </a:solidFill>
              </a:rPr>
              <a:t>About London's cycle superhighways</a:t>
            </a:r>
          </a:p>
        </p:txBody>
      </p:sp>
      <p:sp>
        <p:nvSpPr>
          <p:cNvPr id="11" name="Shape 29"/>
          <p:cNvSpPr txBox="1">
            <a:spLocks/>
          </p:cNvSpPr>
          <p:nvPr/>
        </p:nvSpPr>
        <p:spPr>
          <a:xfrm>
            <a:off x="971600" y="2276872"/>
            <a:ext cx="4536504" cy="1800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Cycle training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Cycle parking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Workplace initiatives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Consistent way finding and journey information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12" name="Shape 49"/>
          <p:cNvSpPr txBox="1">
            <a:spLocks/>
          </p:cNvSpPr>
          <p:nvPr/>
        </p:nvSpPr>
        <p:spPr>
          <a:xfrm>
            <a:off x="590482" y="1704764"/>
            <a:ext cx="3369449" cy="35608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+ Soft measures such as:</a:t>
            </a:r>
            <a:endParaRPr lang="en-GB" dirty="0"/>
          </a:p>
        </p:txBody>
      </p:sp>
      <p:pic>
        <p:nvPicPr>
          <p:cNvPr id="5122" name="Picture 2" descr="N:\Photos\Parking\Workplace parking\Freshfields cycle parking 0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68939">
            <a:off x="3766295" y="1019329"/>
            <a:ext cx="2520000" cy="1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N:\Photos\Infrastructure\Parking\Islington Town Hall\Islington Town Hall parking 0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14081">
            <a:off x="804132" y="3957122"/>
            <a:ext cx="2520000" cy="1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ile:Colliers Wood London 2011 0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89714">
            <a:off x="5833435" y="1893312"/>
            <a:ext cx="2520000" cy="351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57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>
                <a:solidFill>
                  <a:srgbClr val="000000"/>
                </a:solidFill>
              </a:rPr>
              <a:t>About London's cycle superhighways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title" idx="4294967295"/>
          </p:nvPr>
        </p:nvSpPr>
        <p:spPr>
          <a:xfrm>
            <a:off x="457200" y="1265237"/>
            <a:ext cx="8229600" cy="4173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lnSpc>
                <a:spcPct val="150000"/>
              </a:lnSpc>
              <a:buNone/>
            </a:pPr>
            <a:r>
              <a:rPr lang="en-GB" sz="1800" b="1" dirty="0">
                <a:solidFill>
                  <a:srgbClr val="000000"/>
                </a:solidFill>
              </a:rPr>
              <a:t>LCC has been supportive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>
                <a:solidFill>
                  <a:srgbClr val="000000"/>
                </a:solidFill>
              </a:rPr>
              <a:t>of the concept of radial routes into central London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of creating better conditions for cycling on major trunk roads</a:t>
            </a:r>
          </a:p>
          <a:p>
            <a:pPr lvl="0" rtl="0">
              <a:lnSpc>
                <a:spcPct val="150000"/>
              </a:lnSpc>
              <a:buNone/>
            </a:pPr>
            <a:r>
              <a:rPr lang="en-GB" sz="1800" b="1" dirty="0"/>
              <a:t>But LCC has been critical of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the neglect of </a:t>
            </a:r>
            <a:r>
              <a:rPr lang="en-GB" sz="1800" b="0" dirty="0" smtClean="0"/>
              <a:t>some major </a:t>
            </a:r>
            <a:r>
              <a:rPr lang="en-GB" sz="1800" b="0" dirty="0"/>
              <a:t>junctions (e.g. Bow)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the lack of cycle specific funding in areas away from the superhighways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the quality of implementation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the use of 'ghost lanes'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narrow lanes</a:t>
            </a:r>
          </a:p>
          <a:p>
            <a:pPr marL="285750" lvl="0" indent="-285750" rtl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sz="1800" b="0" dirty="0"/>
              <a:t>lanes with no enforceable legal status (i.e. not mandatory)</a:t>
            </a:r>
          </a:p>
        </p:txBody>
      </p:sp>
    </p:spTree>
    <p:extLst>
      <p:ext uri="{BB962C8B-B14F-4D97-AF65-F5344CB8AC3E}">
        <p14:creationId xmlns:p14="http://schemas.microsoft.com/office/powerpoint/2010/main" val="116854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 dirty="0">
                <a:solidFill>
                  <a:srgbClr val="000000"/>
                </a:solidFill>
              </a:rPr>
              <a:t>About London's cycle superhighways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31" t="27578" r="24770" b="6221"/>
          <a:stretch/>
        </p:blipFill>
        <p:spPr>
          <a:xfrm>
            <a:off x="162734" y="1340767"/>
            <a:ext cx="5870251" cy="4202355"/>
          </a:xfrm>
          <a:prstGeom prst="rect">
            <a:avLst/>
          </a:prstGeom>
        </p:spPr>
      </p:pic>
      <p:sp>
        <p:nvSpPr>
          <p:cNvPr id="6" name="Shape 29"/>
          <p:cNvSpPr txBox="1">
            <a:spLocks/>
          </p:cNvSpPr>
          <p:nvPr/>
        </p:nvSpPr>
        <p:spPr>
          <a:xfrm>
            <a:off x="6156176" y="1700808"/>
            <a:ext cx="2808312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decent network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7" name="Shape 57"/>
          <p:cNvSpPr txBox="1">
            <a:spLocks/>
          </p:cNvSpPr>
          <p:nvPr/>
        </p:nvSpPr>
        <p:spPr>
          <a:xfrm>
            <a:off x="467544" y="840668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A useful addition to the LCN?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628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>
                <a:solidFill>
                  <a:srgbClr val="000000"/>
                </a:solidFill>
              </a:rPr>
              <a:t>About London's cycle superhighways</a:t>
            </a:r>
          </a:p>
        </p:txBody>
      </p:sp>
      <p:sp>
        <p:nvSpPr>
          <p:cNvPr id="3" name="Shape 29"/>
          <p:cNvSpPr txBox="1">
            <a:spLocks/>
          </p:cNvSpPr>
          <p:nvPr/>
        </p:nvSpPr>
        <p:spPr>
          <a:xfrm>
            <a:off x="6156176" y="1700808"/>
            <a:ext cx="2808312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decent network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Neglect due to lack of funding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54464" y="2078800"/>
            <a:ext cx="3600000" cy="27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97864" y="2078800"/>
            <a:ext cx="3600000" cy="2700000"/>
          </a:xfrm>
          <a:prstGeom prst="rect">
            <a:avLst/>
          </a:prstGeom>
        </p:spPr>
      </p:pic>
      <p:sp>
        <p:nvSpPr>
          <p:cNvPr id="6" name="Shape 57"/>
          <p:cNvSpPr txBox="1">
            <a:spLocks/>
          </p:cNvSpPr>
          <p:nvPr/>
        </p:nvSpPr>
        <p:spPr>
          <a:xfrm>
            <a:off x="467544" y="840668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Or at the expense of a bigger network?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85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39" t="27431" r="24312" b="6073"/>
          <a:stretch/>
        </p:blipFill>
        <p:spPr>
          <a:xfrm>
            <a:off x="172706" y="1340768"/>
            <a:ext cx="5899992" cy="4202354"/>
          </a:xfrm>
          <a:prstGeom prst="rect">
            <a:avLst/>
          </a:prstGeom>
        </p:spPr>
      </p:pic>
      <p:sp>
        <p:nvSpPr>
          <p:cNvPr id="57" name="Shape 57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-GB" sz="1800" b="0" dirty="0">
                <a:solidFill>
                  <a:srgbClr val="000000"/>
                </a:solidFill>
              </a:rPr>
              <a:t>About London's cycle superhighways</a:t>
            </a:r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6156176" y="1700808"/>
            <a:ext cx="2808312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decent network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Neglect due to lack of funding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Loss of the network?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6" name="Shape 57"/>
          <p:cNvSpPr txBox="1">
            <a:spLocks/>
          </p:cNvSpPr>
          <p:nvPr/>
        </p:nvSpPr>
        <p:spPr>
          <a:xfrm>
            <a:off x="467544" y="840668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Perhaps more successful at attracting more cyclists?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08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N:\Photos\Go Dutch photoshoot\IMG_023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694595"/>
            <a:ext cx="2160000" cy="346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Love London, Go Dutch campaign</a:t>
            </a:r>
            <a:endParaRPr lang="en-GB" sz="1800" dirty="0"/>
          </a:p>
        </p:txBody>
      </p:sp>
      <p:sp>
        <p:nvSpPr>
          <p:cNvPr id="4" name="TextShape 2"/>
          <p:cNvSpPr txBox="1"/>
          <p:nvPr/>
        </p:nvSpPr>
        <p:spPr>
          <a:xfrm>
            <a:off x="755576" y="1268760"/>
            <a:ext cx="7346160" cy="1440160"/>
          </a:xfrm>
          <a:prstGeom prst="rect">
            <a:avLst/>
          </a:prstGeom>
        </p:spPr>
        <p:txBody>
          <a:bodyPr wrap="none" lIns="90000" tIns="45000" rIns="90000" bIns="4500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85750" indent="-285750">
              <a:spcBef>
                <a:spcPts val="0"/>
              </a:spcBef>
              <a:spcAft>
                <a:spcPts val="600"/>
              </a:spcAft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dirty="0"/>
              <a:t>2010: Decision to run a public campaign with broad appeal</a:t>
            </a:r>
            <a:endParaRPr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dirty="0"/>
              <a:t>2011: Developing a choice of campaign themes / issues</a:t>
            </a:r>
            <a:endParaRPr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dirty="0"/>
              <a:t>Summer 2011: LCC members vote for 'Go Dutch'</a:t>
            </a:r>
            <a:endParaRPr dirty="0"/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Clr>
                <a:schemeClr val="bg1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en-GB" dirty="0"/>
              <a:t>End of 2011: Development of the 'Love London, Go Dutch' </a:t>
            </a:r>
            <a:r>
              <a:rPr lang="en-GB" dirty="0" smtClean="0"/>
              <a:t>campaign</a:t>
            </a:r>
            <a:endParaRPr dirty="0"/>
          </a:p>
        </p:txBody>
      </p:sp>
      <p:sp>
        <p:nvSpPr>
          <p:cNvPr id="5" name="TextShape 3"/>
          <p:cNvSpPr txBox="1"/>
          <p:nvPr/>
        </p:nvSpPr>
        <p:spPr>
          <a:xfrm>
            <a:off x="755576" y="3427667"/>
            <a:ext cx="3600400" cy="2833144"/>
          </a:xfrm>
          <a:prstGeom prst="rect">
            <a:avLst/>
          </a:prstGeom>
        </p:spPr>
        <p:txBody>
          <a:bodyPr wrap="none" lIns="90000" tIns="45000" rIns="90000" bIns="4500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dirty="0"/>
              <a:t>1. Safety first</a:t>
            </a:r>
            <a:endParaRPr dirty="0"/>
          </a:p>
          <a:p>
            <a:r>
              <a:rPr lang="en-GB" dirty="0"/>
              <a:t>2. Best practice</a:t>
            </a:r>
            <a:endParaRPr dirty="0"/>
          </a:p>
          <a:p>
            <a:r>
              <a:rPr lang="en-GB" dirty="0"/>
              <a:t>3. Adaptability</a:t>
            </a:r>
            <a:endParaRPr dirty="0"/>
          </a:p>
          <a:p>
            <a:r>
              <a:rPr lang="en-GB" dirty="0"/>
              <a:t>4. Easy passage </a:t>
            </a:r>
            <a:endParaRPr dirty="0"/>
          </a:p>
          <a:p>
            <a:r>
              <a:rPr lang="en-GB" dirty="0"/>
              <a:t>5. Calm junctions</a:t>
            </a:r>
            <a:endParaRPr dirty="0"/>
          </a:p>
          <a:p>
            <a:r>
              <a:rPr lang="en-GB" dirty="0"/>
              <a:t>6. Harmony with pedestrians </a:t>
            </a:r>
            <a:endParaRPr dirty="0"/>
          </a:p>
          <a:p>
            <a:r>
              <a:rPr lang="en-GB" dirty="0"/>
              <a:t>7. Harmony with public transport</a:t>
            </a:r>
            <a:endParaRPr dirty="0"/>
          </a:p>
          <a:p>
            <a:r>
              <a:rPr lang="en-GB" dirty="0"/>
              <a:t>8. Quality of life</a:t>
            </a:r>
            <a:endParaRPr dirty="0"/>
          </a:p>
          <a:p>
            <a:r>
              <a:rPr lang="en-GB" dirty="0"/>
              <a:t>9. Commitment </a:t>
            </a:r>
            <a:endParaRPr dirty="0"/>
          </a:p>
          <a:p>
            <a:r>
              <a:rPr lang="en-GB" dirty="0"/>
              <a:t>10. Engagement</a:t>
            </a:r>
            <a:endParaRPr dirty="0"/>
          </a:p>
        </p:txBody>
      </p:sp>
      <p:sp>
        <p:nvSpPr>
          <p:cNvPr id="6" name="TextShape 2"/>
          <p:cNvSpPr txBox="1"/>
          <p:nvPr/>
        </p:nvSpPr>
        <p:spPr>
          <a:xfrm>
            <a:off x="755576" y="2780928"/>
            <a:ext cx="4554720" cy="648072"/>
          </a:xfrm>
          <a:prstGeom prst="rect">
            <a:avLst/>
          </a:prstGeom>
        </p:spPr>
        <p:txBody>
          <a:bodyPr wrap="none" lIns="90000" tIns="45000" rIns="90000" bIns="4500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GB" sz="1800" i="1" dirty="0"/>
              <a:t>The Love London, Go Dutch </a:t>
            </a:r>
            <a:r>
              <a:rPr lang="en-GB" sz="1800" i="1" dirty="0" smtClean="0"/>
              <a:t>Principles</a:t>
            </a:r>
          </a:p>
          <a:p>
            <a:r>
              <a:rPr lang="en-GB" sz="1200" u="sng" dirty="0" smtClean="0"/>
              <a:t>LCC.org.uk/pages/key-principles-full</a:t>
            </a:r>
            <a:endParaRPr sz="1200" u="sng" dirty="0"/>
          </a:p>
        </p:txBody>
      </p:sp>
    </p:spTree>
    <p:extLst>
      <p:ext uri="{BB962C8B-B14F-4D97-AF65-F5344CB8AC3E}">
        <p14:creationId xmlns:p14="http://schemas.microsoft.com/office/powerpoint/2010/main" val="227906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Love London, Go Dutch campaign</a:t>
            </a:r>
            <a:endParaRPr lang="en-GB" sz="1800" dirty="0"/>
          </a:p>
        </p:txBody>
      </p:sp>
      <p:sp>
        <p:nvSpPr>
          <p:cNvPr id="2" name="Rectangle 1"/>
          <p:cNvSpPr/>
          <p:nvPr/>
        </p:nvSpPr>
        <p:spPr>
          <a:xfrm>
            <a:off x="467544" y="1782688"/>
            <a:ext cx="7344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buSzPct val="45000"/>
            </a:pPr>
            <a:r>
              <a:rPr lang="en-GB" dirty="0"/>
              <a:t>Spring 2012: </a:t>
            </a:r>
            <a:r>
              <a:rPr lang="en-GB" dirty="0" smtClean="0"/>
              <a:t>Petition launch    -    42,000 signatures    -     10,000 </a:t>
            </a:r>
            <a:r>
              <a:rPr lang="en-GB" dirty="0"/>
              <a:t>at the Big </a:t>
            </a:r>
            <a:r>
              <a:rPr lang="en-GB" dirty="0" smtClean="0"/>
              <a:t>Ride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052736" y="4839069"/>
            <a:ext cx="6174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SzPct val="45000"/>
            </a:pPr>
            <a:r>
              <a:rPr lang="en-GB" b="1" dirty="0"/>
              <a:t>All major Mayoral candidates sign up and promised to...</a:t>
            </a:r>
            <a:endParaRPr lang="en-GB" dirty="0"/>
          </a:p>
        </p:txBody>
      </p:sp>
      <p:pic>
        <p:nvPicPr>
          <p:cNvPr id="3074" name="Picture 2" descr="N:\Photos\GO DUTCH\Petition signing 8.3.12 at Boris bikes\P113070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008" y="2276872"/>
            <a:ext cx="3167952" cy="211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N:\Photos\GO DUTCH\40,000\P115029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322736" y="2628487"/>
            <a:ext cx="2114239" cy="141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N:\Photos\2012 events\BigRide\Ben Broomfield\PRESS\PRESS-LCC-BIG-RIDE-2012-16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2015" y="2276872"/>
            <a:ext cx="3176019" cy="211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4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Love London, Go Dutch campaign</a:t>
            </a:r>
            <a:endParaRPr lang="en-GB" sz="1800" dirty="0"/>
          </a:p>
        </p:txBody>
      </p:sp>
      <p:sp>
        <p:nvSpPr>
          <p:cNvPr id="5" name="TextShape 2"/>
          <p:cNvSpPr txBox="1"/>
          <p:nvPr/>
        </p:nvSpPr>
        <p:spPr>
          <a:xfrm>
            <a:off x="458673" y="1556792"/>
            <a:ext cx="8001759" cy="936104"/>
          </a:xfrm>
          <a:prstGeom prst="rect">
            <a:avLst/>
          </a:prstGeom>
        </p:spPr>
        <p:txBody>
          <a:bodyPr wrap="square" lIns="90000" tIns="45000" rIns="90000" bIns="4500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  <a:buSzPct val="45000"/>
            </a:pPr>
            <a:r>
              <a:rPr lang="en-GB" sz="1600" b="1" dirty="0"/>
              <a:t>...make London more liveable for everyone, by making our </a:t>
            </a:r>
            <a:r>
              <a:rPr lang="en-GB" sz="1600" b="1" dirty="0" smtClean="0"/>
              <a:t>streets</a:t>
            </a:r>
          </a:p>
          <a:p>
            <a:pPr algn="ctr">
              <a:lnSpc>
                <a:spcPct val="150000"/>
              </a:lnSpc>
              <a:buSzPct val="45000"/>
            </a:pPr>
            <a:r>
              <a:rPr lang="en-GB" sz="1600" b="1" dirty="0" smtClean="0"/>
              <a:t>as </a:t>
            </a:r>
            <a:r>
              <a:rPr lang="en-GB" sz="1600" b="1" dirty="0"/>
              <a:t>safe and inviting for cycling as they are in Holland.</a:t>
            </a:r>
            <a:endParaRPr sz="1600" b="1" dirty="0"/>
          </a:p>
        </p:txBody>
      </p:sp>
      <p:sp>
        <p:nvSpPr>
          <p:cNvPr id="6" name="Rectangle 5"/>
          <p:cNvSpPr/>
          <p:nvPr/>
        </p:nvSpPr>
        <p:spPr>
          <a:xfrm>
            <a:off x="611560" y="3140968"/>
            <a:ext cx="784887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en-GB" dirty="0"/>
              <a:t>Prioritise people over motor vehicles in urban design and transport planning by implementing three flagship Go Dutch developments on major streets and/or locations</a:t>
            </a:r>
            <a:r>
              <a:rPr lang="en-GB" dirty="0" smtClean="0"/>
              <a:t>.</a:t>
            </a:r>
            <a:endParaRPr lang="en-GB" dirty="0"/>
          </a:p>
          <a:p>
            <a:pPr marL="285750" lvl="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en-GB" dirty="0"/>
              <a:t>Design streets that people feel safe and want to cycle in by ensuring all planned developments on the main roads controlled by </a:t>
            </a:r>
            <a:r>
              <a:rPr lang="en-GB" dirty="0" err="1"/>
              <a:t>TfL</a:t>
            </a:r>
            <a:r>
              <a:rPr lang="en-GB" dirty="0"/>
              <a:t> are done to Go Dutch standards, especially junctions</a:t>
            </a:r>
            <a:r>
              <a:rPr lang="en-GB" dirty="0" smtClean="0"/>
              <a:t>.</a:t>
            </a:r>
            <a:endParaRPr lang="en-GB" dirty="0"/>
          </a:p>
          <a:p>
            <a:pPr marL="285750" lvl="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en-GB" dirty="0"/>
              <a:t>Share road space more equally amongst all road users, including pedestrians and cyclists by making sure the Cycling Superhighways programme is completed to Go Dutch standards.</a:t>
            </a:r>
          </a:p>
        </p:txBody>
      </p:sp>
    </p:spTree>
    <p:extLst>
      <p:ext uri="{BB962C8B-B14F-4D97-AF65-F5344CB8AC3E}">
        <p14:creationId xmlns:p14="http://schemas.microsoft.com/office/powerpoint/2010/main" val="317506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4294967295"/>
          </p:nvPr>
        </p:nvSpPr>
        <p:spPr>
          <a:xfrm>
            <a:off x="889248" y="1772816"/>
            <a:ext cx="6923112" cy="2671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lnSpc>
                <a:spcPct val="200000"/>
              </a:lnSpc>
              <a:buClr>
                <a:srgbClr val="000000"/>
              </a:buClr>
              <a:buSzPct val="214285"/>
              <a:buFont typeface="Courier New"/>
              <a:buChar char="o"/>
            </a:pPr>
            <a:r>
              <a:rPr lang="en-GB" sz="1400" dirty="0" smtClean="0"/>
              <a:t>Cycling </a:t>
            </a:r>
            <a:r>
              <a:rPr lang="en-GB" sz="1400" dirty="0"/>
              <a:t>development in </a:t>
            </a:r>
            <a:r>
              <a:rPr lang="en-GB" sz="1400" dirty="0" smtClean="0"/>
              <a:t>London</a:t>
            </a:r>
          </a:p>
          <a:p>
            <a:pPr marL="457200" indent="-419100">
              <a:lnSpc>
                <a:spcPct val="200000"/>
              </a:lnSpc>
              <a:buClr>
                <a:srgbClr val="000000"/>
              </a:buClr>
              <a:buSzPct val="214285"/>
              <a:buFont typeface="Courier New"/>
              <a:buChar char="o"/>
            </a:pPr>
            <a:r>
              <a:rPr lang="en-GB" dirty="0"/>
              <a:t>About London's cycle superhighways</a:t>
            </a:r>
          </a:p>
          <a:p>
            <a:pPr marL="457200" lvl="0" indent="-419100" rtl="0">
              <a:lnSpc>
                <a:spcPct val="200000"/>
              </a:lnSpc>
              <a:buClr>
                <a:srgbClr val="000000"/>
              </a:buClr>
              <a:buSzPct val="214285"/>
              <a:buFont typeface="Courier New"/>
              <a:buChar char="o"/>
            </a:pPr>
            <a:r>
              <a:rPr lang="en-GB" sz="1400" dirty="0" smtClean="0"/>
              <a:t>Love </a:t>
            </a:r>
            <a:r>
              <a:rPr lang="en-GB" sz="1400" dirty="0"/>
              <a:t>London, Go Dutch</a:t>
            </a:r>
          </a:p>
          <a:p>
            <a:pPr marL="457200" lvl="0" indent="-419100" rtl="0">
              <a:lnSpc>
                <a:spcPct val="200000"/>
              </a:lnSpc>
              <a:buClr>
                <a:srgbClr val="000000"/>
              </a:buClr>
              <a:buSzPct val="214285"/>
              <a:buFont typeface="Courier New"/>
              <a:buChar char="o"/>
            </a:pPr>
            <a:r>
              <a:rPr lang="en-GB" sz="1400" dirty="0"/>
              <a:t>How could cycle superhighways 'Go Dutch'?</a:t>
            </a:r>
          </a:p>
          <a:p>
            <a:pPr marL="457200" lvl="0" indent="-419100">
              <a:lnSpc>
                <a:spcPct val="200000"/>
              </a:lnSpc>
              <a:buClr>
                <a:srgbClr val="000000"/>
              </a:buClr>
              <a:buSzPct val="214285"/>
              <a:buFont typeface="Courier New"/>
              <a:buChar char="o"/>
            </a:pPr>
            <a:r>
              <a:rPr lang="en-GB" sz="1400" dirty="0"/>
              <a:t>Beyond cycle superhighways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569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buNone/>
            </a:pPr>
            <a:r>
              <a:rPr lang="en-GB" sz="1800" dirty="0"/>
              <a:t>London's superhighways and the 'Go Dutch' Campaign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N:\Photos\Agewell\PRINT_LCC_OVER50_06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384" y="1984605"/>
            <a:ext cx="7200000" cy="302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How could cycle superhighways ‘Go Dutch’?</a:t>
            </a:r>
            <a:endParaRPr lang="en-GB" sz="1800" dirty="0"/>
          </a:p>
        </p:txBody>
      </p:sp>
      <p:sp>
        <p:nvSpPr>
          <p:cNvPr id="6" name="Shape 57"/>
          <p:cNvSpPr txBox="1">
            <a:spLocks/>
          </p:cNvSpPr>
          <p:nvPr/>
        </p:nvSpPr>
        <p:spPr>
          <a:xfrm>
            <a:off x="457200" y="1162726"/>
            <a:ext cx="4466456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Design: The cyclist as a design parameter</a:t>
            </a:r>
            <a:endParaRPr lang="en-GB" dirty="0"/>
          </a:p>
        </p:txBody>
      </p:sp>
      <p:sp>
        <p:nvSpPr>
          <p:cNvPr id="5" name="Shape 57"/>
          <p:cNvSpPr txBox="1">
            <a:spLocks/>
          </p:cNvSpPr>
          <p:nvPr/>
        </p:nvSpPr>
        <p:spPr>
          <a:xfrm rot="20527164">
            <a:off x="1891760" y="2195814"/>
            <a:ext cx="2039613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</a:t>
            </a: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hape 57"/>
          <p:cNvSpPr txBox="1">
            <a:spLocks/>
          </p:cNvSpPr>
          <p:nvPr/>
        </p:nvSpPr>
        <p:spPr>
          <a:xfrm rot="993434">
            <a:off x="5604216" y="2271236"/>
            <a:ext cx="1656184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</a:t>
            </a: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hape 57"/>
          <p:cNvSpPr txBox="1">
            <a:spLocks/>
          </p:cNvSpPr>
          <p:nvPr/>
        </p:nvSpPr>
        <p:spPr>
          <a:xfrm rot="630978">
            <a:off x="2069793" y="4399543"/>
            <a:ext cx="1379476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</a:t>
            </a: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hape 57"/>
          <p:cNvSpPr txBox="1">
            <a:spLocks/>
          </p:cNvSpPr>
          <p:nvPr/>
        </p:nvSpPr>
        <p:spPr>
          <a:xfrm rot="20129000">
            <a:off x="5508104" y="4117297"/>
            <a:ext cx="2016224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Inviting</a:t>
            </a: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099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How could cycle superhighways ‘Go Dutch’?</a:t>
            </a:r>
            <a:endParaRPr lang="en-GB" sz="1800" dirty="0"/>
          </a:p>
        </p:txBody>
      </p:sp>
      <p:sp>
        <p:nvSpPr>
          <p:cNvPr id="4" name="Shape 29"/>
          <p:cNvSpPr txBox="1">
            <a:spLocks/>
          </p:cNvSpPr>
          <p:nvPr/>
        </p:nvSpPr>
        <p:spPr>
          <a:xfrm>
            <a:off x="457200" y="1916832"/>
            <a:ext cx="7571184" cy="252028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Space to be overtaken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Space to pass queues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Space to ride side by side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Space and time to ride at your own pace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Time to negotiate junctions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Time to ‘read’ the street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If there is less space, cyclists need more time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5" name="Shape 57"/>
          <p:cNvSpPr txBox="1">
            <a:spLocks/>
          </p:cNvSpPr>
          <p:nvPr/>
        </p:nvSpPr>
        <p:spPr>
          <a:xfrm>
            <a:off x="457200" y="141673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To make cycling safe and inviting requires space and time: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048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How could cycle superhighways ‘Go Dutch’?</a:t>
            </a:r>
            <a:endParaRPr lang="en-GB" sz="1800" dirty="0"/>
          </a:p>
        </p:txBody>
      </p:sp>
      <p:sp>
        <p:nvSpPr>
          <p:cNvPr id="4" name="Shape 29"/>
          <p:cNvSpPr txBox="1">
            <a:spLocks/>
          </p:cNvSpPr>
          <p:nvPr/>
        </p:nvSpPr>
        <p:spPr>
          <a:xfrm>
            <a:off x="457200" y="2168860"/>
            <a:ext cx="7571184" cy="126014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Comfortable, consistent and continuous (designated) space for cycling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Calm, easy to understand junctions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Slow traffic</a:t>
            </a:r>
          </a:p>
          <a:p>
            <a:pPr marL="3810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</a:pPr>
            <a:endParaRPr lang="en-GB" dirty="0" smtClean="0"/>
          </a:p>
        </p:txBody>
      </p:sp>
      <p:sp>
        <p:nvSpPr>
          <p:cNvPr id="5" name="Shape 57"/>
          <p:cNvSpPr txBox="1">
            <a:spLocks/>
          </p:cNvSpPr>
          <p:nvPr/>
        </p:nvSpPr>
        <p:spPr>
          <a:xfrm>
            <a:off x="457200" y="141673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Therefore streets with high volume and speed of motor traffic need: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88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How could cycle superhighways ‘Go Dutch’?</a:t>
            </a:r>
            <a:endParaRPr lang="en-GB" sz="1800" dirty="0"/>
          </a:p>
        </p:txBody>
      </p:sp>
      <p:sp>
        <p:nvSpPr>
          <p:cNvPr id="6" name="Shape 57"/>
          <p:cNvSpPr txBox="1">
            <a:spLocks/>
          </p:cNvSpPr>
          <p:nvPr/>
        </p:nvSpPr>
        <p:spPr>
          <a:xfrm>
            <a:off x="457200" y="1162726"/>
            <a:ext cx="4466456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dirty="0" smtClean="0"/>
              <a:t>London is </a:t>
            </a:r>
            <a:r>
              <a:rPr lang="en-GB" b="1" dirty="0" smtClean="0"/>
              <a:t>different</a:t>
            </a:r>
            <a:r>
              <a:rPr lang="en-GB" dirty="0" smtClean="0"/>
              <a:t> – London is the </a:t>
            </a:r>
            <a:r>
              <a:rPr lang="en-GB" b="1" dirty="0" smtClean="0"/>
              <a:t>same</a:t>
            </a:r>
            <a:endParaRPr lang="en-GB" b="1" dirty="0"/>
          </a:p>
        </p:txBody>
      </p:sp>
      <p:sp>
        <p:nvSpPr>
          <p:cNvPr id="7" name="Shape 29"/>
          <p:cNvSpPr txBox="1">
            <a:spLocks/>
          </p:cNvSpPr>
          <p:nvPr/>
        </p:nvSpPr>
        <p:spPr>
          <a:xfrm>
            <a:off x="611560" y="2276872"/>
            <a:ext cx="3528392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Biggest conurbation in Europe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Dense bus network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Over 35 highway authorities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Legacy of car culture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‘lost’ generation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Very low cycle use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few hills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8" name="Shape 29"/>
          <p:cNvSpPr txBox="1">
            <a:spLocks/>
          </p:cNvSpPr>
          <p:nvPr/>
        </p:nvSpPr>
        <p:spPr>
          <a:xfrm>
            <a:off x="4860032" y="2276872"/>
            <a:ext cx="3528392" cy="266429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Many local town centres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Good climate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Wealth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There IS space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‘new’ generation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Cycling is growing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/>
              <a:t>Not too hilly</a:t>
            </a:r>
          </a:p>
          <a:p>
            <a:pPr marL="3810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</a:pPr>
            <a:endParaRPr lang="en-GB" dirty="0" smtClean="0"/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9" name="Shape 57"/>
          <p:cNvSpPr txBox="1">
            <a:spLocks/>
          </p:cNvSpPr>
          <p:nvPr/>
        </p:nvSpPr>
        <p:spPr>
          <a:xfrm>
            <a:off x="1979712" y="4945124"/>
            <a:ext cx="4466456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GB" b="1" dirty="0" smtClean="0"/>
              <a:t>Problems, but not excuses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8989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7"/>
          <p:cNvSpPr txBox="1">
            <a:spLocks/>
          </p:cNvSpPr>
          <p:nvPr/>
        </p:nvSpPr>
        <p:spPr>
          <a:xfrm>
            <a:off x="457200" y="274637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Beyond cycle superhighways</a:t>
            </a:r>
            <a:endParaRPr lang="en-GB" sz="1800" dirty="0"/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457200" y="1916832"/>
            <a:ext cx="8003232" cy="223224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/>
              <a:t>A focus on junctions: Can the Better Junctions programme deliver Love London, Go Dutch</a:t>
            </a:r>
            <a:r>
              <a:rPr lang="en-GB" dirty="0" smtClean="0"/>
              <a:t>?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TLRN makes up just 5% of London’s streets: Boroughs have to take responsibility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Love London, Go Dutch needs to ‘go local’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Improve areas, not routes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Design for cycling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A comprehensive approach to cycling: it’s not just about lanes on streets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0939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3"/>
          <p:cNvSpPr txBox="1">
            <a:spLocks/>
          </p:cNvSpPr>
          <p:nvPr/>
        </p:nvSpPr>
        <p:spPr>
          <a:xfrm>
            <a:off x="2555776" y="2852936"/>
            <a:ext cx="4032448" cy="46502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GB" sz="1800" dirty="0" smtClean="0"/>
              <a:t>Thank you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66664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grpSp>
        <p:nvGrpSpPr>
          <p:cNvPr id="2" name="Group 1"/>
          <p:cNvGrpSpPr/>
          <p:nvPr/>
        </p:nvGrpSpPr>
        <p:grpSpPr>
          <a:xfrm rot="20929111">
            <a:off x="630020" y="1919248"/>
            <a:ext cx="2520000" cy="2029094"/>
            <a:chOff x="899592" y="2252776"/>
            <a:chExt cx="2520000" cy="2029094"/>
          </a:xfrm>
        </p:grpSpPr>
        <p:pic>
          <p:nvPicPr>
            <p:cNvPr id="4100" name="Picture 4" descr="N:\Photos\Photos Library (local)\Information project photos\info booklet photos\Alix Stredwick images\cycle training lambeth wds cfw alix bikefrieght\imm035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252776"/>
              <a:ext cx="2520000" cy="16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Shape 35"/>
            <p:cNvSpPr txBox="1">
              <a:spLocks/>
            </p:cNvSpPr>
            <p:nvPr/>
          </p:nvSpPr>
          <p:spPr>
            <a:xfrm>
              <a:off x="1506226" y="3932776"/>
              <a:ext cx="1348528" cy="34909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pPr algn="ctr"/>
              <a:r>
                <a:rPr lang="en-GB" dirty="0" smtClean="0"/>
                <a:t>Cycle training</a:t>
              </a:r>
              <a:endParaRPr lang="en-GB" dirty="0"/>
            </a:p>
          </p:txBody>
        </p:sp>
      </p:grpSp>
      <p:grpSp>
        <p:nvGrpSpPr>
          <p:cNvPr id="3" name="Group 2"/>
          <p:cNvGrpSpPr/>
          <p:nvPr/>
        </p:nvGrpSpPr>
        <p:grpSpPr>
          <a:xfrm rot="1043357">
            <a:off x="5201213" y="1378134"/>
            <a:ext cx="2520000" cy="2239094"/>
            <a:chOff x="4788024" y="1213247"/>
            <a:chExt cx="2520000" cy="2239094"/>
          </a:xfrm>
        </p:grpSpPr>
        <p:pic>
          <p:nvPicPr>
            <p:cNvPr id="4098" name="Picture 2" descr="N:\Photos\2010 events\Bike Week 2010\Bike Week TB\Bike Week 2010 credit  Tom Bogdanowicz 063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213247"/>
              <a:ext cx="2520000" cy="189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Shape 35"/>
            <p:cNvSpPr txBox="1">
              <a:spLocks/>
            </p:cNvSpPr>
            <p:nvPr/>
          </p:nvSpPr>
          <p:spPr>
            <a:xfrm>
              <a:off x="5373760" y="3103247"/>
              <a:ext cx="1348528" cy="34909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pPr algn="ctr"/>
              <a:r>
                <a:rPr lang="en-GB" dirty="0" smtClean="0"/>
                <a:t>Promotion</a:t>
              </a:r>
              <a:endParaRPr lang="en-GB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312000" y="3633274"/>
            <a:ext cx="2520000" cy="2026722"/>
            <a:chOff x="3995936" y="3501008"/>
            <a:chExt cx="2520000" cy="2026722"/>
          </a:xfrm>
        </p:grpSpPr>
        <p:pic>
          <p:nvPicPr>
            <p:cNvPr id="4101" name="Picture 5" descr="N:\Photos\Infrastructure\Permeability\Permeability examples 017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3501008"/>
              <a:ext cx="2520000" cy="1677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Shape 35"/>
            <p:cNvSpPr txBox="1">
              <a:spLocks/>
            </p:cNvSpPr>
            <p:nvPr/>
          </p:nvSpPr>
          <p:spPr>
            <a:xfrm>
              <a:off x="4616651" y="5178636"/>
              <a:ext cx="1348528" cy="349094"/>
            </a:xfrm>
            <a:prstGeom prst="rect">
              <a:avLst/>
            </a:prstGeom>
          </p:spPr>
          <p:txBody>
            <a:bodyPr lIns="91425" tIns="91425" rIns="91425" bIns="91425" anchor="b" anchorCtr="0">
              <a:no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</a:lstStyle>
            <a:p>
              <a:pPr algn="ctr"/>
              <a:r>
                <a:rPr lang="en-GB" dirty="0" smtClean="0"/>
                <a:t>Infrastructure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3503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340768"/>
            <a:ext cx="6016501" cy="4467536"/>
          </a:xfrm>
          <a:prstGeom prst="rect">
            <a:avLst/>
          </a:prstGeom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10" name="Shape 29"/>
          <p:cNvSpPr txBox="1">
            <a:spLocks/>
          </p:cNvSpPr>
          <p:nvPr/>
        </p:nvSpPr>
        <p:spPr>
          <a:xfrm>
            <a:off x="6156176" y="1700808"/>
            <a:ext cx="2664296" cy="2946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33 local authorities</a:t>
            </a:r>
          </a:p>
        </p:txBody>
      </p:sp>
    </p:spTree>
    <p:extLst>
      <p:ext uri="{BB962C8B-B14F-4D97-AF65-F5344CB8AC3E}">
        <p14:creationId xmlns:p14="http://schemas.microsoft.com/office/powerpoint/2010/main" val="400446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1340768"/>
            <a:ext cx="601650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8" name="Shape 29"/>
          <p:cNvSpPr txBox="1">
            <a:spLocks/>
          </p:cNvSpPr>
          <p:nvPr/>
        </p:nvSpPr>
        <p:spPr>
          <a:xfrm>
            <a:off x="6156176" y="1700808"/>
            <a:ext cx="2664296" cy="2946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33 local authorities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Transport for London Road Network (TLRN)</a:t>
            </a:r>
          </a:p>
        </p:txBody>
      </p:sp>
    </p:spTree>
    <p:extLst>
      <p:ext uri="{BB962C8B-B14F-4D97-AF65-F5344CB8AC3E}">
        <p14:creationId xmlns:p14="http://schemas.microsoft.com/office/powerpoint/2010/main" val="337124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56" t="27725" r="21651" b="6220"/>
          <a:stretch/>
        </p:blipFill>
        <p:spPr>
          <a:xfrm>
            <a:off x="179512" y="1340768"/>
            <a:ext cx="5870251" cy="3960440"/>
          </a:xfrm>
          <a:prstGeom prst="rect">
            <a:avLst/>
          </a:prstGeom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6156176" y="1700808"/>
            <a:ext cx="2664296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33 local authorities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Transport for London Road Network (TLRN)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Royal Parks, waterways, City of London corporation and other highway authorities</a:t>
            </a:r>
          </a:p>
        </p:txBody>
      </p:sp>
    </p:spTree>
    <p:extLst>
      <p:ext uri="{BB962C8B-B14F-4D97-AF65-F5344CB8AC3E}">
        <p14:creationId xmlns:p14="http://schemas.microsoft.com/office/powerpoint/2010/main" val="155847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48" t="27578" r="24312" b="5780"/>
          <a:stretch/>
        </p:blipFill>
        <p:spPr>
          <a:xfrm>
            <a:off x="179512" y="1340768"/>
            <a:ext cx="5870251" cy="4183820"/>
          </a:xfrm>
          <a:prstGeom prst="rect">
            <a:avLst/>
          </a:prstGeom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6156176" y="1700808"/>
            <a:ext cx="2664296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London Cycle Network (LCN)</a:t>
            </a:r>
          </a:p>
        </p:txBody>
      </p:sp>
    </p:spTree>
    <p:extLst>
      <p:ext uri="{BB962C8B-B14F-4D97-AF65-F5344CB8AC3E}">
        <p14:creationId xmlns:p14="http://schemas.microsoft.com/office/powerpoint/2010/main" val="415538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340768"/>
            <a:ext cx="5870251" cy="4183820"/>
          </a:xfrm>
          <a:prstGeom prst="rect">
            <a:avLst/>
          </a:prstGeom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6156176" y="1700808"/>
            <a:ext cx="2664296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London Cycle Network (LCN)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London cycle Network plus (LCN+)</a:t>
            </a:r>
          </a:p>
        </p:txBody>
      </p:sp>
    </p:spTree>
    <p:extLst>
      <p:ext uri="{BB962C8B-B14F-4D97-AF65-F5344CB8AC3E}">
        <p14:creationId xmlns:p14="http://schemas.microsoft.com/office/powerpoint/2010/main" val="336590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340768"/>
            <a:ext cx="5870251" cy="4183820"/>
          </a:xfrm>
          <a:prstGeom prst="rect">
            <a:avLst/>
          </a:prstGeom>
        </p:spPr>
      </p:pic>
      <p:sp>
        <p:nvSpPr>
          <p:cNvPr id="4" name="Shape 35"/>
          <p:cNvSpPr txBox="1">
            <a:spLocks/>
          </p:cNvSpPr>
          <p:nvPr/>
        </p:nvSpPr>
        <p:spPr>
          <a:xfrm>
            <a:off x="457200" y="336612"/>
            <a:ext cx="8229600" cy="500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r>
              <a:rPr lang="en-GB" sz="1800" dirty="0" smtClean="0"/>
              <a:t>Cycling development in London</a:t>
            </a:r>
            <a:endParaRPr lang="en-GB" sz="1800" dirty="0"/>
          </a:p>
        </p:txBody>
      </p:sp>
      <p:sp>
        <p:nvSpPr>
          <p:cNvPr id="5" name="Shape 29"/>
          <p:cNvSpPr txBox="1">
            <a:spLocks/>
          </p:cNvSpPr>
          <p:nvPr/>
        </p:nvSpPr>
        <p:spPr>
          <a:xfrm>
            <a:off x="6156176" y="1700808"/>
            <a:ext cx="2664296" cy="32403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London Cycle Network (LCN)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London cycle Network plus (LCN+)</a:t>
            </a:r>
          </a:p>
          <a:p>
            <a:pPr marL="323850" indent="-28575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214285"/>
              <a:buFont typeface="Arial" pitchFamily="34" charset="0"/>
              <a:buChar char="•"/>
            </a:pPr>
            <a:r>
              <a:rPr lang="en-GB" dirty="0" smtClean="0"/>
              <a:t>Cycle Superhighways (CS)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31" t="27578" r="24770" b="6221"/>
          <a:stretch/>
        </p:blipFill>
        <p:spPr>
          <a:xfrm>
            <a:off x="162734" y="1340767"/>
            <a:ext cx="5870251" cy="420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1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872</Words>
  <Application>Microsoft Office PowerPoint</Application>
  <PresentationFormat>On-screen Show (4:3)</PresentationFormat>
  <Paragraphs>146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/>
      <vt:lpstr>London's superhighways and the 'Go Dutch' Campaign </vt:lpstr>
      <vt:lpstr>London's superhighways and the 'Go Dutch' Campaign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London's cycle superhighways</vt:lpstr>
      <vt:lpstr>About London's cycle superhighways</vt:lpstr>
      <vt:lpstr>About London's cycle superhighways</vt:lpstr>
      <vt:lpstr>About London's cycle superhighways</vt:lpstr>
      <vt:lpstr>About London's cycle superhighways</vt:lpstr>
      <vt:lpstr>About London's cycle superhighways</vt:lpstr>
      <vt:lpstr>About London's cycle superhighways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London's superhighways and the 'Go Dutch' Campaign</dc:title>
  <dc:creator>Gerhard Weiss</dc:creator>
  <cp:lastModifiedBy>MF</cp:lastModifiedBy>
  <cp:revision>30</cp:revision>
  <dcterms:modified xsi:type="dcterms:W3CDTF">2013-02-04T15:31:05Z</dcterms:modified>
</cp:coreProperties>
</file>