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7" r:id="rId6"/>
    <p:sldId id="261" r:id="rId7"/>
    <p:sldId id="263" r:id="rId8"/>
    <p:sldId id="266" r:id="rId9"/>
    <p:sldId id="265" r:id="rId10"/>
    <p:sldId id="268" r:id="rId11"/>
    <p:sldId id="269" r:id="rId12"/>
    <p:sldId id="270" r:id="rId13"/>
    <p:sldId id="271" r:id="rId14"/>
    <p:sldId id="272" r:id="rId15"/>
    <p:sldId id="273" r:id="rId16"/>
    <p:sldId id="274" r:id="rId17"/>
    <p:sldId id="280" r:id="rId18"/>
    <p:sldId id="281" r:id="rId19"/>
    <p:sldId id="276" r:id="rId20"/>
    <p:sldId id="278" r:id="rId21"/>
    <p:sldId id="279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4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769763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116433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414006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19509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497169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041073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81102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5703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436520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862771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425637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B38C8D-963F-4C29-B5C1-52241D20A20B}" type="datetimeFigureOut">
              <a:rPr lang="en-GB" smtClean="0"/>
              <a:t>14/01/2013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476A34-3431-4FA4-A532-66D9E292DC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215351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The Purpose and Work of the London Finance Commission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Tony Travers</a:t>
            </a:r>
          </a:p>
          <a:p>
            <a:r>
              <a:rPr lang="en-GB" dirty="0" smtClean="0"/>
              <a:t>BG@LSE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9369027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GB" sz="3600" dirty="0" smtClean="0"/>
              <a:t>Local taxation is even smaller in </a:t>
            </a:r>
            <a:r>
              <a:rPr lang="en-GB" sz="3600" dirty="0"/>
              <a:t>relation to all </a:t>
            </a:r>
            <a:r>
              <a:rPr lang="en-GB" sz="3600" dirty="0" smtClean="0"/>
              <a:t>tax paid </a:t>
            </a:r>
            <a:r>
              <a:rPr lang="en-GB" sz="3600" dirty="0"/>
              <a:t>in </a:t>
            </a:r>
            <a:r>
              <a:rPr lang="en-GB" sz="3600" dirty="0" smtClean="0"/>
              <a:t>London</a:t>
            </a:r>
            <a:endParaRPr lang="en-GB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London total taxation = £97-£</a:t>
            </a:r>
            <a:r>
              <a:rPr lang="en-GB" dirty="0" smtClean="0"/>
              <a:t>100bn</a:t>
            </a:r>
          </a:p>
          <a:p>
            <a:pPr lvl="2"/>
            <a:r>
              <a:rPr lang="en-GB" dirty="0" smtClean="0"/>
              <a:t>All revenues, </a:t>
            </a:r>
            <a:r>
              <a:rPr lang="en-GB" dirty="0" err="1" smtClean="0"/>
              <a:t>eg</a:t>
            </a:r>
            <a:r>
              <a:rPr lang="en-GB" dirty="0" smtClean="0"/>
              <a:t> Income Tax, VAT </a:t>
            </a:r>
          </a:p>
          <a:p>
            <a:endParaRPr lang="en-GB" dirty="0"/>
          </a:p>
          <a:p>
            <a:r>
              <a:rPr lang="en-GB" dirty="0"/>
              <a:t>Council </a:t>
            </a:r>
            <a:r>
              <a:rPr lang="en-GB" dirty="0" smtClean="0"/>
              <a:t>tax is 4.4% </a:t>
            </a:r>
            <a:r>
              <a:rPr lang="en-GB" dirty="0"/>
              <a:t>of all </a:t>
            </a:r>
            <a:r>
              <a:rPr lang="en-GB" dirty="0" smtClean="0"/>
              <a:t>tax paid in London</a:t>
            </a:r>
          </a:p>
          <a:p>
            <a:pPr marL="0" indent="0">
              <a:buNone/>
            </a:pPr>
            <a:endParaRPr lang="en-GB" dirty="0"/>
          </a:p>
          <a:p>
            <a:r>
              <a:rPr lang="en-GB" dirty="0" smtClean="0"/>
              <a:t>CT </a:t>
            </a:r>
            <a:r>
              <a:rPr lang="en-GB" dirty="0"/>
              <a:t>+ 50%NDR </a:t>
            </a:r>
            <a:r>
              <a:rPr lang="en-GB" dirty="0" smtClean="0"/>
              <a:t>would be c7.1% of all tax paid in London</a:t>
            </a:r>
            <a:endParaRPr lang="en-GB" dirty="0"/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5450686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London Finance Commission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GB" sz="2400" dirty="0" smtClean="0"/>
              <a:t>Set up by the Mayor of London to review London’s tax and public expenditure position and the possibility of greater autonomy</a:t>
            </a:r>
          </a:p>
          <a:p>
            <a:r>
              <a:rPr lang="en-GB" sz="2400" dirty="0" smtClean="0"/>
              <a:t>Terms of Reference include:</a:t>
            </a:r>
            <a:endParaRPr lang="en-GB" sz="2400" dirty="0"/>
          </a:p>
          <a:p>
            <a:pPr lvl="1"/>
            <a:r>
              <a:rPr lang="en-GB" sz="1800" dirty="0" smtClean="0"/>
              <a:t>Comparisons with other </a:t>
            </a:r>
            <a:r>
              <a:rPr lang="en-GB" sz="1800" dirty="0"/>
              <a:t>countries, regions and cities internationally and in the </a:t>
            </a:r>
            <a:r>
              <a:rPr lang="en-GB" sz="1800" dirty="0" smtClean="0"/>
              <a:t>UK</a:t>
            </a:r>
            <a:endParaRPr lang="en-GB" sz="1800" dirty="0"/>
          </a:p>
          <a:p>
            <a:pPr lvl="1"/>
            <a:r>
              <a:rPr lang="en-GB" sz="1800" dirty="0" smtClean="0"/>
              <a:t>Examine </a:t>
            </a:r>
            <a:r>
              <a:rPr lang="en-GB" sz="1800" dirty="0"/>
              <a:t>the relative scale and distribution of London’s public expenditure, </a:t>
            </a:r>
            <a:endParaRPr lang="en-GB" sz="1800" dirty="0" smtClean="0"/>
          </a:p>
          <a:p>
            <a:pPr lvl="1"/>
            <a:r>
              <a:rPr lang="en-GB" sz="1800" dirty="0" smtClean="0"/>
              <a:t>Consider the plausibility </a:t>
            </a:r>
            <a:r>
              <a:rPr lang="en-GB" sz="1800" dirty="0"/>
              <a:t>of a ‘Barnett Formula’ style settlement for the </a:t>
            </a:r>
            <a:r>
              <a:rPr lang="en-GB" sz="1800" dirty="0" smtClean="0"/>
              <a:t>capital</a:t>
            </a:r>
            <a:endParaRPr lang="en-GB" sz="1800" dirty="0"/>
          </a:p>
          <a:p>
            <a:pPr lvl="1"/>
            <a:r>
              <a:rPr lang="en-GB" sz="1800" dirty="0" smtClean="0"/>
              <a:t>Examine the potential </a:t>
            </a:r>
            <a:r>
              <a:rPr lang="en-GB" sz="1800" dirty="0"/>
              <a:t>to devolve to London’s </a:t>
            </a:r>
            <a:r>
              <a:rPr lang="en-GB" sz="1800" dirty="0" smtClean="0"/>
              <a:t>elected leaders </a:t>
            </a:r>
            <a:r>
              <a:rPr lang="en-GB" sz="1800" dirty="0"/>
              <a:t>both more of the taxes Londoners </a:t>
            </a:r>
            <a:r>
              <a:rPr lang="en-GB" sz="1800" dirty="0" smtClean="0"/>
              <a:t>and control over expenditure </a:t>
            </a:r>
          </a:p>
          <a:p>
            <a:pPr lvl="1"/>
            <a:r>
              <a:rPr lang="en-GB" sz="1800" dirty="0" smtClean="0"/>
              <a:t>Analyse </a:t>
            </a:r>
            <a:r>
              <a:rPr lang="en-GB" sz="1800" dirty="0"/>
              <a:t>the benefits (with particular regard to promoting jobs and growth) </a:t>
            </a:r>
            <a:r>
              <a:rPr lang="en-GB" sz="1800" dirty="0" smtClean="0"/>
              <a:t>and costs</a:t>
            </a:r>
            <a:r>
              <a:rPr lang="en-GB" sz="1800" dirty="0"/>
              <a:t>, and advantages and disadvantages, of </a:t>
            </a:r>
            <a:r>
              <a:rPr lang="en-GB" sz="1800" dirty="0" smtClean="0"/>
              <a:t>different </a:t>
            </a:r>
            <a:r>
              <a:rPr lang="en-GB" sz="1800" dirty="0"/>
              <a:t>options and </a:t>
            </a:r>
            <a:r>
              <a:rPr lang="en-GB" sz="1800" dirty="0" smtClean="0"/>
              <a:t>make recommendations</a:t>
            </a:r>
            <a:r>
              <a:rPr lang="en-GB" sz="1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69450429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Research initiated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514350" indent="-514350">
              <a:buAutoNum type="arabicParenR"/>
            </a:pPr>
            <a:r>
              <a:rPr lang="en-GB" dirty="0" smtClean="0"/>
              <a:t>The LFC </a:t>
            </a:r>
            <a:r>
              <a:rPr lang="en-GB" dirty="0" smtClean="0"/>
              <a:t>review in historical context</a:t>
            </a:r>
          </a:p>
          <a:p>
            <a:pPr marL="514350" indent="-514350">
              <a:buAutoNum type="arabicParenR"/>
            </a:pPr>
            <a:r>
              <a:rPr lang="en-GB" dirty="0" smtClean="0"/>
              <a:t>Literature on the impact of devolution and decentralisation</a:t>
            </a:r>
          </a:p>
          <a:p>
            <a:pPr marL="514350" indent="-514350">
              <a:buAutoNum type="arabicParenR"/>
            </a:pPr>
            <a:r>
              <a:rPr lang="en-GB" dirty="0" smtClean="0"/>
              <a:t>London compared to major international cities</a:t>
            </a:r>
          </a:p>
          <a:p>
            <a:pPr marL="514350" indent="-514350">
              <a:buAutoNum type="arabicParenR"/>
            </a:pPr>
            <a:r>
              <a:rPr lang="en-GB" dirty="0" smtClean="0"/>
              <a:t>London’s tax and expenditure position</a:t>
            </a:r>
          </a:p>
          <a:p>
            <a:pPr marL="514350" indent="-514350">
              <a:buAutoNum type="arabicParenR"/>
            </a:pPr>
            <a:r>
              <a:rPr lang="en-GB" dirty="0" smtClean="0"/>
              <a:t>The Barnett Formula</a:t>
            </a:r>
          </a:p>
          <a:p>
            <a:pPr marL="514350" indent="-514350">
              <a:buAutoNum type="arabicParenR"/>
            </a:pPr>
            <a:r>
              <a:rPr lang="en-GB" dirty="0" smtClean="0"/>
              <a:t>Tax options</a:t>
            </a:r>
          </a:p>
          <a:p>
            <a:pPr marL="514350" indent="-514350">
              <a:buAutoNum type="arabicParenR"/>
            </a:pPr>
            <a:r>
              <a:rPr lang="en-GB" dirty="0" smtClean="0"/>
              <a:t>Capital income and expenditure</a:t>
            </a:r>
          </a:p>
          <a:p>
            <a:pPr marL="0" indent="0">
              <a:buNone/>
            </a:pPr>
            <a:endParaRPr lang="en-GB" dirty="0" smtClean="0"/>
          </a:p>
          <a:p>
            <a:pPr marL="514350" indent="-514350">
              <a:buAutoNum type="arabicParenR" startAt="2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990361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/>
              <a:t>This review in historical </a:t>
            </a:r>
            <a:r>
              <a:rPr lang="en-GB" dirty="0" smtClean="0"/>
              <a:t>context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 err="1" smtClean="0"/>
              <a:t>Kilbrandon</a:t>
            </a:r>
            <a:r>
              <a:rPr lang="en-GB" dirty="0" smtClean="0"/>
              <a:t>, </a:t>
            </a:r>
            <a:r>
              <a:rPr lang="en-GB" dirty="0" err="1" smtClean="0"/>
              <a:t>Layfield</a:t>
            </a:r>
            <a:r>
              <a:rPr lang="en-GB" dirty="0" smtClean="0"/>
              <a:t>, </a:t>
            </a:r>
            <a:r>
              <a:rPr lang="en-GB" dirty="0" err="1" smtClean="0"/>
              <a:t>Raynsford</a:t>
            </a:r>
            <a:r>
              <a:rPr lang="en-GB" dirty="0" smtClean="0"/>
              <a:t>/Lyons</a:t>
            </a:r>
          </a:p>
          <a:p>
            <a:pPr lvl="1"/>
            <a:r>
              <a:rPr lang="en-GB" dirty="0" smtClean="0"/>
              <a:t>Much study by committees and commissions, but </a:t>
            </a:r>
            <a:r>
              <a:rPr lang="en-GB" dirty="0" smtClean="0"/>
              <a:t>little substantive</a:t>
            </a:r>
            <a:r>
              <a:rPr lang="en-GB" dirty="0" smtClean="0"/>
              <a:t> </a:t>
            </a:r>
            <a:r>
              <a:rPr lang="en-GB" dirty="0" smtClean="0"/>
              <a:t>reform</a:t>
            </a:r>
          </a:p>
          <a:p>
            <a:r>
              <a:rPr lang="en-GB" dirty="0" smtClean="0"/>
              <a:t>Devolution in 1999 and 2000</a:t>
            </a:r>
          </a:p>
          <a:p>
            <a:pPr lvl="1"/>
            <a:r>
              <a:rPr lang="en-GB" dirty="0" smtClean="0"/>
              <a:t>Scotland, Wales, London</a:t>
            </a:r>
          </a:p>
          <a:p>
            <a:pPr lvl="1"/>
            <a:r>
              <a:rPr lang="en-GB" dirty="0" smtClean="0"/>
              <a:t>Little fiscal freedom</a:t>
            </a:r>
          </a:p>
          <a:p>
            <a:pPr lvl="1"/>
            <a:r>
              <a:rPr lang="en-GB" dirty="0" smtClean="0"/>
              <a:t>But, dynamic for more reform</a:t>
            </a:r>
          </a:p>
          <a:p>
            <a:r>
              <a:rPr lang="en-GB" dirty="0" err="1" smtClean="0"/>
              <a:t>Calman</a:t>
            </a:r>
            <a:r>
              <a:rPr lang="en-GB" dirty="0" smtClean="0"/>
              <a:t>, </a:t>
            </a:r>
            <a:r>
              <a:rPr lang="en-GB" dirty="0" err="1" smtClean="0"/>
              <a:t>Holtham</a:t>
            </a:r>
            <a:r>
              <a:rPr lang="en-GB" dirty="0" smtClean="0"/>
              <a:t>, Silk</a:t>
            </a:r>
            <a:endParaRPr lang="en-GB" dirty="0" smtClean="0"/>
          </a:p>
          <a:p>
            <a:r>
              <a:rPr lang="en-GB" dirty="0" smtClean="0"/>
              <a:t>Scottish independence debate/</a:t>
            </a:r>
            <a:r>
              <a:rPr lang="en-GB" dirty="0" err="1" smtClean="0"/>
              <a:t>Devo</a:t>
            </a:r>
            <a:r>
              <a:rPr lang="en-GB" dirty="0" smtClean="0"/>
              <a:t> Max…</a:t>
            </a:r>
          </a:p>
          <a:p>
            <a:r>
              <a:rPr lang="en-GB" dirty="0" smtClean="0"/>
              <a:t>Heseltine Report 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6298627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Literature on the impact of devolution and decentralisation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 smtClean="0"/>
              <a:t>Academic evidence is mixed</a:t>
            </a:r>
          </a:p>
          <a:p>
            <a:r>
              <a:rPr lang="en-GB" dirty="0"/>
              <a:t>L</a:t>
            </a:r>
            <a:r>
              <a:rPr lang="en-GB" dirty="0" smtClean="0"/>
              <a:t>ittle </a:t>
            </a:r>
            <a:r>
              <a:rPr lang="en-GB" dirty="0"/>
              <a:t>consensus on whether </a:t>
            </a:r>
            <a:r>
              <a:rPr lang="en-GB" dirty="0" smtClean="0"/>
              <a:t>fiscal devolution </a:t>
            </a:r>
            <a:r>
              <a:rPr lang="en-GB" dirty="0"/>
              <a:t>is beneficial to economic growth or </a:t>
            </a:r>
            <a:r>
              <a:rPr lang="en-GB" dirty="0" smtClean="0"/>
              <a:t>not</a:t>
            </a:r>
          </a:p>
          <a:p>
            <a:r>
              <a:rPr lang="en-GB" dirty="0"/>
              <a:t>M</a:t>
            </a:r>
            <a:r>
              <a:rPr lang="en-GB" dirty="0" smtClean="0"/>
              <a:t>easuring </a:t>
            </a:r>
            <a:r>
              <a:rPr lang="en-GB" dirty="0"/>
              <a:t>the degree of fiscal devolution in a region is </a:t>
            </a:r>
            <a:r>
              <a:rPr lang="en-GB" dirty="0" smtClean="0"/>
              <a:t>difficult</a:t>
            </a:r>
          </a:p>
          <a:p>
            <a:r>
              <a:rPr lang="en-GB" dirty="0"/>
              <a:t>O</a:t>
            </a:r>
            <a:r>
              <a:rPr lang="en-GB" dirty="0" smtClean="0"/>
              <a:t>utcomes </a:t>
            </a:r>
            <a:r>
              <a:rPr lang="en-GB" dirty="0"/>
              <a:t>for regions are influenced by many factors </a:t>
            </a:r>
            <a:r>
              <a:rPr lang="en-GB" dirty="0" smtClean="0"/>
              <a:t>- such </a:t>
            </a:r>
            <a:r>
              <a:rPr lang="en-GB" dirty="0"/>
              <a:t>as </a:t>
            </a:r>
            <a:r>
              <a:rPr lang="en-GB" dirty="0" smtClean="0"/>
              <a:t>existing regional </a:t>
            </a:r>
            <a:r>
              <a:rPr lang="en-GB" dirty="0"/>
              <a:t>disparities, regional policy and national economic </a:t>
            </a:r>
            <a:r>
              <a:rPr lang="en-GB" dirty="0" smtClean="0"/>
              <a:t>performance</a:t>
            </a:r>
          </a:p>
          <a:p>
            <a:r>
              <a:rPr lang="en-GB" dirty="0" smtClean="0"/>
              <a:t>Preference for immobile taxes where fiscal devolution takes place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7797850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London compared to other cities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London’s international position has led to many comparisons and comparative exercises</a:t>
            </a:r>
          </a:p>
          <a:p>
            <a:r>
              <a:rPr lang="en-GB" dirty="0" smtClean="0"/>
              <a:t>LFC </a:t>
            </a:r>
            <a:r>
              <a:rPr lang="en-GB" dirty="0" smtClean="0"/>
              <a:t>has commissioned</a:t>
            </a:r>
            <a:r>
              <a:rPr lang="en-GB" dirty="0" smtClean="0"/>
              <a:t> </a:t>
            </a:r>
            <a:r>
              <a:rPr lang="en-GB" dirty="0" smtClean="0"/>
              <a:t>work on a number of other </a:t>
            </a:r>
            <a:r>
              <a:rPr lang="en-GB" dirty="0" smtClean="0"/>
              <a:t>cities (from the University of </a:t>
            </a:r>
            <a:r>
              <a:rPr lang="en-GB" dirty="0" smtClean="0"/>
              <a:t>Toron</a:t>
            </a:r>
            <a:r>
              <a:rPr lang="en-GB" dirty="0" smtClean="0"/>
              <a:t>to), </a:t>
            </a:r>
            <a:r>
              <a:rPr lang="en-GB" dirty="0" err="1" smtClean="0"/>
              <a:t>eg</a:t>
            </a:r>
            <a:r>
              <a:rPr lang="en-GB" dirty="0" smtClean="0"/>
              <a:t>:</a:t>
            </a:r>
            <a:endParaRPr lang="en-GB" dirty="0" smtClean="0"/>
          </a:p>
          <a:p>
            <a:pPr lvl="2"/>
            <a:r>
              <a:rPr lang="en-GB" dirty="0" smtClean="0"/>
              <a:t>New York</a:t>
            </a:r>
          </a:p>
          <a:p>
            <a:pPr lvl="2"/>
            <a:r>
              <a:rPr lang="en-GB" dirty="0" smtClean="0"/>
              <a:t>Paris</a:t>
            </a:r>
          </a:p>
          <a:p>
            <a:pPr lvl="2"/>
            <a:r>
              <a:rPr lang="en-GB" dirty="0" smtClean="0"/>
              <a:t>Berlin</a:t>
            </a:r>
          </a:p>
          <a:p>
            <a:pPr lvl="2"/>
            <a:r>
              <a:rPr lang="en-GB" dirty="0" smtClean="0"/>
              <a:t>Tokyo</a:t>
            </a:r>
          </a:p>
          <a:p>
            <a:pPr marL="914400" lvl="2" indent="0">
              <a:buNone/>
            </a:pPr>
            <a:endParaRPr lang="en-GB" dirty="0" smtClean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2932947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London’s tax and expenditure position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GB" dirty="0" smtClean="0"/>
              <a:t>To consider the longer-term trend of changes in the tax yield in London and the likely path of expenditure</a:t>
            </a:r>
          </a:p>
          <a:p>
            <a:r>
              <a:rPr lang="en-GB" dirty="0" smtClean="0"/>
              <a:t>Is the London tax yield likely to increase?</a:t>
            </a:r>
          </a:p>
          <a:p>
            <a:r>
              <a:rPr lang="en-GB" dirty="0" smtClean="0"/>
              <a:t>Growth in this yield would provide evidence about the possibility of ‘capturing’ part or all of it</a:t>
            </a:r>
          </a:p>
          <a:p>
            <a:pPr lvl="2"/>
            <a:r>
              <a:rPr lang="en-GB" dirty="0" smtClean="0"/>
              <a:t>‘Assigned’ or locally-determined taxes</a:t>
            </a:r>
          </a:p>
          <a:p>
            <a:r>
              <a:rPr lang="en-GB" dirty="0" smtClean="0"/>
              <a:t>Greater Manchester has agreed an ‘Earn Back’ deal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0646366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LFC’s deliberation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GB" dirty="0" smtClean="0"/>
              <a:t>London’s growing population and need for infrastructure</a:t>
            </a:r>
          </a:p>
          <a:p>
            <a:pPr lvl="2"/>
            <a:r>
              <a:rPr lang="en-GB" dirty="0" smtClean="0"/>
              <a:t>Projections: 9m by 2020; 10m by 2030</a:t>
            </a:r>
          </a:p>
          <a:p>
            <a:r>
              <a:rPr lang="en-GB" dirty="0"/>
              <a:t>Public sector capital spending in </a:t>
            </a:r>
            <a:r>
              <a:rPr lang="en-GB" dirty="0" smtClean="0"/>
              <a:t>decline – into the medium-term</a:t>
            </a:r>
          </a:p>
          <a:p>
            <a:r>
              <a:rPr lang="en-GB" dirty="0" smtClean="0"/>
              <a:t>How to allow London’s government greater capacity to develop railways, Tubes, schools, health facilities </a:t>
            </a:r>
            <a:r>
              <a:rPr lang="en-GB" dirty="0" err="1" smtClean="0"/>
              <a:t>etc</a:t>
            </a:r>
            <a:r>
              <a:rPr lang="en-GB" dirty="0" smtClean="0"/>
              <a:t>?</a:t>
            </a:r>
          </a:p>
          <a:p>
            <a:r>
              <a:rPr lang="en-GB" dirty="0" smtClean="0"/>
              <a:t>Freedom to invest in schemes where there is a ‘growth payback’?</a:t>
            </a:r>
          </a:p>
          <a:p>
            <a:pPr lvl="2"/>
            <a:r>
              <a:rPr lang="en-GB" dirty="0" smtClean="0"/>
              <a:t>Manchester’s ‘Earn Back’ scheme…</a:t>
            </a:r>
          </a:p>
          <a:p>
            <a:pPr lvl="2"/>
            <a:r>
              <a:rPr lang="en-GB" dirty="0" smtClean="0"/>
              <a:t>If so, how to use growing tax revenues to support investments that facilitate growth?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3400962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Possible options for capital expansion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 smtClean="0"/>
              <a:t>Tax Increment Finance is one possible model</a:t>
            </a:r>
          </a:p>
          <a:p>
            <a:pPr lvl="2"/>
            <a:r>
              <a:rPr lang="en-GB" dirty="0" smtClean="0"/>
              <a:t>Likely to be used, with Treasury permission, for Northern Line extension to Battersea</a:t>
            </a:r>
          </a:p>
          <a:p>
            <a:pPr lvl="2"/>
            <a:r>
              <a:rPr lang="en-GB" dirty="0" smtClean="0"/>
              <a:t>But could be used more widely?</a:t>
            </a:r>
          </a:p>
          <a:p>
            <a:r>
              <a:rPr lang="en-GB" dirty="0" smtClean="0"/>
              <a:t>Greater planning freedom to allow private capital to invest in ‘public’ infrastructure?</a:t>
            </a:r>
          </a:p>
          <a:p>
            <a:r>
              <a:rPr lang="en-GB" dirty="0" smtClean="0"/>
              <a:t>New and better PFI-type arrangement?</a:t>
            </a:r>
          </a:p>
          <a:p>
            <a:pPr marL="0" indent="0">
              <a:buNone/>
            </a:pPr>
            <a:endParaRPr lang="en-GB" dirty="0" smtClean="0"/>
          </a:p>
          <a:p>
            <a:pPr marL="0" indent="0">
              <a:buNone/>
            </a:pPr>
            <a:r>
              <a:rPr lang="en-GB" dirty="0" smtClean="0"/>
              <a:t>Key challenge is that any ‘public sector’ project would see all spending count towards London’s ‘share’ of public expenditure</a:t>
            </a:r>
          </a:p>
          <a:p>
            <a:endParaRPr lang="en-GB" dirty="0" smtClean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2930792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Tax options – </a:t>
            </a:r>
            <a:r>
              <a:rPr lang="en-GB" dirty="0" smtClean="0"/>
              <a:t>to help fund investment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 smtClean="0"/>
              <a:t>Immobile </a:t>
            </a:r>
            <a:r>
              <a:rPr lang="en-GB" dirty="0" smtClean="0"/>
              <a:t>taxes probably best</a:t>
            </a:r>
          </a:p>
          <a:p>
            <a:r>
              <a:rPr lang="en-GB" dirty="0" smtClean="0"/>
              <a:t>Property taxes good</a:t>
            </a:r>
          </a:p>
          <a:p>
            <a:pPr lvl="2"/>
            <a:r>
              <a:rPr lang="en-GB" dirty="0" smtClean="0"/>
              <a:t>Council tax, NDR, Stamp Duty</a:t>
            </a:r>
          </a:p>
          <a:p>
            <a:r>
              <a:rPr lang="en-GB" dirty="0" smtClean="0"/>
              <a:t>VAT not lawful under EU rules</a:t>
            </a:r>
          </a:p>
          <a:p>
            <a:pPr lvl="2"/>
            <a:r>
              <a:rPr lang="en-GB" dirty="0" smtClean="0"/>
              <a:t>But, sales tax?</a:t>
            </a:r>
          </a:p>
          <a:p>
            <a:r>
              <a:rPr lang="en-GB" dirty="0" smtClean="0"/>
              <a:t>Income </a:t>
            </a:r>
            <a:r>
              <a:rPr lang="en-GB" dirty="0" smtClean="0"/>
              <a:t>tax</a:t>
            </a:r>
          </a:p>
          <a:p>
            <a:r>
              <a:rPr lang="en-GB" dirty="0"/>
              <a:t>Local determination of taxes or assignment</a:t>
            </a:r>
            <a:r>
              <a:rPr lang="en-GB" dirty="0" smtClean="0"/>
              <a:t>?</a:t>
            </a:r>
            <a:endParaRPr lang="en-GB" dirty="0" smtClean="0"/>
          </a:p>
          <a:p>
            <a:r>
              <a:rPr lang="en-GB" dirty="0" smtClean="0"/>
              <a:t>Smaller revenues, </a:t>
            </a:r>
            <a:r>
              <a:rPr lang="en-GB" dirty="0" err="1" smtClean="0"/>
              <a:t>eg</a:t>
            </a:r>
            <a:r>
              <a:rPr lang="en-GB" dirty="0" smtClean="0"/>
              <a:t> tourist tax, </a:t>
            </a:r>
            <a:r>
              <a:rPr lang="en-GB" dirty="0" smtClean="0"/>
              <a:t>Vehicle </a:t>
            </a:r>
            <a:r>
              <a:rPr lang="en-GB" dirty="0"/>
              <a:t>E</a:t>
            </a:r>
            <a:r>
              <a:rPr lang="en-GB" dirty="0" smtClean="0"/>
              <a:t>xcise Duty, environmental </a:t>
            </a:r>
            <a:r>
              <a:rPr lang="en-GB" dirty="0" smtClean="0"/>
              <a:t>taxes, road </a:t>
            </a:r>
            <a:r>
              <a:rPr lang="en-GB" dirty="0" smtClean="0"/>
              <a:t>pricing (which may be back on the agenda – and could be relatively high-yielding)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846538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The heyday of British urban government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19</a:t>
            </a:r>
            <a:r>
              <a:rPr lang="en-GB" baseline="30000" dirty="0" smtClean="0"/>
              <a:t>th</a:t>
            </a:r>
            <a:r>
              <a:rPr lang="en-GB" dirty="0" smtClean="0"/>
              <a:t> century development of ‘municipal corporations’</a:t>
            </a:r>
          </a:p>
          <a:p>
            <a:r>
              <a:rPr lang="en-GB" dirty="0" smtClean="0"/>
              <a:t>Growth of public services within local government</a:t>
            </a:r>
          </a:p>
          <a:p>
            <a:pPr lvl="2"/>
            <a:r>
              <a:rPr lang="en-GB" dirty="0" smtClean="0"/>
              <a:t>Poor Law, refuse collection, highways, utilities, sanitation</a:t>
            </a:r>
          </a:p>
          <a:p>
            <a:pPr lvl="2"/>
            <a:r>
              <a:rPr lang="en-GB" dirty="0" smtClean="0"/>
              <a:t>School Boards</a:t>
            </a:r>
          </a:p>
          <a:p>
            <a:pPr lvl="2"/>
            <a:r>
              <a:rPr lang="en-GB" dirty="0" smtClean="0"/>
              <a:t>Housing </a:t>
            </a:r>
          </a:p>
          <a:p>
            <a:r>
              <a:rPr lang="en-GB" dirty="0" smtClean="0"/>
              <a:t>Funded by rates and, to a minor extent, grants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5734131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Process and final report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dirty="0" smtClean="0"/>
              <a:t>Evidence-gathering now </a:t>
            </a:r>
            <a:r>
              <a:rPr lang="en-GB" dirty="0" smtClean="0"/>
              <a:t>completed</a:t>
            </a:r>
          </a:p>
          <a:p>
            <a:r>
              <a:rPr lang="en-GB" dirty="0" smtClean="0"/>
              <a:t>Research </a:t>
            </a:r>
            <a:r>
              <a:rPr lang="en-GB" dirty="0" smtClean="0"/>
              <a:t>papers </a:t>
            </a:r>
            <a:r>
              <a:rPr lang="en-GB" dirty="0" smtClean="0"/>
              <a:t>largely completed</a:t>
            </a:r>
            <a:endParaRPr lang="en-GB" dirty="0" smtClean="0"/>
          </a:p>
          <a:p>
            <a:r>
              <a:rPr lang="en-GB" dirty="0" smtClean="0"/>
              <a:t>Interim report </a:t>
            </a:r>
            <a:r>
              <a:rPr lang="en-GB" dirty="0" smtClean="0"/>
              <a:t>today (January 14</a:t>
            </a:r>
            <a:r>
              <a:rPr lang="en-GB" baseline="30000" dirty="0" smtClean="0"/>
              <a:t>th</a:t>
            </a:r>
            <a:r>
              <a:rPr lang="en-GB" dirty="0" smtClean="0"/>
              <a:t>)</a:t>
            </a:r>
            <a:endParaRPr lang="en-GB" dirty="0" smtClean="0"/>
          </a:p>
          <a:p>
            <a:r>
              <a:rPr lang="en-GB" dirty="0" smtClean="0"/>
              <a:t>Deliberation between December 2012 and </a:t>
            </a:r>
            <a:r>
              <a:rPr lang="en-GB" dirty="0" smtClean="0"/>
              <a:t>April</a:t>
            </a:r>
            <a:r>
              <a:rPr lang="en-GB" dirty="0" smtClean="0"/>
              <a:t> </a:t>
            </a:r>
            <a:r>
              <a:rPr lang="en-GB" dirty="0" smtClean="0"/>
              <a:t>2013</a:t>
            </a:r>
          </a:p>
          <a:p>
            <a:r>
              <a:rPr lang="en-GB" dirty="0" smtClean="0"/>
              <a:t>Report </a:t>
            </a:r>
            <a:r>
              <a:rPr lang="en-GB" dirty="0" smtClean="0"/>
              <a:t>(to the Mayor) to </a:t>
            </a:r>
            <a:r>
              <a:rPr lang="en-GB" dirty="0" smtClean="0"/>
              <a:t>be published in </a:t>
            </a:r>
            <a:r>
              <a:rPr lang="en-GB" dirty="0" smtClean="0"/>
              <a:t>May</a:t>
            </a:r>
            <a:r>
              <a:rPr lang="en-GB" dirty="0" smtClean="0"/>
              <a:t> </a:t>
            </a:r>
            <a:r>
              <a:rPr lang="en-GB" dirty="0" smtClean="0"/>
              <a:t>2013</a:t>
            </a:r>
          </a:p>
          <a:p>
            <a:r>
              <a:rPr lang="en-GB" dirty="0" smtClean="0"/>
              <a:t>Hope is to embed ideas in all the major political parties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2928523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The Purpose and Work of the London Finance Commission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Tony Travers</a:t>
            </a:r>
          </a:p>
          <a:p>
            <a:r>
              <a:rPr lang="en-GB" dirty="0" smtClean="0"/>
              <a:t>BG@LSE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024884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London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dirty="0" smtClean="0"/>
              <a:t>The City and parishes were reformed in 1899 to create ‘metropolitan boroughs’</a:t>
            </a:r>
          </a:p>
          <a:p>
            <a:pPr lvl="2"/>
            <a:r>
              <a:rPr lang="en-GB" dirty="0" smtClean="0"/>
              <a:t>Further reform in 1965 to create ‘London Boroughs’</a:t>
            </a:r>
          </a:p>
          <a:p>
            <a:r>
              <a:rPr lang="en-GB" dirty="0" smtClean="0"/>
              <a:t>City-wide government first provided by the Metropolitan Board of Works</a:t>
            </a:r>
          </a:p>
          <a:p>
            <a:pPr lvl="2"/>
            <a:r>
              <a:rPr lang="en-GB" dirty="0" smtClean="0"/>
              <a:t>London County Council (1888-1965)</a:t>
            </a:r>
          </a:p>
          <a:p>
            <a:pPr lvl="2"/>
            <a:r>
              <a:rPr lang="en-GB" dirty="0" smtClean="0"/>
              <a:t>Greater London Council (1965-1986)</a:t>
            </a:r>
          </a:p>
          <a:p>
            <a:r>
              <a:rPr lang="en-GB" dirty="0" smtClean="0"/>
              <a:t>Evolution of a two-tier system of London government</a:t>
            </a:r>
          </a:p>
          <a:p>
            <a:pPr lvl="2"/>
            <a:r>
              <a:rPr lang="en-GB" dirty="0" smtClean="0"/>
              <a:t>As in the rest of the UK, funding from rates, charges and (small) grants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819390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 </a:t>
            </a:r>
            <a:r>
              <a:rPr lang="en-GB" dirty="0" smtClean="0"/>
              <a:t>Powers and funding changed during the 20</a:t>
            </a:r>
            <a:r>
              <a:rPr lang="en-GB" baseline="30000" dirty="0" smtClean="0"/>
              <a:t>th</a:t>
            </a:r>
            <a:r>
              <a:rPr lang="en-GB" dirty="0" smtClean="0"/>
              <a:t> century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A number of services were nationalised and/or transferred to the centre, </a:t>
            </a:r>
            <a:r>
              <a:rPr lang="en-GB" dirty="0" err="1" smtClean="0"/>
              <a:t>eg</a:t>
            </a:r>
            <a:endParaRPr lang="en-GB" dirty="0" smtClean="0"/>
          </a:p>
          <a:p>
            <a:pPr lvl="2"/>
            <a:r>
              <a:rPr lang="en-GB" dirty="0"/>
              <a:t>Water, gas, electricity</a:t>
            </a:r>
          </a:p>
          <a:p>
            <a:pPr lvl="2"/>
            <a:r>
              <a:rPr lang="en-GB" dirty="0"/>
              <a:t>Health, ambulances</a:t>
            </a:r>
          </a:p>
          <a:p>
            <a:pPr lvl="2"/>
            <a:r>
              <a:rPr lang="en-GB" dirty="0"/>
              <a:t>Higher and further education</a:t>
            </a:r>
          </a:p>
          <a:p>
            <a:pPr lvl="2"/>
            <a:r>
              <a:rPr lang="en-GB" dirty="0"/>
              <a:t>Schools</a:t>
            </a:r>
          </a:p>
          <a:p>
            <a:pPr lvl="2"/>
            <a:r>
              <a:rPr lang="en-GB" dirty="0"/>
              <a:t>Transport (though returned</a:t>
            </a:r>
            <a:r>
              <a:rPr lang="en-GB" dirty="0" smtClean="0"/>
              <a:t>)</a:t>
            </a:r>
            <a:endParaRPr lang="en-GB" dirty="0"/>
          </a:p>
          <a:p>
            <a:r>
              <a:rPr lang="en-GB" dirty="0" smtClean="0"/>
              <a:t>Central grants grew from less than 5% of income to almost 80%</a:t>
            </a:r>
          </a:p>
          <a:p>
            <a:pPr lvl="2"/>
            <a:r>
              <a:rPr lang="en-GB" dirty="0" smtClean="0"/>
              <a:t>Now about 25% (50% if education excluded)</a:t>
            </a:r>
          </a:p>
        </p:txBody>
      </p:sp>
    </p:spTree>
    <p:extLst>
      <p:ext uri="{BB962C8B-B14F-4D97-AF65-F5344CB8AC3E}">
        <p14:creationId xmlns:p14="http://schemas.microsoft.com/office/powerpoint/2010/main" val="33813273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L</a:t>
            </a:r>
            <a:r>
              <a:rPr lang="en-GB" dirty="0" smtClean="0"/>
              <a:t>ocal government income compared to all UK tax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91993774"/>
              </p:ext>
            </p:extLst>
          </p:nvPr>
        </p:nvGraphicFramePr>
        <p:xfrm>
          <a:off x="395536" y="2204864"/>
          <a:ext cx="8229600" cy="2494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6144"/>
                <a:gridCol w="1296144"/>
                <a:gridCol w="1368152"/>
                <a:gridCol w="1525960"/>
                <a:gridCol w="1371600"/>
                <a:gridCol w="1371600"/>
              </a:tblGrid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Rates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Grants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err="1" smtClean="0"/>
                        <a:t>Rates:Grants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All UK tax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Rates as % of all UK tax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1872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17.6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18:1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73.1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24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1914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71.3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22.6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3:1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198.2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36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1939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191.4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140.2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1.4:1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1006.2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19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1980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6122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11684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0.5:1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54331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11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2012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26300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110000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0.23:1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542.5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/>
                        <a:t>5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0513961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The UK’s international position:</a:t>
            </a:r>
            <a:br>
              <a:rPr lang="en-GB" dirty="0" smtClean="0"/>
            </a:br>
            <a:r>
              <a:rPr lang="en-GB" dirty="0" smtClean="0"/>
              <a:t>tax revenue as % of GDP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43683205"/>
              </p:ext>
            </p:extLst>
          </p:nvPr>
        </p:nvGraphicFramePr>
        <p:xfrm>
          <a:off x="971600" y="2132856"/>
          <a:ext cx="6912768" cy="2664296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1329615"/>
                <a:gridCol w="915117"/>
                <a:gridCol w="1067636"/>
                <a:gridCol w="1067636"/>
                <a:gridCol w="915117"/>
                <a:gridCol w="686338"/>
                <a:gridCol w="931309"/>
              </a:tblGrid>
              <a:tr h="432048">
                <a:tc>
                  <a:txBody>
                    <a:bodyPr/>
                    <a:lstStyle/>
                    <a:p>
                      <a:pPr algn="just"/>
                      <a:r>
                        <a:rPr lang="en-GB" sz="1100" dirty="0">
                          <a:effectLst/>
                        </a:rPr>
                        <a:t> </a:t>
                      </a:r>
                      <a:endParaRPr lang="en-GB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Local government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State/regional government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Local + state/regional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Central government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Social security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Total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16024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Canada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3.1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12.2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b="1" dirty="0">
                          <a:effectLst/>
                        </a:rPr>
                        <a:t>15.3</a:t>
                      </a:r>
                      <a:endParaRPr lang="en-GB" sz="10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12.8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2.9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31.0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16024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France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5.8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0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b="1" dirty="0">
                          <a:effectLst/>
                        </a:rPr>
                        <a:t>5.8</a:t>
                      </a:r>
                      <a:endParaRPr lang="en-GB" sz="10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14.4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23.9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44.2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16024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Germany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3.0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7.9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b="1" dirty="0">
                          <a:effectLst/>
                        </a:rPr>
                        <a:t>10.9</a:t>
                      </a:r>
                      <a:endParaRPr lang="en-GB" sz="10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11.8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14.3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dirty="0">
                          <a:effectLst/>
                        </a:rPr>
                        <a:t>37.1</a:t>
                      </a:r>
                      <a:endParaRPr lang="en-GB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16024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Italy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6.8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0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b="1" dirty="0">
                          <a:effectLst/>
                        </a:rPr>
                        <a:t>6.8</a:t>
                      </a:r>
                      <a:endParaRPr lang="en-GB" sz="10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22.6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13.4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42.9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16024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Spain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3.0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7.3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b="1" dirty="0">
                          <a:effectLst/>
                        </a:rPr>
                        <a:t>10.3</a:t>
                      </a:r>
                      <a:endParaRPr lang="en-GB" sz="10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9.5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11.7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31.6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16024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Sweden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15.9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0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b="1" dirty="0">
                          <a:effectLst/>
                        </a:rPr>
                        <a:t>15.9</a:t>
                      </a:r>
                      <a:endParaRPr lang="en-GB" sz="10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22.8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5.6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44.5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16024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United Kingdom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1.7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0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b="1" dirty="0">
                          <a:effectLst/>
                        </a:rPr>
                        <a:t>1.7</a:t>
                      </a:r>
                      <a:endParaRPr lang="en-GB" sz="10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26.9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6.7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35.5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16024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United States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3.9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5.2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b="1" dirty="0">
                          <a:effectLst/>
                        </a:rPr>
                        <a:t>9.1</a:t>
                      </a:r>
                      <a:endParaRPr lang="en-GB" sz="10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10.3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5.7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25.1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16024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b="1" dirty="0">
                          <a:effectLst/>
                        </a:rPr>
                        <a:t> </a:t>
                      </a:r>
                      <a:endParaRPr lang="en-GB" sz="10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 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288032">
                <a:tc>
                  <a:txBody>
                    <a:bodyPr/>
                    <a:lstStyle/>
                    <a:p>
                      <a:pPr algn="just"/>
                      <a:r>
                        <a:rPr lang="en-GB" sz="1100">
                          <a:effectLst/>
                        </a:rPr>
                        <a:t>OECD (2010)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3.9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5.0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8.9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20.2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>
                          <a:effectLst/>
                        </a:rPr>
                        <a:t>8.3</a:t>
                      </a:r>
                      <a:endParaRPr lang="en-GB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100" dirty="0">
                          <a:effectLst/>
                        </a:rPr>
                        <a:t>33.8</a:t>
                      </a:r>
                      <a:endParaRPr lang="en-GB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071852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600" dirty="0" smtClean="0"/>
              <a:t>GVA and GDP;  public expenditure</a:t>
            </a:r>
            <a:endParaRPr lang="en-GB" sz="3600" dirty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85000" lnSpcReduction="10000"/>
          </a:bodyPr>
          <a:lstStyle/>
          <a:p>
            <a:pPr>
              <a:lnSpc>
                <a:spcPct val="90000"/>
              </a:lnSpc>
            </a:pPr>
            <a:r>
              <a:rPr lang="en-GB" sz="4200" dirty="0"/>
              <a:t>London’s GVA/GDP:   		</a:t>
            </a:r>
            <a:r>
              <a:rPr lang="en-GB" sz="4200" dirty="0" smtClean="0"/>
              <a:t>	£</a:t>
            </a:r>
            <a:r>
              <a:rPr lang="en-GB" sz="4200" dirty="0"/>
              <a:t>274bn</a:t>
            </a:r>
          </a:p>
          <a:p>
            <a:pPr>
              <a:lnSpc>
                <a:spcPct val="90000"/>
              </a:lnSpc>
            </a:pPr>
            <a:endParaRPr lang="en-GB" sz="4200" dirty="0"/>
          </a:p>
          <a:p>
            <a:pPr>
              <a:lnSpc>
                <a:spcPct val="90000"/>
              </a:lnSpc>
            </a:pPr>
            <a:r>
              <a:rPr lang="en-GB" sz="4200" dirty="0"/>
              <a:t>London’s public expenditure: 	</a:t>
            </a:r>
            <a:r>
              <a:rPr lang="en-GB" sz="4200" dirty="0" smtClean="0"/>
              <a:t>£89bn  </a:t>
            </a:r>
            <a:endParaRPr lang="en-GB" sz="4200" dirty="0"/>
          </a:p>
          <a:p>
            <a:pPr>
              <a:buFont typeface="Wingdings" pitchFamily="2" charset="2"/>
              <a:buNone/>
            </a:pPr>
            <a:r>
              <a:rPr lang="en-GB" sz="3400" dirty="0" smtClean="0"/>
              <a:t>		</a:t>
            </a:r>
            <a:r>
              <a:rPr lang="en-GB" sz="2600" dirty="0" smtClean="0"/>
              <a:t>of which:</a:t>
            </a:r>
            <a:endParaRPr lang="en-GB" sz="3400" dirty="0"/>
          </a:p>
          <a:p>
            <a:pPr>
              <a:buFont typeface="Wingdings" pitchFamily="2" charset="2"/>
              <a:buNone/>
            </a:pPr>
            <a:r>
              <a:rPr lang="en-GB" sz="3400" dirty="0"/>
              <a:t>	</a:t>
            </a:r>
            <a:r>
              <a:rPr lang="en-GB" sz="3400" dirty="0" smtClean="0"/>
              <a:t>Central </a:t>
            </a:r>
            <a:r>
              <a:rPr lang="en-GB" sz="3400" dirty="0"/>
              <a:t>departments		       </a:t>
            </a:r>
            <a:r>
              <a:rPr lang="en-GB" sz="3400" dirty="0" smtClean="0"/>
              <a:t>		c£59bn</a:t>
            </a:r>
            <a:endParaRPr lang="en-GB" sz="3400" dirty="0"/>
          </a:p>
          <a:p>
            <a:pPr>
              <a:buFont typeface="Wingdings" pitchFamily="2" charset="2"/>
              <a:buNone/>
            </a:pPr>
            <a:r>
              <a:rPr lang="en-GB" sz="3400" dirty="0"/>
              <a:t>	</a:t>
            </a:r>
            <a:r>
              <a:rPr lang="en-GB" sz="3400" dirty="0" smtClean="0"/>
              <a:t>Greater </a:t>
            </a:r>
            <a:r>
              <a:rPr lang="en-GB" sz="3400" dirty="0"/>
              <a:t>London Authority		</a:t>
            </a:r>
            <a:r>
              <a:rPr lang="en-GB" sz="3400" dirty="0" smtClean="0"/>
              <a:t>	c</a:t>
            </a:r>
            <a:r>
              <a:rPr lang="en-GB" sz="3400" dirty="0"/>
              <a:t>£ 9bn</a:t>
            </a:r>
          </a:p>
          <a:p>
            <a:pPr>
              <a:buFont typeface="Wingdings" pitchFamily="2" charset="2"/>
              <a:buNone/>
            </a:pPr>
            <a:r>
              <a:rPr lang="en-GB" sz="3400" dirty="0" smtClean="0"/>
              <a:t>	Boroughs</a:t>
            </a:r>
            <a:r>
              <a:rPr lang="en-GB" sz="3400" dirty="0"/>
              <a:t>					</a:t>
            </a:r>
            <a:r>
              <a:rPr lang="en-GB" sz="3400" dirty="0" smtClean="0"/>
              <a:t>	c£21bn</a:t>
            </a:r>
            <a:endParaRPr lang="en-GB" sz="3400" dirty="0"/>
          </a:p>
          <a:p>
            <a:pPr>
              <a:buFont typeface="Wingdings" pitchFamily="2" charset="2"/>
              <a:buNone/>
            </a:pPr>
            <a:endParaRPr lang="en-GB" sz="2600" dirty="0"/>
          </a:p>
          <a:p>
            <a:pPr>
              <a:buFont typeface="Wingdings" pitchFamily="2" charset="2"/>
              <a:buNone/>
            </a:pPr>
            <a:r>
              <a:rPr lang="en-GB" sz="1800" dirty="0"/>
              <a:t>[Note all figures are broad estimates, taken from different sources]</a:t>
            </a:r>
          </a:p>
        </p:txBody>
      </p:sp>
    </p:spTree>
    <p:extLst>
      <p:ext uri="{BB962C8B-B14F-4D97-AF65-F5344CB8AC3E}">
        <p14:creationId xmlns:p14="http://schemas.microsoft.com/office/powerpoint/2010/main" val="38429906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GLA and </a:t>
            </a:r>
            <a:r>
              <a:rPr lang="en-GB" dirty="0" smtClean="0"/>
              <a:t>Borough (</a:t>
            </a:r>
            <a:r>
              <a:rPr lang="en-GB" dirty="0" err="1" smtClean="0"/>
              <a:t>ie</a:t>
            </a:r>
            <a:r>
              <a:rPr lang="en-GB" dirty="0" smtClean="0"/>
              <a:t> ‘local’) income</a:t>
            </a:r>
            <a:endParaRPr lang="en-GB" dirty="0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None/>
            </a:pPr>
            <a:endParaRPr lang="en-GB" dirty="0"/>
          </a:p>
          <a:p>
            <a:r>
              <a:rPr lang="en-GB" dirty="0" smtClean="0"/>
              <a:t>GLA and Borough locally-raised funding:</a:t>
            </a:r>
          </a:p>
          <a:p>
            <a:pPr marL="0" indent="0">
              <a:buNone/>
            </a:pPr>
            <a:endParaRPr lang="en-GB" dirty="0"/>
          </a:p>
          <a:p>
            <a:pPr lvl="1"/>
            <a:r>
              <a:rPr lang="en-GB" dirty="0" smtClean="0"/>
              <a:t>Council </a:t>
            </a:r>
            <a:r>
              <a:rPr lang="en-GB" dirty="0"/>
              <a:t>tax			£4.3bn</a:t>
            </a:r>
          </a:p>
          <a:p>
            <a:pPr lvl="1"/>
            <a:r>
              <a:rPr lang="en-GB" i="1" dirty="0"/>
              <a:t>Fees &amp; </a:t>
            </a:r>
            <a:r>
              <a:rPr lang="en-GB" i="1" dirty="0" smtClean="0"/>
              <a:t>charges</a:t>
            </a:r>
            <a:r>
              <a:rPr lang="en-GB" i="1" dirty="0"/>
              <a:t>	       </a:t>
            </a:r>
            <a:r>
              <a:rPr lang="en-GB" i="1" dirty="0" smtClean="0"/>
              <a:t>    £2.5bn</a:t>
            </a:r>
          </a:p>
          <a:p>
            <a:pPr marL="457200" lvl="1" indent="0">
              <a:buNone/>
            </a:pPr>
            <a:r>
              <a:rPr lang="en-GB" dirty="0" smtClean="0"/>
              <a:t>Paid to Exchequer:</a:t>
            </a:r>
            <a:endParaRPr lang="en-GB" dirty="0"/>
          </a:p>
          <a:p>
            <a:pPr lvl="1"/>
            <a:r>
              <a:rPr lang="en-GB" i="1" dirty="0"/>
              <a:t>(NNDR Yield 		</a:t>
            </a:r>
            <a:r>
              <a:rPr lang="en-GB" i="1" dirty="0" smtClean="0"/>
              <a:t>	£</a:t>
            </a:r>
            <a:r>
              <a:rPr lang="en-GB" i="1" dirty="0"/>
              <a:t>5.3bn</a:t>
            </a:r>
            <a:r>
              <a:rPr lang="en-GB" i="1" dirty="0" smtClean="0"/>
              <a:t>)</a:t>
            </a:r>
            <a:endParaRPr lang="en-GB" i="1" dirty="0"/>
          </a:p>
          <a:p>
            <a:pPr lvl="1"/>
            <a:endParaRPr lang="en-GB" sz="2400" i="1" dirty="0"/>
          </a:p>
          <a:p>
            <a:pPr lv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212323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GB" sz="3600" dirty="0" smtClean="0"/>
              <a:t>Local taxation is small in </a:t>
            </a:r>
            <a:r>
              <a:rPr lang="en-GB" sz="3600" dirty="0"/>
              <a:t>relation to all public expenditure in London – 2009-10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92500" lnSpcReduction="10000"/>
          </a:bodyPr>
          <a:lstStyle/>
          <a:p>
            <a:endParaRPr lang="en-GB" dirty="0" smtClean="0"/>
          </a:p>
          <a:p>
            <a:r>
              <a:rPr lang="en-GB" dirty="0" smtClean="0"/>
              <a:t>London’s public expenditure:		£89bn</a:t>
            </a:r>
          </a:p>
          <a:p>
            <a:pPr lvl="2"/>
            <a:r>
              <a:rPr lang="en-GB" dirty="0"/>
              <a:t>a</a:t>
            </a:r>
            <a:r>
              <a:rPr lang="en-GB" dirty="0" smtClean="0"/>
              <a:t>ll central and local government</a:t>
            </a:r>
          </a:p>
          <a:p>
            <a:pPr marL="0" indent="0">
              <a:buNone/>
            </a:pPr>
            <a:endParaRPr lang="en-GB" dirty="0"/>
          </a:p>
          <a:p>
            <a:r>
              <a:rPr lang="en-GB" dirty="0" smtClean="0"/>
              <a:t>Council </a:t>
            </a:r>
            <a:r>
              <a:rPr lang="en-GB" dirty="0"/>
              <a:t>tax (£4.3bn) would fund 4.8% of all public </a:t>
            </a:r>
            <a:r>
              <a:rPr lang="en-GB" dirty="0" smtClean="0"/>
              <a:t>expenditure</a:t>
            </a:r>
          </a:p>
          <a:p>
            <a:pPr lvl="2"/>
            <a:r>
              <a:rPr lang="en-GB" dirty="0" smtClean="0"/>
              <a:t>Equivalent to 1.8% GVA/GDP </a:t>
            </a:r>
            <a:endParaRPr lang="en-GB" dirty="0"/>
          </a:p>
          <a:p>
            <a:r>
              <a:rPr lang="en-GB" dirty="0"/>
              <a:t>CT + </a:t>
            </a:r>
            <a:r>
              <a:rPr lang="en-GB" dirty="0" smtClean="0"/>
              <a:t>50%NDR (£7.0bn</a:t>
            </a:r>
            <a:r>
              <a:rPr lang="en-GB" dirty="0"/>
              <a:t>) would fund </a:t>
            </a:r>
            <a:r>
              <a:rPr lang="en-GB" dirty="0" smtClean="0"/>
              <a:t>7.9% </a:t>
            </a:r>
            <a:r>
              <a:rPr lang="en-GB" dirty="0"/>
              <a:t>of all public </a:t>
            </a:r>
            <a:r>
              <a:rPr lang="en-GB" dirty="0" smtClean="0"/>
              <a:t>expenditure</a:t>
            </a:r>
          </a:p>
          <a:p>
            <a:pPr lvl="2"/>
            <a:r>
              <a:rPr lang="en-GB" dirty="0" smtClean="0"/>
              <a:t>Equivalent to 3% GVA/GDP</a:t>
            </a:r>
            <a:endParaRPr lang="en-GB" dirty="0"/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407224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583</TotalTime>
  <Words>1098</Words>
  <Application>Microsoft Office PowerPoint</Application>
  <PresentationFormat>On-screen Show (4:3)</PresentationFormat>
  <Paragraphs>255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The Purpose and Work of the London Finance Commission</vt:lpstr>
      <vt:lpstr>The heyday of British urban government</vt:lpstr>
      <vt:lpstr>London</vt:lpstr>
      <vt:lpstr> Powers and funding changed during the 20th century</vt:lpstr>
      <vt:lpstr>Local government income compared to all UK tax</vt:lpstr>
      <vt:lpstr>The UK’s international position: tax revenue as % of GDP</vt:lpstr>
      <vt:lpstr>GVA and GDP;  public expenditure</vt:lpstr>
      <vt:lpstr>GLA and Borough (ie ‘local’) income</vt:lpstr>
      <vt:lpstr>Local taxation is small in relation to all public expenditure in London – 2009-10</vt:lpstr>
      <vt:lpstr>Local taxation is even smaller in relation to all tax paid in London</vt:lpstr>
      <vt:lpstr>London Finance Commission</vt:lpstr>
      <vt:lpstr>Research initiated</vt:lpstr>
      <vt:lpstr>This review in historical context</vt:lpstr>
      <vt:lpstr>Literature on the impact of devolution and decentralisation</vt:lpstr>
      <vt:lpstr>London compared to other cities</vt:lpstr>
      <vt:lpstr>London’s tax and expenditure position</vt:lpstr>
      <vt:lpstr>LFC’s deliberation</vt:lpstr>
      <vt:lpstr>Possible options for capital expansion</vt:lpstr>
      <vt:lpstr>Tax options – to help fund investment</vt:lpstr>
      <vt:lpstr>Process and final report</vt:lpstr>
      <vt:lpstr>The Purpose and Work of the London Finance Commission</vt:lpstr>
    </vt:vector>
  </TitlesOfParts>
  <Company>London School of Economics and Political Science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Devo max for London? Urban government and fiscal autonomy</dc:title>
  <dc:creator>Travers</dc:creator>
  <cp:lastModifiedBy>Travers</cp:lastModifiedBy>
  <cp:revision>23</cp:revision>
  <dcterms:created xsi:type="dcterms:W3CDTF">2012-10-29T09:40:47Z</dcterms:created>
  <dcterms:modified xsi:type="dcterms:W3CDTF">2013-01-14T15:33:02Z</dcterms:modified>
</cp:coreProperties>
</file>

<file path=docProps/thumbnail.jpeg>
</file>