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handoutMasterIdLst>
    <p:handoutMasterId r:id="rId32"/>
  </p:handoutMasterIdLst>
  <p:sldIdLst>
    <p:sldId id="256" r:id="rId2"/>
    <p:sldId id="269" r:id="rId3"/>
    <p:sldId id="258" r:id="rId4"/>
    <p:sldId id="259" r:id="rId5"/>
    <p:sldId id="261" r:id="rId6"/>
    <p:sldId id="260" r:id="rId7"/>
    <p:sldId id="262" r:id="rId8"/>
    <p:sldId id="280" r:id="rId9"/>
    <p:sldId id="263" r:id="rId10"/>
    <p:sldId id="264" r:id="rId11"/>
    <p:sldId id="265" r:id="rId12"/>
    <p:sldId id="266" r:id="rId13"/>
    <p:sldId id="286" r:id="rId14"/>
    <p:sldId id="267" r:id="rId15"/>
    <p:sldId id="268" r:id="rId16"/>
    <p:sldId id="271" r:id="rId17"/>
    <p:sldId id="272" r:id="rId18"/>
    <p:sldId id="273" r:id="rId19"/>
    <p:sldId id="274" r:id="rId20"/>
    <p:sldId id="275" r:id="rId21"/>
    <p:sldId id="276" r:id="rId22"/>
    <p:sldId id="277" r:id="rId23"/>
    <p:sldId id="278" r:id="rId24"/>
    <p:sldId id="279" r:id="rId25"/>
    <p:sldId id="282" r:id="rId26"/>
    <p:sldId id="283" r:id="rId27"/>
    <p:sldId id="284" r:id="rId28"/>
    <p:sldId id="285" r:id="rId29"/>
    <p:sldId id="287" r:id="rId30"/>
    <p:sldId id="270"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0" d="100"/>
          <a:sy n="60" d="100"/>
        </p:scale>
        <p:origin x="-78" y="-114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0988696-1CDC-436D-B974-D60B7CD4B10B}" type="datetimeFigureOut">
              <a:rPr lang="en-GB" smtClean="0"/>
              <a:t>18/03/2013</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410CD2F-C2FB-479B-B14B-70ED9C8A5D87}" type="slidenum">
              <a:rPr lang="en-GB" smtClean="0"/>
              <a:t>‹#›</a:t>
            </a:fld>
            <a:endParaRPr lang="en-GB"/>
          </a:p>
        </p:txBody>
      </p:sp>
    </p:spTree>
    <p:extLst>
      <p:ext uri="{BB962C8B-B14F-4D97-AF65-F5344CB8AC3E}">
        <p14:creationId xmlns:p14="http://schemas.microsoft.com/office/powerpoint/2010/main" val="2747113194"/>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0BB50E2E-DA34-4C95-A3FC-EDF56349AC28}" type="datetimeFigureOut">
              <a:rPr lang="en-GB" smtClean="0"/>
              <a:t>18/03/2013</a:t>
            </a:fld>
            <a:endParaRPr lang="en-GB" dirty="0"/>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GB"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3B6AC520-8CC3-4B11-8A7B-2911B16F43C5}" type="slidenum">
              <a:rPr lang="en-GB" smtClean="0"/>
              <a:t>‹#›</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BB50E2E-DA34-4C95-A3FC-EDF56349AC28}" type="datetimeFigureOut">
              <a:rPr lang="en-GB" smtClean="0"/>
              <a:t>18/03/2013</a:t>
            </a:fld>
            <a:endParaRPr lang="en-GB" dirty="0"/>
          </a:p>
        </p:txBody>
      </p:sp>
      <p:sp>
        <p:nvSpPr>
          <p:cNvPr id="5" name="Footer Placeholder 4"/>
          <p:cNvSpPr>
            <a:spLocks noGrp="1"/>
          </p:cNvSpPr>
          <p:nvPr>
            <p:ph type="ftr" sz="quarter" idx="11"/>
          </p:nvPr>
        </p:nvSpPr>
        <p:spPr/>
        <p:txBody>
          <a:bodyPr/>
          <a:lstStyle>
            <a:extLst/>
          </a:lstStyle>
          <a:p>
            <a:endParaRPr lang="en-GB" dirty="0"/>
          </a:p>
        </p:txBody>
      </p:sp>
      <p:sp>
        <p:nvSpPr>
          <p:cNvPr id="6" name="Slide Number Placeholder 5"/>
          <p:cNvSpPr>
            <a:spLocks noGrp="1"/>
          </p:cNvSpPr>
          <p:nvPr>
            <p:ph type="sldNum" sz="quarter" idx="12"/>
          </p:nvPr>
        </p:nvSpPr>
        <p:spPr/>
        <p:txBody>
          <a:bodyPr/>
          <a:lstStyle>
            <a:extLst/>
          </a:lstStyle>
          <a:p>
            <a:fld id="{3B6AC520-8CC3-4B11-8A7B-2911B16F43C5}" type="slidenum">
              <a:rPr lang="en-GB" smtClean="0"/>
              <a:t>‹#›</a:t>
            </a:fld>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BB50E2E-DA34-4C95-A3FC-EDF56349AC28}" type="datetimeFigureOut">
              <a:rPr lang="en-GB" smtClean="0"/>
              <a:t>18/03/2013</a:t>
            </a:fld>
            <a:endParaRPr lang="en-GB" dirty="0"/>
          </a:p>
        </p:txBody>
      </p:sp>
      <p:sp>
        <p:nvSpPr>
          <p:cNvPr id="5" name="Footer Placeholder 4"/>
          <p:cNvSpPr>
            <a:spLocks noGrp="1"/>
          </p:cNvSpPr>
          <p:nvPr>
            <p:ph type="ftr" sz="quarter" idx="11"/>
          </p:nvPr>
        </p:nvSpPr>
        <p:spPr/>
        <p:txBody>
          <a:bodyPr/>
          <a:lstStyle>
            <a:extLst/>
          </a:lstStyle>
          <a:p>
            <a:endParaRPr lang="en-GB" dirty="0"/>
          </a:p>
        </p:txBody>
      </p:sp>
      <p:sp>
        <p:nvSpPr>
          <p:cNvPr id="6" name="Slide Number Placeholder 5"/>
          <p:cNvSpPr>
            <a:spLocks noGrp="1"/>
          </p:cNvSpPr>
          <p:nvPr>
            <p:ph type="sldNum" sz="quarter" idx="12"/>
          </p:nvPr>
        </p:nvSpPr>
        <p:spPr/>
        <p:txBody>
          <a:bodyPr/>
          <a:lstStyle>
            <a:extLst/>
          </a:lstStyle>
          <a:p>
            <a:fld id="{3B6AC520-8CC3-4B11-8A7B-2911B16F43C5}" type="slidenum">
              <a:rPr lang="en-GB" smtClean="0"/>
              <a:t>‹#›</a:t>
            </a:fld>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BB50E2E-DA34-4C95-A3FC-EDF56349AC28}" type="datetimeFigureOut">
              <a:rPr lang="en-GB" smtClean="0"/>
              <a:t>18/03/2013</a:t>
            </a:fld>
            <a:endParaRPr lang="en-GB" dirty="0"/>
          </a:p>
        </p:txBody>
      </p:sp>
      <p:sp>
        <p:nvSpPr>
          <p:cNvPr id="5" name="Footer Placeholder 4"/>
          <p:cNvSpPr>
            <a:spLocks noGrp="1"/>
          </p:cNvSpPr>
          <p:nvPr>
            <p:ph type="ftr" sz="quarter" idx="11"/>
          </p:nvPr>
        </p:nvSpPr>
        <p:spPr/>
        <p:txBody>
          <a:bodyPr/>
          <a:lstStyle>
            <a:extLst/>
          </a:lstStyle>
          <a:p>
            <a:endParaRPr lang="en-GB" dirty="0"/>
          </a:p>
        </p:txBody>
      </p:sp>
      <p:sp>
        <p:nvSpPr>
          <p:cNvPr id="6" name="Slide Number Placeholder 5"/>
          <p:cNvSpPr>
            <a:spLocks noGrp="1"/>
          </p:cNvSpPr>
          <p:nvPr>
            <p:ph type="sldNum" sz="quarter" idx="12"/>
          </p:nvPr>
        </p:nvSpPr>
        <p:spPr/>
        <p:txBody>
          <a:bodyPr/>
          <a:lstStyle>
            <a:extLst/>
          </a:lstStyle>
          <a:p>
            <a:fld id="{3B6AC520-8CC3-4B11-8A7B-2911B16F43C5}" type="slidenum">
              <a:rPr lang="en-GB" smtClean="0"/>
              <a:t>‹#›</a:t>
            </a:fld>
            <a:endParaRPr lang="en-GB" dirty="0"/>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0BB50E2E-DA34-4C95-A3FC-EDF56349AC28}" type="datetimeFigureOut">
              <a:rPr lang="en-GB" smtClean="0"/>
              <a:t>18/03/2013</a:t>
            </a:fld>
            <a:endParaRPr lang="en-GB" dirty="0"/>
          </a:p>
        </p:txBody>
      </p:sp>
      <p:sp>
        <p:nvSpPr>
          <p:cNvPr id="5" name="Footer Placeholder 4"/>
          <p:cNvSpPr>
            <a:spLocks noGrp="1"/>
          </p:cNvSpPr>
          <p:nvPr>
            <p:ph type="ftr" sz="quarter" idx="11"/>
          </p:nvPr>
        </p:nvSpPr>
        <p:spPr/>
        <p:txBody>
          <a:bodyPr/>
          <a:lstStyle>
            <a:extLst/>
          </a:lstStyle>
          <a:p>
            <a:endParaRPr lang="en-GB" dirty="0"/>
          </a:p>
        </p:txBody>
      </p:sp>
      <p:sp>
        <p:nvSpPr>
          <p:cNvPr id="6" name="Slide Number Placeholder 5"/>
          <p:cNvSpPr>
            <a:spLocks noGrp="1"/>
          </p:cNvSpPr>
          <p:nvPr>
            <p:ph type="sldNum" sz="quarter" idx="12"/>
          </p:nvPr>
        </p:nvSpPr>
        <p:spPr/>
        <p:txBody>
          <a:bodyPr/>
          <a:lstStyle>
            <a:extLst/>
          </a:lstStyle>
          <a:p>
            <a:fld id="{3B6AC520-8CC3-4B11-8A7B-2911B16F43C5}" type="slidenum">
              <a:rPr lang="en-GB" smtClean="0"/>
              <a:t>‹#›</a:t>
            </a:fld>
            <a:endParaRPr lang="en-GB" dirty="0"/>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BB50E2E-DA34-4C95-A3FC-EDF56349AC28}" type="datetimeFigureOut">
              <a:rPr lang="en-GB" smtClean="0"/>
              <a:t>18/03/2013</a:t>
            </a:fld>
            <a:endParaRPr lang="en-GB" dirty="0"/>
          </a:p>
        </p:txBody>
      </p:sp>
      <p:sp>
        <p:nvSpPr>
          <p:cNvPr id="6" name="Footer Placeholder 5"/>
          <p:cNvSpPr>
            <a:spLocks noGrp="1"/>
          </p:cNvSpPr>
          <p:nvPr>
            <p:ph type="ftr" sz="quarter" idx="11"/>
          </p:nvPr>
        </p:nvSpPr>
        <p:spPr/>
        <p:txBody>
          <a:bodyPr/>
          <a:lstStyle>
            <a:extLst/>
          </a:lstStyle>
          <a:p>
            <a:endParaRPr lang="en-GB" dirty="0"/>
          </a:p>
        </p:txBody>
      </p:sp>
      <p:sp>
        <p:nvSpPr>
          <p:cNvPr id="7" name="Slide Number Placeholder 6"/>
          <p:cNvSpPr>
            <a:spLocks noGrp="1"/>
          </p:cNvSpPr>
          <p:nvPr>
            <p:ph type="sldNum" sz="quarter" idx="12"/>
          </p:nvPr>
        </p:nvSpPr>
        <p:spPr/>
        <p:txBody>
          <a:bodyPr/>
          <a:lstStyle>
            <a:extLst/>
          </a:lstStyle>
          <a:p>
            <a:fld id="{3B6AC520-8CC3-4B11-8A7B-2911B16F43C5}" type="slidenum">
              <a:rPr lang="en-GB" smtClean="0"/>
              <a:t>‹#›</a:t>
            </a:fld>
            <a:endParaRPr lang="en-GB" dirty="0"/>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0BB50E2E-DA34-4C95-A3FC-EDF56349AC28}" type="datetimeFigureOut">
              <a:rPr lang="en-GB" smtClean="0"/>
              <a:t>18/03/2013</a:t>
            </a:fld>
            <a:endParaRPr lang="en-GB" dirty="0"/>
          </a:p>
        </p:txBody>
      </p:sp>
      <p:sp>
        <p:nvSpPr>
          <p:cNvPr id="8" name="Footer Placeholder 7"/>
          <p:cNvSpPr>
            <a:spLocks noGrp="1"/>
          </p:cNvSpPr>
          <p:nvPr>
            <p:ph type="ftr" sz="quarter" idx="11"/>
          </p:nvPr>
        </p:nvSpPr>
        <p:spPr/>
        <p:txBody>
          <a:bodyPr/>
          <a:lstStyle>
            <a:extLst/>
          </a:lstStyle>
          <a:p>
            <a:endParaRPr lang="en-GB" dirty="0"/>
          </a:p>
        </p:txBody>
      </p:sp>
      <p:sp>
        <p:nvSpPr>
          <p:cNvPr id="9" name="Slide Number Placeholder 8"/>
          <p:cNvSpPr>
            <a:spLocks noGrp="1"/>
          </p:cNvSpPr>
          <p:nvPr>
            <p:ph type="sldNum" sz="quarter" idx="12"/>
          </p:nvPr>
        </p:nvSpPr>
        <p:spPr/>
        <p:txBody>
          <a:bodyPr/>
          <a:lstStyle>
            <a:extLst/>
          </a:lstStyle>
          <a:p>
            <a:fld id="{3B6AC520-8CC3-4B11-8A7B-2911B16F43C5}" type="slidenum">
              <a:rPr lang="en-GB" smtClean="0"/>
              <a:t>‹#›</a:t>
            </a:fld>
            <a:endParaRPr lang="en-GB" dirty="0"/>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0BB50E2E-DA34-4C95-A3FC-EDF56349AC28}" type="datetimeFigureOut">
              <a:rPr lang="en-GB" smtClean="0"/>
              <a:t>18/03/2013</a:t>
            </a:fld>
            <a:endParaRPr lang="en-GB" dirty="0"/>
          </a:p>
        </p:txBody>
      </p:sp>
      <p:sp>
        <p:nvSpPr>
          <p:cNvPr id="4" name="Footer Placeholder 3"/>
          <p:cNvSpPr>
            <a:spLocks noGrp="1"/>
          </p:cNvSpPr>
          <p:nvPr>
            <p:ph type="ftr" sz="quarter" idx="11"/>
          </p:nvPr>
        </p:nvSpPr>
        <p:spPr/>
        <p:txBody>
          <a:bodyPr/>
          <a:lstStyle>
            <a:extLst/>
          </a:lstStyle>
          <a:p>
            <a:endParaRPr lang="en-GB" dirty="0"/>
          </a:p>
        </p:txBody>
      </p:sp>
      <p:sp>
        <p:nvSpPr>
          <p:cNvPr id="5" name="Slide Number Placeholder 4"/>
          <p:cNvSpPr>
            <a:spLocks noGrp="1"/>
          </p:cNvSpPr>
          <p:nvPr>
            <p:ph type="sldNum" sz="quarter" idx="12"/>
          </p:nvPr>
        </p:nvSpPr>
        <p:spPr/>
        <p:txBody>
          <a:bodyPr/>
          <a:lstStyle>
            <a:extLst/>
          </a:lstStyle>
          <a:p>
            <a:fld id="{3B6AC520-8CC3-4B11-8A7B-2911B16F43C5}" type="slidenum">
              <a:rPr lang="en-GB" smtClean="0"/>
              <a:t>‹#›</a:t>
            </a:fld>
            <a:endParaRPr lang="en-GB" dirty="0"/>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0BB50E2E-DA34-4C95-A3FC-EDF56349AC28}" type="datetimeFigureOut">
              <a:rPr lang="en-GB" smtClean="0"/>
              <a:t>18/03/2013</a:t>
            </a:fld>
            <a:endParaRPr lang="en-GB" dirty="0"/>
          </a:p>
        </p:txBody>
      </p:sp>
      <p:sp>
        <p:nvSpPr>
          <p:cNvPr id="3" name="Footer Placeholder 2"/>
          <p:cNvSpPr>
            <a:spLocks noGrp="1"/>
          </p:cNvSpPr>
          <p:nvPr>
            <p:ph type="ftr" sz="quarter" idx="11"/>
          </p:nvPr>
        </p:nvSpPr>
        <p:spPr/>
        <p:txBody>
          <a:bodyPr/>
          <a:lstStyle>
            <a:extLst/>
          </a:lstStyle>
          <a:p>
            <a:endParaRPr lang="en-GB" dirty="0"/>
          </a:p>
        </p:txBody>
      </p:sp>
      <p:sp>
        <p:nvSpPr>
          <p:cNvPr id="4" name="Slide Number Placeholder 3"/>
          <p:cNvSpPr>
            <a:spLocks noGrp="1"/>
          </p:cNvSpPr>
          <p:nvPr>
            <p:ph type="sldNum" sz="quarter" idx="12"/>
          </p:nvPr>
        </p:nvSpPr>
        <p:spPr/>
        <p:txBody>
          <a:bodyPr/>
          <a:lstStyle>
            <a:extLst/>
          </a:lstStyle>
          <a:p>
            <a:fld id="{3B6AC520-8CC3-4B11-8A7B-2911B16F43C5}" type="slidenum">
              <a:rPr lang="en-GB" smtClean="0"/>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0BB50E2E-DA34-4C95-A3FC-EDF56349AC28}" type="datetimeFigureOut">
              <a:rPr lang="en-GB" smtClean="0"/>
              <a:t>18/03/2013</a:t>
            </a:fld>
            <a:endParaRPr lang="en-GB" dirty="0"/>
          </a:p>
        </p:txBody>
      </p:sp>
      <p:sp>
        <p:nvSpPr>
          <p:cNvPr id="6" name="Footer Placeholder 5"/>
          <p:cNvSpPr>
            <a:spLocks noGrp="1"/>
          </p:cNvSpPr>
          <p:nvPr>
            <p:ph type="ftr" sz="quarter" idx="11"/>
          </p:nvPr>
        </p:nvSpPr>
        <p:spPr/>
        <p:txBody>
          <a:bodyPr/>
          <a:lstStyle>
            <a:extLst/>
          </a:lstStyle>
          <a:p>
            <a:endParaRPr lang="en-GB" dirty="0"/>
          </a:p>
        </p:txBody>
      </p:sp>
      <p:sp>
        <p:nvSpPr>
          <p:cNvPr id="7" name="Slide Number Placeholder 6"/>
          <p:cNvSpPr>
            <a:spLocks noGrp="1"/>
          </p:cNvSpPr>
          <p:nvPr>
            <p:ph type="sldNum" sz="quarter" idx="12"/>
          </p:nvPr>
        </p:nvSpPr>
        <p:spPr/>
        <p:txBody>
          <a:bodyPr/>
          <a:lstStyle>
            <a:extLst/>
          </a:lstStyle>
          <a:p>
            <a:fld id="{3B6AC520-8CC3-4B11-8A7B-2911B16F43C5}" type="slidenum">
              <a:rPr lang="en-GB" smtClean="0"/>
              <a:t>‹#›</a:t>
            </a:fld>
            <a:endParaRPr lang="en-GB"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dirty="0"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0BB50E2E-DA34-4C95-A3FC-EDF56349AC28}" type="datetimeFigureOut">
              <a:rPr lang="en-GB" smtClean="0"/>
              <a:t>18/03/2013</a:t>
            </a:fld>
            <a:endParaRPr lang="en-GB" dirty="0"/>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GB" dirty="0"/>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3B6AC520-8CC3-4B11-8A7B-2911B16F43C5}" type="slidenum">
              <a:rPr lang="en-GB" smtClean="0"/>
              <a:t>‹#›</a:t>
            </a:fld>
            <a:endParaRPr lang="en-GB"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0BB50E2E-DA34-4C95-A3FC-EDF56349AC28}" type="datetimeFigureOut">
              <a:rPr lang="en-GB" smtClean="0"/>
              <a:t>18/03/2013</a:t>
            </a:fld>
            <a:endParaRPr lang="en-GB" dirty="0"/>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GB" dirty="0"/>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3B6AC520-8CC3-4B11-8A7B-2911B16F43C5}" type="slidenum">
              <a:rPr lang="en-GB" smtClean="0"/>
              <a:t>‹#›</a:t>
            </a:fld>
            <a:endParaRPr lang="en-GB" dirty="0"/>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GB" sz="6600" dirty="0" smtClean="0"/>
              <a:t>Localism in London</a:t>
            </a:r>
            <a:endParaRPr lang="en-GB" sz="6600" dirty="0"/>
          </a:p>
        </p:txBody>
      </p:sp>
      <p:sp>
        <p:nvSpPr>
          <p:cNvPr id="3" name="Subtitle 2"/>
          <p:cNvSpPr>
            <a:spLocks noGrp="1"/>
          </p:cNvSpPr>
          <p:nvPr>
            <p:ph type="subTitle" idx="1"/>
          </p:nvPr>
        </p:nvSpPr>
        <p:spPr/>
        <p:txBody>
          <a:bodyPr>
            <a:normAutofit fontScale="92500" lnSpcReduction="20000"/>
          </a:bodyPr>
          <a:lstStyle/>
          <a:p>
            <a:r>
              <a:rPr lang="en-GB" dirty="0" smtClean="0"/>
              <a:t>Talk by Michael Ward </a:t>
            </a:r>
          </a:p>
          <a:p>
            <a:r>
              <a:rPr lang="en-GB" dirty="0" smtClean="0"/>
              <a:t> LSE London Seminar</a:t>
            </a:r>
          </a:p>
          <a:p>
            <a:r>
              <a:rPr lang="en-GB" dirty="0" smtClean="0"/>
              <a:t>18 March 2013</a:t>
            </a:r>
            <a:endParaRPr lang="en-GB" dirty="0"/>
          </a:p>
        </p:txBody>
      </p:sp>
    </p:spTree>
    <p:extLst>
      <p:ext uri="{BB962C8B-B14F-4D97-AF65-F5344CB8AC3E}">
        <p14:creationId xmlns:p14="http://schemas.microsoft.com/office/powerpoint/2010/main" val="271114560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gn="just"/>
            <a:r>
              <a:rPr lang="en-GB" sz="2400" dirty="0" smtClean="0"/>
              <a:t>Coalition Agreement 2010:</a:t>
            </a:r>
          </a:p>
          <a:p>
            <a:pPr marL="365760" lvl="1" indent="0" algn="just">
              <a:buNone/>
            </a:pPr>
            <a:r>
              <a:rPr lang="en-GB" i="1" dirty="0" smtClean="0"/>
              <a:t>“The </a:t>
            </a:r>
            <a:r>
              <a:rPr lang="en-GB" i="1" dirty="0"/>
              <a:t>Government believes that it is time for a </a:t>
            </a:r>
            <a:r>
              <a:rPr lang="en-GB" i="1" dirty="0" smtClean="0"/>
              <a:t>fundamental </a:t>
            </a:r>
            <a:r>
              <a:rPr lang="en-GB" i="1" dirty="0"/>
              <a:t>shift of power from Westminster </a:t>
            </a:r>
            <a:r>
              <a:rPr lang="en-GB" i="1" dirty="0" smtClean="0"/>
              <a:t>to </a:t>
            </a:r>
            <a:r>
              <a:rPr lang="en-GB" i="1" dirty="0"/>
              <a:t>people. We will promote decentralisation and </a:t>
            </a:r>
            <a:r>
              <a:rPr lang="en-GB" i="1" dirty="0" smtClean="0"/>
              <a:t>democratic </a:t>
            </a:r>
            <a:r>
              <a:rPr lang="en-GB" i="1" dirty="0"/>
              <a:t>engagement, and we will end the era </a:t>
            </a:r>
            <a:r>
              <a:rPr lang="en-GB" i="1" dirty="0" smtClean="0"/>
              <a:t>of </a:t>
            </a:r>
            <a:r>
              <a:rPr lang="en-GB" i="1" dirty="0"/>
              <a:t>top-down government by giving new powers </a:t>
            </a:r>
            <a:r>
              <a:rPr lang="en-GB" i="1" dirty="0" smtClean="0"/>
              <a:t>to </a:t>
            </a:r>
            <a:r>
              <a:rPr lang="en-GB" i="1" dirty="0"/>
              <a:t>local councils, communities, neighbourhoods </a:t>
            </a:r>
            <a:r>
              <a:rPr lang="en-GB" i="1" dirty="0" smtClean="0"/>
              <a:t>and </a:t>
            </a:r>
            <a:r>
              <a:rPr lang="en-GB" i="1" dirty="0"/>
              <a:t>individuals. </a:t>
            </a:r>
            <a:r>
              <a:rPr lang="en-GB" i="1" dirty="0" smtClean="0"/>
              <a:t>We </a:t>
            </a:r>
            <a:r>
              <a:rPr lang="en-GB" i="1" dirty="0"/>
              <a:t>will promote the </a:t>
            </a:r>
            <a:r>
              <a:rPr lang="en-GB" i="1" dirty="0" smtClean="0"/>
              <a:t>radical devolution </a:t>
            </a:r>
            <a:r>
              <a:rPr lang="en-GB" i="1" dirty="0"/>
              <a:t>of </a:t>
            </a:r>
            <a:r>
              <a:rPr lang="en-GB" i="1" dirty="0" smtClean="0"/>
              <a:t>power </a:t>
            </a:r>
            <a:r>
              <a:rPr lang="en-GB" i="1" dirty="0"/>
              <a:t>and greater </a:t>
            </a:r>
            <a:r>
              <a:rPr lang="en-GB" i="1" dirty="0" smtClean="0"/>
              <a:t>financial </a:t>
            </a:r>
            <a:r>
              <a:rPr lang="en-GB" i="1" dirty="0"/>
              <a:t>autonomy to local </a:t>
            </a:r>
            <a:r>
              <a:rPr lang="en-GB" i="1" dirty="0" smtClean="0"/>
              <a:t>government </a:t>
            </a:r>
            <a:r>
              <a:rPr lang="en-GB" i="1" dirty="0"/>
              <a:t>and community groups. This will </a:t>
            </a:r>
            <a:r>
              <a:rPr lang="en-GB" i="1" dirty="0" smtClean="0"/>
              <a:t>include </a:t>
            </a:r>
            <a:r>
              <a:rPr lang="en-GB" i="1" dirty="0"/>
              <a:t>a review of local government </a:t>
            </a:r>
            <a:r>
              <a:rPr lang="en-GB" i="1" dirty="0" smtClean="0"/>
              <a:t>finance</a:t>
            </a:r>
            <a:r>
              <a:rPr lang="en-GB" i="1" dirty="0"/>
              <a:t>. </a:t>
            </a:r>
            <a:r>
              <a:rPr lang="en-GB" i="1" dirty="0" smtClean="0"/>
              <a:t>“</a:t>
            </a:r>
            <a:endParaRPr lang="en-GB" i="1" dirty="0"/>
          </a:p>
          <a:p>
            <a:pPr marL="109728" indent="0">
              <a:buNone/>
            </a:pPr>
            <a:endParaRPr lang="en-GB" dirty="0"/>
          </a:p>
          <a:p>
            <a:endParaRPr lang="en-GB" dirty="0"/>
          </a:p>
        </p:txBody>
      </p:sp>
      <p:sp>
        <p:nvSpPr>
          <p:cNvPr id="3" name="Title 2"/>
          <p:cNvSpPr>
            <a:spLocks noGrp="1"/>
          </p:cNvSpPr>
          <p:nvPr>
            <p:ph type="title"/>
          </p:nvPr>
        </p:nvSpPr>
        <p:spPr/>
        <p:txBody>
          <a:bodyPr>
            <a:normAutofit fontScale="90000"/>
          </a:bodyPr>
          <a:lstStyle/>
          <a:p>
            <a:r>
              <a:rPr lang="en-GB" dirty="0"/>
              <a:t>9</a:t>
            </a:r>
            <a:r>
              <a:rPr lang="en-GB" dirty="0" smtClean="0"/>
              <a:t>. Background to the current debate: II</a:t>
            </a:r>
            <a:endParaRPr lang="en-GB" dirty="0"/>
          </a:p>
        </p:txBody>
      </p:sp>
    </p:spTree>
    <p:extLst>
      <p:ext uri="{BB962C8B-B14F-4D97-AF65-F5344CB8AC3E}">
        <p14:creationId xmlns:p14="http://schemas.microsoft.com/office/powerpoint/2010/main" val="77091173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10000"/>
          </a:bodyPr>
          <a:lstStyle/>
          <a:p>
            <a:pPr algn="just"/>
            <a:r>
              <a:rPr lang="en-GB" i="1" dirty="0" smtClean="0"/>
              <a:t>“Labour should back localism because the time is right, it’s the way in which we can get the most out of the money we have, and because it will help to renew trust in politics.”</a:t>
            </a:r>
          </a:p>
          <a:p>
            <a:pPr marL="109728" indent="0">
              <a:buNone/>
            </a:pPr>
            <a:r>
              <a:rPr lang="en-GB" dirty="0" smtClean="0"/>
              <a:t>	(Hilary Benn, Shadow CLG Secretary, 7   	March 2013)</a:t>
            </a:r>
          </a:p>
          <a:p>
            <a:r>
              <a:rPr lang="en-GB" dirty="0" smtClean="0"/>
              <a:t>Localism the new conventional wisdom</a:t>
            </a:r>
          </a:p>
          <a:p>
            <a:pPr algn="just"/>
            <a:r>
              <a:rPr lang="en-GB" i="1" dirty="0" smtClean="0"/>
              <a:t>“It will be convenient to have a name for the ideas which are esteemed at any time for their acceptability, and it should be a term that emphasizes this predictability. I shall refer to these ideas henceforth as the conventional wisdom.”</a:t>
            </a:r>
          </a:p>
          <a:p>
            <a:pPr marL="109728" indent="0">
              <a:buNone/>
            </a:pPr>
            <a:r>
              <a:rPr lang="en-GB" dirty="0" smtClean="0"/>
              <a:t>(JK Galbraith, The Affluent Society, 1958)</a:t>
            </a:r>
            <a:endParaRPr lang="en-GB" dirty="0"/>
          </a:p>
        </p:txBody>
      </p:sp>
      <p:sp>
        <p:nvSpPr>
          <p:cNvPr id="3" name="Title 2"/>
          <p:cNvSpPr>
            <a:spLocks noGrp="1"/>
          </p:cNvSpPr>
          <p:nvPr>
            <p:ph type="title"/>
          </p:nvPr>
        </p:nvSpPr>
        <p:spPr/>
        <p:txBody>
          <a:bodyPr>
            <a:normAutofit fontScale="90000"/>
          </a:bodyPr>
          <a:lstStyle/>
          <a:p>
            <a:r>
              <a:rPr lang="en-GB" dirty="0" smtClean="0"/>
              <a:t>10. </a:t>
            </a:r>
            <a:r>
              <a:rPr lang="en-GB" dirty="0"/>
              <a:t>Background to the current </a:t>
            </a:r>
            <a:r>
              <a:rPr lang="en-GB" dirty="0" smtClean="0"/>
              <a:t>debate: III </a:t>
            </a:r>
            <a:endParaRPr lang="en-GB" dirty="0"/>
          </a:p>
        </p:txBody>
      </p:sp>
    </p:spTree>
    <p:extLst>
      <p:ext uri="{BB962C8B-B14F-4D97-AF65-F5344CB8AC3E}">
        <p14:creationId xmlns:p14="http://schemas.microsoft.com/office/powerpoint/2010/main" val="385638259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109728" indent="0">
              <a:buNone/>
            </a:pPr>
            <a:r>
              <a:rPr lang="en-GB" dirty="0" smtClean="0"/>
              <a:t>London Government</a:t>
            </a:r>
          </a:p>
          <a:p>
            <a:r>
              <a:rPr lang="en-GB" dirty="0" smtClean="0"/>
              <a:t>Transfer of LDA and London HCA to Mayor</a:t>
            </a:r>
          </a:p>
          <a:p>
            <a:r>
              <a:rPr lang="en-GB" dirty="0" smtClean="0"/>
              <a:t>Mayor becomes Police Authority</a:t>
            </a:r>
          </a:p>
          <a:p>
            <a:r>
              <a:rPr lang="en-GB" dirty="0"/>
              <a:t>P</a:t>
            </a:r>
            <a:r>
              <a:rPr lang="en-GB" dirty="0" smtClean="0"/>
              <a:t>ower to set up Development 	Corporations</a:t>
            </a:r>
          </a:p>
          <a:p>
            <a:r>
              <a:rPr lang="en-GB" dirty="0" smtClean="0"/>
              <a:t>Scope for further devolution from Whitehall</a:t>
            </a:r>
            <a:endParaRPr lang="en-GB" dirty="0"/>
          </a:p>
        </p:txBody>
      </p:sp>
      <p:sp>
        <p:nvSpPr>
          <p:cNvPr id="3" name="Title 2"/>
          <p:cNvSpPr>
            <a:spLocks noGrp="1"/>
          </p:cNvSpPr>
          <p:nvPr>
            <p:ph type="title"/>
          </p:nvPr>
        </p:nvSpPr>
        <p:spPr/>
        <p:txBody>
          <a:bodyPr/>
          <a:lstStyle/>
          <a:p>
            <a:r>
              <a:rPr lang="en-GB" dirty="0" smtClean="0"/>
              <a:t>11. The Localism Act 2011: I</a:t>
            </a:r>
            <a:endParaRPr lang="en-GB" dirty="0"/>
          </a:p>
        </p:txBody>
      </p:sp>
    </p:spTree>
    <p:extLst>
      <p:ext uri="{BB962C8B-B14F-4D97-AF65-F5344CB8AC3E}">
        <p14:creationId xmlns:p14="http://schemas.microsoft.com/office/powerpoint/2010/main" val="392291389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109728" indent="0">
              <a:buNone/>
            </a:pPr>
            <a:r>
              <a:rPr lang="en-GB" dirty="0" smtClean="0"/>
              <a:t>London Boroughs</a:t>
            </a:r>
          </a:p>
          <a:p>
            <a:r>
              <a:rPr lang="en-GB" dirty="0" smtClean="0"/>
              <a:t>General </a:t>
            </a:r>
            <a:r>
              <a:rPr lang="en-GB" dirty="0"/>
              <a:t>power of </a:t>
            </a:r>
            <a:r>
              <a:rPr lang="en-GB" dirty="0" smtClean="0"/>
              <a:t>competence;</a:t>
            </a:r>
          </a:p>
          <a:p>
            <a:r>
              <a:rPr lang="en-GB" dirty="0"/>
              <a:t> </a:t>
            </a:r>
            <a:r>
              <a:rPr lang="en-GB" dirty="0" smtClean="0"/>
              <a:t>“ a local </a:t>
            </a:r>
            <a:r>
              <a:rPr lang="en-GB" dirty="0"/>
              <a:t>authority has power to do anything that individuals generally may </a:t>
            </a:r>
            <a:r>
              <a:rPr lang="en-GB" dirty="0" smtClean="0"/>
              <a:t>do”;</a:t>
            </a:r>
          </a:p>
          <a:p>
            <a:r>
              <a:rPr lang="en-GB" dirty="0" smtClean="0"/>
              <a:t>Longstanding local government demand;</a:t>
            </a:r>
          </a:p>
          <a:p>
            <a:r>
              <a:rPr lang="en-GB" dirty="0" smtClean="0"/>
              <a:t>But without resources…</a:t>
            </a:r>
          </a:p>
          <a:p>
            <a:r>
              <a:rPr lang="en-GB" dirty="0" smtClean="0"/>
              <a:t>Limited use of previous ‘wellbeing’ power.</a:t>
            </a:r>
            <a:endParaRPr lang="en-GB" dirty="0"/>
          </a:p>
        </p:txBody>
      </p:sp>
      <p:sp>
        <p:nvSpPr>
          <p:cNvPr id="3" name="Title 2"/>
          <p:cNvSpPr>
            <a:spLocks noGrp="1"/>
          </p:cNvSpPr>
          <p:nvPr>
            <p:ph type="title"/>
          </p:nvPr>
        </p:nvSpPr>
        <p:spPr/>
        <p:txBody>
          <a:bodyPr/>
          <a:lstStyle/>
          <a:p>
            <a:r>
              <a:rPr lang="en-GB" dirty="0" smtClean="0"/>
              <a:t>12. </a:t>
            </a:r>
            <a:r>
              <a:rPr lang="en-GB" dirty="0"/>
              <a:t>The Localism Act 2011: </a:t>
            </a:r>
            <a:r>
              <a:rPr lang="en-GB" dirty="0" smtClean="0"/>
              <a:t>II</a:t>
            </a:r>
            <a:endParaRPr lang="en-GB" dirty="0"/>
          </a:p>
        </p:txBody>
      </p:sp>
    </p:spTree>
    <p:extLst>
      <p:ext uri="{BB962C8B-B14F-4D97-AF65-F5344CB8AC3E}">
        <p14:creationId xmlns:p14="http://schemas.microsoft.com/office/powerpoint/2010/main" val="21271997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109728" indent="0">
              <a:buNone/>
            </a:pPr>
            <a:r>
              <a:rPr lang="en-GB" dirty="0" smtClean="0"/>
              <a:t>Community rights:</a:t>
            </a:r>
          </a:p>
          <a:p>
            <a:r>
              <a:rPr lang="en-GB" dirty="0" smtClean="0"/>
              <a:t>Community right to challenge</a:t>
            </a:r>
          </a:p>
          <a:p>
            <a:r>
              <a:rPr lang="en-GB" dirty="0" smtClean="0"/>
              <a:t>Community right to bid for assets of community value</a:t>
            </a:r>
          </a:p>
          <a:p>
            <a:r>
              <a:rPr lang="en-GB" dirty="0" smtClean="0"/>
              <a:t>Community right to build</a:t>
            </a:r>
          </a:p>
          <a:p>
            <a:pPr marL="109728" indent="0">
              <a:buNone/>
            </a:pPr>
            <a:r>
              <a:rPr lang="en-GB" dirty="0" smtClean="0"/>
              <a:t>Neighbourhood Plans</a:t>
            </a:r>
          </a:p>
          <a:p>
            <a:r>
              <a:rPr lang="en-GB" dirty="0" smtClean="0"/>
              <a:t>Neighbourhood plans can be drawn up by neighbourhood forums or parish councils</a:t>
            </a:r>
            <a:endParaRPr lang="en-GB" dirty="0"/>
          </a:p>
        </p:txBody>
      </p:sp>
      <p:sp>
        <p:nvSpPr>
          <p:cNvPr id="3" name="Title 2"/>
          <p:cNvSpPr>
            <a:spLocks noGrp="1"/>
          </p:cNvSpPr>
          <p:nvPr>
            <p:ph type="title"/>
          </p:nvPr>
        </p:nvSpPr>
        <p:spPr/>
        <p:txBody>
          <a:bodyPr/>
          <a:lstStyle/>
          <a:p>
            <a:r>
              <a:rPr lang="en-GB" dirty="0" smtClean="0"/>
              <a:t>13. </a:t>
            </a:r>
            <a:r>
              <a:rPr lang="en-GB" dirty="0"/>
              <a:t>The Localism Act </a:t>
            </a:r>
            <a:r>
              <a:rPr lang="en-GB" dirty="0" smtClean="0"/>
              <a:t>2011: III</a:t>
            </a:r>
            <a:endParaRPr lang="en-GB" dirty="0"/>
          </a:p>
        </p:txBody>
      </p:sp>
    </p:spTree>
    <p:extLst>
      <p:ext uri="{BB962C8B-B14F-4D97-AF65-F5344CB8AC3E}">
        <p14:creationId xmlns:p14="http://schemas.microsoft.com/office/powerpoint/2010/main" val="271119750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smtClean="0"/>
              <a:t>Right to set up parish councils in </a:t>
            </a:r>
            <a:r>
              <a:rPr lang="en-GB" dirty="0"/>
              <a:t>London re-established by the Local Government and Public Involvement in Health Act </a:t>
            </a:r>
            <a:r>
              <a:rPr lang="en-GB" dirty="0" smtClean="0"/>
              <a:t>2007;</a:t>
            </a:r>
          </a:p>
          <a:p>
            <a:r>
              <a:rPr lang="en-GB" dirty="0" smtClean="0"/>
              <a:t>Can be called parish, neighbourhood, village or community councils;</a:t>
            </a:r>
          </a:p>
          <a:p>
            <a:r>
              <a:rPr lang="en-GB" dirty="0" smtClean="0"/>
              <a:t>Government consulted in 2012 on simplifying procedure for setting up new parishes;</a:t>
            </a:r>
          </a:p>
          <a:p>
            <a:r>
              <a:rPr lang="en-GB" dirty="0" smtClean="0"/>
              <a:t>Eric Pickles: parish councils are “localism’s magic wand”.</a:t>
            </a:r>
            <a:endParaRPr lang="en-GB" dirty="0"/>
          </a:p>
        </p:txBody>
      </p:sp>
      <p:sp>
        <p:nvSpPr>
          <p:cNvPr id="3" name="Title 2"/>
          <p:cNvSpPr>
            <a:spLocks noGrp="1"/>
          </p:cNvSpPr>
          <p:nvPr>
            <p:ph type="title"/>
          </p:nvPr>
        </p:nvSpPr>
        <p:spPr/>
        <p:txBody>
          <a:bodyPr>
            <a:normAutofit fontScale="90000"/>
          </a:bodyPr>
          <a:lstStyle/>
          <a:p>
            <a:r>
              <a:rPr lang="en-GB" dirty="0" smtClean="0"/>
              <a:t>14. Localism and parish councils in London: I</a:t>
            </a:r>
            <a:endParaRPr lang="en-GB" dirty="0"/>
          </a:p>
        </p:txBody>
      </p:sp>
    </p:spTree>
    <p:extLst>
      <p:ext uri="{BB962C8B-B14F-4D97-AF65-F5344CB8AC3E}">
        <p14:creationId xmlns:p14="http://schemas.microsoft.com/office/powerpoint/2010/main" val="176049850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109728" indent="0">
              <a:buNone/>
            </a:pPr>
            <a:r>
              <a:rPr lang="en-GB" dirty="0" smtClean="0"/>
              <a:t>1 London parish so far approved by local referendum – Queen’s Park in Westminster;</a:t>
            </a:r>
          </a:p>
          <a:p>
            <a:pPr marL="109728" indent="0">
              <a:buNone/>
            </a:pPr>
            <a:endParaRPr lang="en-GB" dirty="0"/>
          </a:p>
        </p:txBody>
      </p:sp>
      <p:sp>
        <p:nvSpPr>
          <p:cNvPr id="3" name="Title 2"/>
          <p:cNvSpPr>
            <a:spLocks noGrp="1"/>
          </p:cNvSpPr>
          <p:nvPr>
            <p:ph type="title"/>
          </p:nvPr>
        </p:nvSpPr>
        <p:spPr/>
        <p:txBody>
          <a:bodyPr>
            <a:normAutofit fontScale="90000"/>
          </a:bodyPr>
          <a:lstStyle/>
          <a:p>
            <a:r>
              <a:rPr lang="en-GB" dirty="0" smtClean="0"/>
              <a:t>15. </a:t>
            </a:r>
            <a:r>
              <a:rPr lang="en-GB" dirty="0"/>
              <a:t>Localism and parish councils in London: </a:t>
            </a:r>
            <a:r>
              <a:rPr lang="en-GB" dirty="0" smtClean="0"/>
              <a:t>II</a:t>
            </a:r>
            <a:endParaRPr lang="en-GB" dirty="0"/>
          </a:p>
        </p:txBody>
      </p:sp>
      <p:pic>
        <p:nvPicPr>
          <p:cNvPr id="6" name="Picture 5" descr="http://www.queensparkforum.org/wp-content/uploads/2011/08/Your-Community-Needs-you.jpg"/>
          <p:cNvPicPr/>
          <p:nvPr/>
        </p:nvPicPr>
        <p:blipFill>
          <a:blip r:embed="rId2">
            <a:extLst>
              <a:ext uri="{28A0092B-C50C-407E-A947-70E740481C1C}">
                <a14:useLocalDpi xmlns:a14="http://schemas.microsoft.com/office/drawing/2010/main" val="0"/>
              </a:ext>
            </a:extLst>
          </a:blip>
          <a:srcRect/>
          <a:stretch>
            <a:fillRect/>
          </a:stretch>
        </p:blipFill>
        <p:spPr bwMode="auto">
          <a:xfrm>
            <a:off x="2195736" y="2300049"/>
            <a:ext cx="3547244" cy="4043536"/>
          </a:xfrm>
          <a:prstGeom prst="rect">
            <a:avLst/>
          </a:prstGeom>
          <a:noFill/>
          <a:ln>
            <a:noFill/>
          </a:ln>
        </p:spPr>
      </p:pic>
    </p:spTree>
    <p:extLst>
      <p:ext uri="{BB962C8B-B14F-4D97-AF65-F5344CB8AC3E}">
        <p14:creationId xmlns:p14="http://schemas.microsoft.com/office/powerpoint/2010/main" val="332046691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smtClean="0"/>
              <a:t>First Queen’s Park elections in 2014, at same time as Borough elections</a:t>
            </a:r>
          </a:p>
          <a:p>
            <a:r>
              <a:rPr lang="en-GB" dirty="0" smtClean="0"/>
              <a:t>Other London parishes in pipeline:</a:t>
            </a:r>
          </a:p>
          <a:p>
            <a:pPr marL="109728" indent="0">
              <a:buNone/>
            </a:pPr>
            <a:r>
              <a:rPr lang="en-GB" dirty="0"/>
              <a:t>	</a:t>
            </a:r>
            <a:r>
              <a:rPr lang="en-GB" dirty="0" smtClean="0"/>
              <a:t>Bermondsey &amp; Bankside (Southwark)</a:t>
            </a:r>
          </a:p>
          <a:p>
            <a:pPr marL="109728" indent="0">
              <a:buNone/>
            </a:pPr>
            <a:r>
              <a:rPr lang="en-GB" dirty="0"/>
              <a:t>	</a:t>
            </a:r>
            <a:r>
              <a:rPr lang="en-GB" dirty="0" smtClean="0"/>
              <a:t>London Fields (Hackney)</a:t>
            </a:r>
          </a:p>
          <a:p>
            <a:pPr marL="109728" indent="0">
              <a:buNone/>
            </a:pPr>
            <a:r>
              <a:rPr lang="en-GB" dirty="0"/>
              <a:t>	</a:t>
            </a:r>
          </a:p>
        </p:txBody>
      </p:sp>
      <p:sp>
        <p:nvSpPr>
          <p:cNvPr id="3" name="Title 2"/>
          <p:cNvSpPr>
            <a:spLocks noGrp="1"/>
          </p:cNvSpPr>
          <p:nvPr>
            <p:ph type="title"/>
          </p:nvPr>
        </p:nvSpPr>
        <p:spPr/>
        <p:txBody>
          <a:bodyPr>
            <a:normAutofit fontScale="90000"/>
          </a:bodyPr>
          <a:lstStyle/>
          <a:p>
            <a:r>
              <a:rPr lang="en-GB" dirty="0" smtClean="0"/>
              <a:t>16. </a:t>
            </a:r>
            <a:r>
              <a:rPr lang="en-GB" dirty="0"/>
              <a:t>Localism and parish councils in London: </a:t>
            </a:r>
            <a:r>
              <a:rPr lang="en-GB" dirty="0" smtClean="0"/>
              <a:t>III</a:t>
            </a:r>
            <a:endParaRPr lang="en-GB" dirty="0"/>
          </a:p>
        </p:txBody>
      </p:sp>
    </p:spTree>
    <p:extLst>
      <p:ext uri="{BB962C8B-B14F-4D97-AF65-F5344CB8AC3E}">
        <p14:creationId xmlns:p14="http://schemas.microsoft.com/office/powerpoint/2010/main" val="321671297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GB" dirty="0" smtClean="0"/>
              <a:t>Major strengthening of city government</a:t>
            </a:r>
          </a:p>
          <a:p>
            <a:r>
              <a:rPr lang="en-GB" dirty="0" smtClean="0"/>
              <a:t>1999 GLA Act judged a success by 2004</a:t>
            </a:r>
          </a:p>
          <a:p>
            <a:r>
              <a:rPr lang="en-GB" dirty="0" smtClean="0"/>
              <a:t>2007 GLA Act extended Mayoral powers over housing, planning, waste and skills</a:t>
            </a:r>
          </a:p>
          <a:p>
            <a:r>
              <a:rPr lang="en-GB" dirty="0" smtClean="0"/>
              <a:t>From 1986 to 2000, London was the only English region without a strategic planning framework – now it is the only one with such a framework</a:t>
            </a:r>
          </a:p>
          <a:p>
            <a:r>
              <a:rPr lang="en-GB" dirty="0" smtClean="0"/>
              <a:t>Limitations:</a:t>
            </a:r>
          </a:p>
          <a:p>
            <a:pPr marL="109728" indent="0">
              <a:buNone/>
            </a:pPr>
            <a:r>
              <a:rPr lang="en-GB" dirty="0"/>
              <a:t>	</a:t>
            </a:r>
            <a:r>
              <a:rPr lang="en-GB" dirty="0" smtClean="0"/>
              <a:t>	-  resources</a:t>
            </a:r>
          </a:p>
          <a:p>
            <a:pPr marL="109728" indent="0">
              <a:buNone/>
            </a:pPr>
            <a:r>
              <a:rPr lang="en-GB" dirty="0"/>
              <a:t>	</a:t>
            </a:r>
            <a:r>
              <a:rPr lang="en-GB" dirty="0" smtClean="0"/>
              <a:t>	-  executive capacity/delivery</a:t>
            </a:r>
          </a:p>
          <a:p>
            <a:pPr marL="109728" indent="0">
              <a:buNone/>
            </a:pPr>
            <a:endParaRPr lang="en-GB" dirty="0" smtClean="0"/>
          </a:p>
        </p:txBody>
      </p:sp>
      <p:sp>
        <p:nvSpPr>
          <p:cNvPr id="3" name="Title 2"/>
          <p:cNvSpPr>
            <a:spLocks noGrp="1"/>
          </p:cNvSpPr>
          <p:nvPr>
            <p:ph type="title"/>
          </p:nvPr>
        </p:nvSpPr>
        <p:spPr/>
        <p:txBody>
          <a:bodyPr>
            <a:normAutofit fontScale="90000"/>
          </a:bodyPr>
          <a:lstStyle/>
          <a:p>
            <a:r>
              <a:rPr lang="en-GB" dirty="0" smtClean="0"/>
              <a:t>17. London Government under the Localism Act: I</a:t>
            </a:r>
            <a:endParaRPr lang="en-GB" dirty="0"/>
          </a:p>
        </p:txBody>
      </p:sp>
    </p:spTree>
    <p:extLst>
      <p:ext uri="{BB962C8B-B14F-4D97-AF65-F5344CB8AC3E}">
        <p14:creationId xmlns:p14="http://schemas.microsoft.com/office/powerpoint/2010/main" val="176965341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109728" indent="0">
              <a:buNone/>
            </a:pPr>
            <a:r>
              <a:rPr lang="en-GB" dirty="0" smtClean="0"/>
              <a:t>Issues:</a:t>
            </a:r>
          </a:p>
          <a:p>
            <a:r>
              <a:rPr lang="en-GB" dirty="0" smtClean="0"/>
              <a:t>Yes, but is a strong city authority really </a:t>
            </a:r>
            <a:r>
              <a:rPr lang="en-GB" i="1" dirty="0" smtClean="0"/>
              <a:t>localism</a:t>
            </a:r>
            <a:r>
              <a:rPr lang="en-GB" dirty="0" smtClean="0"/>
              <a:t> within the meaning of the Act?</a:t>
            </a:r>
          </a:p>
          <a:p>
            <a:r>
              <a:rPr lang="en-GB" dirty="0" smtClean="0"/>
              <a:t>Strong city government traditionally the argument of the left</a:t>
            </a:r>
          </a:p>
          <a:p>
            <a:r>
              <a:rPr lang="en-GB" dirty="0" smtClean="0"/>
              <a:t>Could the Mayor/GLA settlement deliver the </a:t>
            </a:r>
            <a:r>
              <a:rPr lang="en-GB" i="1" dirty="0" smtClean="0"/>
              <a:t>strategic</a:t>
            </a:r>
            <a:r>
              <a:rPr lang="en-GB" dirty="0" smtClean="0"/>
              <a:t> authority the GLC was supposed to be?</a:t>
            </a:r>
            <a:endParaRPr lang="en-GB" dirty="0"/>
          </a:p>
        </p:txBody>
      </p:sp>
      <p:sp>
        <p:nvSpPr>
          <p:cNvPr id="3" name="Title 2"/>
          <p:cNvSpPr>
            <a:spLocks noGrp="1"/>
          </p:cNvSpPr>
          <p:nvPr>
            <p:ph type="title"/>
          </p:nvPr>
        </p:nvSpPr>
        <p:spPr/>
        <p:txBody>
          <a:bodyPr>
            <a:normAutofit fontScale="90000"/>
          </a:bodyPr>
          <a:lstStyle/>
          <a:p>
            <a:r>
              <a:rPr lang="en-GB" dirty="0" smtClean="0"/>
              <a:t>18. </a:t>
            </a:r>
            <a:r>
              <a:rPr lang="en-GB" dirty="0"/>
              <a:t>London Government under the Localism Act: </a:t>
            </a:r>
            <a:r>
              <a:rPr lang="en-GB" dirty="0" smtClean="0"/>
              <a:t>II</a:t>
            </a:r>
            <a:endParaRPr lang="en-GB" dirty="0"/>
          </a:p>
        </p:txBody>
      </p:sp>
    </p:spTree>
    <p:extLst>
      <p:ext uri="{BB962C8B-B14F-4D97-AF65-F5344CB8AC3E}">
        <p14:creationId xmlns:p14="http://schemas.microsoft.com/office/powerpoint/2010/main" val="314578435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r>
              <a:rPr lang="en-GB" dirty="0" smtClean="0"/>
              <a:t>1889	Creation of London County Council</a:t>
            </a:r>
          </a:p>
          <a:p>
            <a:r>
              <a:rPr lang="en-GB" dirty="0" smtClean="0"/>
              <a:t>1899	Creation of Metropolitan Boroughs; 		</a:t>
            </a:r>
            <a:r>
              <a:rPr lang="en-GB" dirty="0"/>
              <a:t>A</a:t>
            </a:r>
            <a:r>
              <a:rPr lang="en-GB" dirty="0" smtClean="0"/>
              <a:t>bolition of parish vestries in LCC area</a:t>
            </a:r>
          </a:p>
          <a:p>
            <a:r>
              <a:rPr lang="en-GB" dirty="0" smtClean="0"/>
              <a:t>1935	Last parish council in outer London 			abolished (North Ockendon)</a:t>
            </a:r>
          </a:p>
          <a:p>
            <a:pPr marL="457200" indent="-457200"/>
            <a:r>
              <a:rPr lang="en-GB" dirty="0"/>
              <a:t>1960	Herbert Commission Report</a:t>
            </a:r>
          </a:p>
          <a:p>
            <a:pPr marL="457200" indent="-457200"/>
            <a:r>
              <a:rPr lang="en-GB" dirty="0"/>
              <a:t>1963	London Government Act</a:t>
            </a:r>
          </a:p>
          <a:p>
            <a:pPr marL="0" indent="0">
              <a:buNone/>
            </a:pPr>
            <a:r>
              <a:rPr lang="en-GB" dirty="0"/>
              <a:t>		Creation of boroughs, GLC &amp; ILEA</a:t>
            </a:r>
          </a:p>
          <a:p>
            <a:pPr marL="457200" indent="-457200"/>
            <a:r>
              <a:rPr lang="en-GB" dirty="0"/>
              <a:t>1986	Abolition of GLC</a:t>
            </a:r>
          </a:p>
          <a:p>
            <a:pPr marL="457200" indent="-457200"/>
            <a:r>
              <a:rPr lang="en-GB" dirty="0"/>
              <a:t>1990	Abolition of ILEA</a:t>
            </a:r>
          </a:p>
          <a:p>
            <a:pPr marL="457200" indent="-457200"/>
            <a:r>
              <a:rPr lang="en-GB" dirty="0"/>
              <a:t>2000	Creation of GLA and </a:t>
            </a:r>
            <a:r>
              <a:rPr lang="en-GB" dirty="0" smtClean="0"/>
              <a:t>mayoralty</a:t>
            </a:r>
          </a:p>
          <a:p>
            <a:pPr marL="457200" indent="-457200"/>
            <a:r>
              <a:rPr lang="en-GB" dirty="0" smtClean="0"/>
              <a:t>2011	Localism Act</a:t>
            </a:r>
            <a:endParaRPr lang="en-GB" dirty="0"/>
          </a:p>
          <a:p>
            <a:pPr marL="0" indent="0">
              <a:buNone/>
            </a:pPr>
            <a:endParaRPr lang="en-GB" dirty="0"/>
          </a:p>
          <a:p>
            <a:pPr marL="0" indent="0">
              <a:buNone/>
            </a:pPr>
            <a:endParaRPr lang="en-GB" dirty="0"/>
          </a:p>
          <a:p>
            <a:endParaRPr lang="en-GB" dirty="0"/>
          </a:p>
        </p:txBody>
      </p:sp>
      <p:sp>
        <p:nvSpPr>
          <p:cNvPr id="3" name="Title 2"/>
          <p:cNvSpPr>
            <a:spLocks noGrp="1"/>
          </p:cNvSpPr>
          <p:nvPr>
            <p:ph type="title"/>
          </p:nvPr>
        </p:nvSpPr>
        <p:spPr/>
        <p:txBody>
          <a:bodyPr/>
          <a:lstStyle/>
          <a:p>
            <a:r>
              <a:rPr lang="en-GB" dirty="0" smtClean="0"/>
              <a:t>1. London Government timeline</a:t>
            </a:r>
            <a:endParaRPr lang="en-GB" dirty="0"/>
          </a:p>
        </p:txBody>
      </p:sp>
    </p:spTree>
    <p:extLst>
      <p:ext uri="{BB962C8B-B14F-4D97-AF65-F5344CB8AC3E}">
        <p14:creationId xmlns:p14="http://schemas.microsoft.com/office/powerpoint/2010/main" val="166908456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r>
              <a:rPr lang="en-GB" dirty="0" smtClean="0"/>
              <a:t>Neighbourhood plans:</a:t>
            </a:r>
          </a:p>
          <a:p>
            <a:pPr marL="109728" indent="0" algn="just">
              <a:buNone/>
            </a:pPr>
            <a:r>
              <a:rPr lang="en-GB" i="1" dirty="0" smtClean="0"/>
              <a:t>“will </a:t>
            </a:r>
            <a:r>
              <a:rPr lang="en-GB" i="1" dirty="0"/>
              <a:t>allow </a:t>
            </a:r>
            <a:r>
              <a:rPr lang="en-GB" i="1" dirty="0" smtClean="0"/>
              <a:t>communities</a:t>
            </a:r>
            <a:r>
              <a:rPr lang="en-GB" i="1" dirty="0"/>
              <a:t>, both </a:t>
            </a:r>
            <a:r>
              <a:rPr lang="en-GB" i="1" dirty="0" smtClean="0"/>
              <a:t>residents, employees and </a:t>
            </a:r>
            <a:r>
              <a:rPr lang="en-GB" i="1" dirty="0"/>
              <a:t>business, to come </a:t>
            </a:r>
            <a:r>
              <a:rPr lang="en-GB" i="1" dirty="0" smtClean="0"/>
              <a:t>together </a:t>
            </a:r>
            <a:r>
              <a:rPr lang="en-GB" i="1" dirty="0"/>
              <a:t>through a </a:t>
            </a:r>
            <a:r>
              <a:rPr lang="en-GB" i="1" dirty="0" smtClean="0"/>
              <a:t>local </a:t>
            </a:r>
            <a:r>
              <a:rPr lang="en-GB" i="1" dirty="0"/>
              <a:t>parish council or </a:t>
            </a:r>
            <a:r>
              <a:rPr lang="en-GB" i="1" dirty="0" smtClean="0"/>
              <a:t>neighbourhood </a:t>
            </a:r>
            <a:r>
              <a:rPr lang="en-GB" i="1" dirty="0"/>
              <a:t>forum and say </a:t>
            </a:r>
            <a:r>
              <a:rPr lang="en-GB" i="1" dirty="0" smtClean="0"/>
              <a:t>where </a:t>
            </a:r>
            <a:r>
              <a:rPr lang="en-GB" i="1" dirty="0"/>
              <a:t>they think new houses, businesses and </a:t>
            </a:r>
            <a:r>
              <a:rPr lang="en-GB" i="1" dirty="0" smtClean="0"/>
              <a:t>shops </a:t>
            </a:r>
            <a:r>
              <a:rPr lang="en-GB" i="1" dirty="0"/>
              <a:t>should go – and what </a:t>
            </a:r>
            <a:r>
              <a:rPr lang="en-GB" i="1" dirty="0" smtClean="0"/>
              <a:t>they </a:t>
            </a:r>
            <a:r>
              <a:rPr lang="en-GB" i="1" dirty="0"/>
              <a:t>should look like</a:t>
            </a:r>
            <a:r>
              <a:rPr lang="en-GB" i="1" dirty="0" smtClean="0"/>
              <a:t>.” </a:t>
            </a:r>
          </a:p>
          <a:p>
            <a:pPr marL="109728" indent="0">
              <a:buNone/>
            </a:pPr>
            <a:r>
              <a:rPr lang="en-GB" dirty="0" smtClean="0"/>
              <a:t>(CLG)</a:t>
            </a:r>
          </a:p>
          <a:p>
            <a:r>
              <a:rPr lang="en-GB" dirty="0" smtClean="0"/>
              <a:t>Can be prepared by a forum or parish council;</a:t>
            </a:r>
          </a:p>
          <a:p>
            <a:r>
              <a:rPr lang="en-GB" dirty="0" smtClean="0"/>
              <a:t>Will get some of CIL money</a:t>
            </a:r>
          </a:p>
          <a:p>
            <a:r>
              <a:rPr lang="en-GB" dirty="0" smtClean="0"/>
              <a:t>But – must comply with borough and London Plan</a:t>
            </a:r>
            <a:endParaRPr lang="en-GB" dirty="0"/>
          </a:p>
          <a:p>
            <a:pPr marL="109728" indent="0">
              <a:buNone/>
            </a:pPr>
            <a:endParaRPr lang="en-GB" dirty="0"/>
          </a:p>
        </p:txBody>
      </p:sp>
      <p:sp>
        <p:nvSpPr>
          <p:cNvPr id="3" name="Title 2"/>
          <p:cNvSpPr>
            <a:spLocks noGrp="1"/>
          </p:cNvSpPr>
          <p:nvPr>
            <p:ph type="title"/>
          </p:nvPr>
        </p:nvSpPr>
        <p:spPr/>
        <p:txBody>
          <a:bodyPr/>
          <a:lstStyle/>
          <a:p>
            <a:r>
              <a:rPr lang="en-GB" dirty="0" smtClean="0"/>
              <a:t>19. Neighbourhood Planning: I</a:t>
            </a:r>
            <a:endParaRPr lang="en-GB" dirty="0"/>
          </a:p>
        </p:txBody>
      </p:sp>
    </p:spTree>
    <p:extLst>
      <p:ext uri="{BB962C8B-B14F-4D97-AF65-F5344CB8AC3E}">
        <p14:creationId xmlns:p14="http://schemas.microsoft.com/office/powerpoint/2010/main" val="336891305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109728" indent="0">
              <a:buNone/>
            </a:pPr>
            <a:r>
              <a:rPr lang="en-GB" dirty="0" smtClean="0"/>
              <a:t>Considerable interest in London:</a:t>
            </a:r>
          </a:p>
          <a:p>
            <a:pPr marL="109728" indent="0">
              <a:buNone/>
            </a:pPr>
            <a:endParaRPr lang="en-GB" dirty="0"/>
          </a:p>
        </p:txBody>
      </p:sp>
      <p:sp>
        <p:nvSpPr>
          <p:cNvPr id="3" name="Title 2"/>
          <p:cNvSpPr>
            <a:spLocks noGrp="1"/>
          </p:cNvSpPr>
          <p:nvPr>
            <p:ph type="title"/>
          </p:nvPr>
        </p:nvSpPr>
        <p:spPr/>
        <p:txBody>
          <a:bodyPr/>
          <a:lstStyle/>
          <a:p>
            <a:r>
              <a:rPr lang="en-GB" dirty="0" smtClean="0"/>
              <a:t>20. </a:t>
            </a:r>
            <a:r>
              <a:rPr lang="en-GB" dirty="0"/>
              <a:t>Neighbourhood Planning: </a:t>
            </a:r>
            <a:r>
              <a:rPr lang="en-GB" dirty="0" smtClean="0"/>
              <a:t>II</a:t>
            </a:r>
            <a:endParaRPr lang="en-GB"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31840" y="1916832"/>
            <a:ext cx="5469234" cy="46531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4232428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47500" lnSpcReduction="20000"/>
          </a:bodyPr>
          <a:lstStyle/>
          <a:p>
            <a:pPr marL="109728" indent="0">
              <a:buNone/>
            </a:pPr>
            <a:r>
              <a:rPr lang="en-GB" sz="3600" dirty="0" smtClean="0"/>
              <a:t>Neighbourhood planning in London: area or forum designated:</a:t>
            </a:r>
          </a:p>
          <a:p>
            <a:pPr marL="109728" indent="0">
              <a:buNone/>
            </a:pPr>
            <a:r>
              <a:rPr lang="en-GB" sz="3600" dirty="0"/>
              <a:t>	</a:t>
            </a:r>
            <a:r>
              <a:rPr lang="en-GB" sz="3600" dirty="0" smtClean="0"/>
              <a:t>Brent		Sudbury Town</a:t>
            </a:r>
          </a:p>
          <a:p>
            <a:pPr marL="109728" indent="0">
              <a:buNone/>
            </a:pPr>
            <a:r>
              <a:rPr lang="en-GB" sz="3600" dirty="0"/>
              <a:t>	</a:t>
            </a:r>
            <a:r>
              <a:rPr lang="en-GB" sz="3600" dirty="0" smtClean="0"/>
              <a:t>Camden		Highgate</a:t>
            </a:r>
          </a:p>
          <a:p>
            <a:pPr marL="109728" indent="0">
              <a:buNone/>
            </a:pPr>
            <a:r>
              <a:rPr lang="en-GB" sz="3600" dirty="0"/>
              <a:t>	</a:t>
            </a:r>
            <a:r>
              <a:rPr lang="en-GB" sz="3600" dirty="0" smtClean="0"/>
              <a:t>Ealing		Ealing Central</a:t>
            </a:r>
          </a:p>
          <a:p>
            <a:pPr marL="109728" indent="0">
              <a:buNone/>
            </a:pPr>
            <a:r>
              <a:rPr lang="en-GB" sz="3600" dirty="0"/>
              <a:t>	</a:t>
            </a:r>
            <a:r>
              <a:rPr lang="en-GB" sz="3600" dirty="0" smtClean="0"/>
              <a:t>		West Ealing</a:t>
            </a:r>
          </a:p>
          <a:p>
            <a:pPr marL="109728" indent="0">
              <a:buNone/>
            </a:pPr>
            <a:r>
              <a:rPr lang="en-GB" sz="3600" dirty="0"/>
              <a:t>	</a:t>
            </a:r>
            <a:r>
              <a:rPr lang="en-GB" sz="3600" dirty="0" smtClean="0"/>
              <a:t>K&amp;C		Norland</a:t>
            </a:r>
          </a:p>
          <a:p>
            <a:pPr marL="109728" indent="0">
              <a:buNone/>
            </a:pPr>
            <a:r>
              <a:rPr lang="en-GB" sz="3600" dirty="0"/>
              <a:t>	</a:t>
            </a:r>
            <a:r>
              <a:rPr lang="en-GB" sz="3600" dirty="0" smtClean="0"/>
              <a:t>Sutton		Hackbridge</a:t>
            </a:r>
          </a:p>
          <a:p>
            <a:pPr marL="109728" indent="0">
              <a:buNone/>
            </a:pPr>
            <a:endParaRPr lang="en-GB" sz="3600" dirty="0"/>
          </a:p>
          <a:p>
            <a:pPr marL="109728" indent="0">
              <a:buNone/>
            </a:pPr>
            <a:r>
              <a:rPr lang="en-GB" sz="3600" dirty="0" smtClean="0"/>
              <a:t>Plus 20 more applications for designation submitted</a:t>
            </a:r>
          </a:p>
          <a:p>
            <a:pPr marL="109728" indent="0">
              <a:buNone/>
            </a:pPr>
            <a:r>
              <a:rPr lang="en-GB" sz="3600" dirty="0" smtClean="0"/>
              <a:t>Plus 32 more expressions of interest</a:t>
            </a:r>
          </a:p>
          <a:p>
            <a:pPr marL="109728" indent="0">
              <a:buNone/>
            </a:pPr>
            <a:endParaRPr lang="en-GB" sz="3600" dirty="0"/>
          </a:p>
          <a:p>
            <a:pPr marL="109728" indent="0">
              <a:buNone/>
            </a:pPr>
            <a:r>
              <a:rPr lang="en-GB" sz="3600" dirty="0" smtClean="0"/>
              <a:t>But: November 2012 – 50% of boroughs reported no interest</a:t>
            </a:r>
          </a:p>
          <a:p>
            <a:pPr marL="109728" indent="0">
              <a:buNone/>
            </a:pPr>
            <a:endParaRPr lang="en-GB" sz="3600" dirty="0" smtClean="0"/>
          </a:p>
          <a:p>
            <a:pPr marL="109728" indent="0">
              <a:buNone/>
            </a:pPr>
            <a:r>
              <a:rPr lang="en-GB" sz="3600" dirty="0" smtClean="0"/>
              <a:t>Nationally  - 	first Neighbourhood Plan approved by local referendum in 		Eden Valley, Cumbria, 7 March 2013</a:t>
            </a:r>
          </a:p>
          <a:p>
            <a:pPr marL="109728" indent="0">
              <a:buNone/>
            </a:pPr>
            <a:endParaRPr lang="en-GB" sz="3600" dirty="0" smtClean="0"/>
          </a:p>
          <a:p>
            <a:pPr marL="109728" indent="0">
              <a:buNone/>
            </a:pPr>
            <a:r>
              <a:rPr lang="en-GB" sz="2000" dirty="0"/>
              <a:t>	</a:t>
            </a:r>
          </a:p>
        </p:txBody>
      </p:sp>
      <p:sp>
        <p:nvSpPr>
          <p:cNvPr id="3" name="Title 2"/>
          <p:cNvSpPr>
            <a:spLocks noGrp="1"/>
          </p:cNvSpPr>
          <p:nvPr>
            <p:ph type="title"/>
          </p:nvPr>
        </p:nvSpPr>
        <p:spPr/>
        <p:txBody>
          <a:bodyPr>
            <a:normAutofit fontScale="90000"/>
          </a:bodyPr>
          <a:lstStyle/>
          <a:p>
            <a:r>
              <a:rPr lang="en-GB" dirty="0" smtClean="0"/>
              <a:t>21. </a:t>
            </a:r>
            <a:r>
              <a:rPr lang="en-GB" dirty="0"/>
              <a:t>Neighbourhood Planning: </a:t>
            </a:r>
            <a:r>
              <a:rPr lang="en-GB" dirty="0" smtClean="0"/>
              <a:t>III</a:t>
            </a:r>
            <a:endParaRPr lang="en-GB" dirty="0"/>
          </a:p>
        </p:txBody>
      </p:sp>
    </p:spTree>
    <p:extLst>
      <p:ext uri="{BB962C8B-B14F-4D97-AF65-F5344CB8AC3E}">
        <p14:creationId xmlns:p14="http://schemas.microsoft.com/office/powerpoint/2010/main" val="353036579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109728" indent="0">
              <a:buNone/>
            </a:pPr>
            <a:r>
              <a:rPr lang="en-GB" dirty="0" smtClean="0"/>
              <a:t>Examples:</a:t>
            </a:r>
          </a:p>
          <a:p>
            <a:r>
              <a:rPr lang="en-GB" dirty="0" smtClean="0"/>
              <a:t>Dartmouth Park, Camden</a:t>
            </a:r>
          </a:p>
          <a:p>
            <a:pPr marL="109728" indent="0">
              <a:buNone/>
            </a:pPr>
            <a:r>
              <a:rPr lang="en-GB" dirty="0"/>
              <a:t>	</a:t>
            </a:r>
            <a:r>
              <a:rPr lang="en-GB" dirty="0" smtClean="0"/>
              <a:t>- at expression of interest stage</a:t>
            </a:r>
          </a:p>
          <a:p>
            <a:pPr marL="109728" indent="0">
              <a:buNone/>
            </a:pPr>
            <a:r>
              <a:rPr lang="en-GB" dirty="0"/>
              <a:t>	</a:t>
            </a:r>
            <a:r>
              <a:rPr lang="en-GB" dirty="0" smtClean="0"/>
              <a:t>- voted 88-1 in Feb 2013 to establish 	forum </a:t>
            </a:r>
          </a:p>
          <a:p>
            <a:r>
              <a:rPr lang="en-GB" dirty="0" smtClean="0"/>
              <a:t>Stamford Hill, Hackney</a:t>
            </a:r>
          </a:p>
          <a:p>
            <a:pPr marL="109728" indent="0">
              <a:buNone/>
            </a:pPr>
            <a:r>
              <a:rPr lang="en-GB" dirty="0"/>
              <a:t>	</a:t>
            </a:r>
            <a:r>
              <a:rPr lang="en-GB" dirty="0" smtClean="0"/>
              <a:t>- 2 competing bids</a:t>
            </a:r>
          </a:p>
          <a:p>
            <a:pPr marL="109728" indent="0">
              <a:buNone/>
            </a:pPr>
            <a:r>
              <a:rPr lang="en-GB" dirty="0"/>
              <a:t>	</a:t>
            </a:r>
            <a:r>
              <a:rPr lang="en-GB" dirty="0" smtClean="0"/>
              <a:t>- “This approach would work in a country 	village, but here you have real divisions.”</a:t>
            </a:r>
            <a:endParaRPr lang="en-GB" dirty="0"/>
          </a:p>
        </p:txBody>
      </p:sp>
      <p:sp>
        <p:nvSpPr>
          <p:cNvPr id="3" name="Title 2"/>
          <p:cNvSpPr>
            <a:spLocks noGrp="1"/>
          </p:cNvSpPr>
          <p:nvPr>
            <p:ph type="title"/>
          </p:nvPr>
        </p:nvSpPr>
        <p:spPr/>
        <p:txBody>
          <a:bodyPr>
            <a:normAutofit fontScale="90000"/>
          </a:bodyPr>
          <a:lstStyle/>
          <a:p>
            <a:r>
              <a:rPr lang="en-GB" dirty="0" smtClean="0"/>
              <a:t>22. Neighbourhood Planning: IV</a:t>
            </a:r>
            <a:endParaRPr lang="en-GB" dirty="0"/>
          </a:p>
        </p:txBody>
      </p:sp>
    </p:spTree>
    <p:extLst>
      <p:ext uri="{BB962C8B-B14F-4D97-AF65-F5344CB8AC3E}">
        <p14:creationId xmlns:p14="http://schemas.microsoft.com/office/powerpoint/2010/main" val="107298357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marL="109728" indent="0">
              <a:buNone/>
            </a:pPr>
            <a:r>
              <a:rPr lang="en-GB" dirty="0" smtClean="0"/>
              <a:t>Too soon to judge?</a:t>
            </a:r>
          </a:p>
          <a:p>
            <a:r>
              <a:rPr lang="en-GB" dirty="0" smtClean="0"/>
              <a:t>Clearly mobilizing great involvement</a:t>
            </a:r>
          </a:p>
          <a:p>
            <a:r>
              <a:rPr lang="en-GB" dirty="0" smtClean="0"/>
              <a:t>Early days - no London Neighbourhood Plan yet approved</a:t>
            </a:r>
          </a:p>
          <a:p>
            <a:r>
              <a:rPr lang="en-GB" dirty="0" smtClean="0"/>
              <a:t>Key ambiguity – designed to facilitate development? Or to prevent development?</a:t>
            </a:r>
          </a:p>
          <a:p>
            <a:r>
              <a:rPr lang="en-GB" dirty="0" smtClean="0"/>
              <a:t>Limited resources available to forums;</a:t>
            </a:r>
          </a:p>
          <a:p>
            <a:r>
              <a:rPr lang="en-GB" dirty="0" smtClean="0"/>
              <a:t>Little scope to protect communities from social and economic change;</a:t>
            </a:r>
          </a:p>
          <a:p>
            <a:r>
              <a:rPr lang="en-GB" dirty="0" smtClean="0"/>
              <a:t>Little scope to address crisis in affordable housing.  </a:t>
            </a:r>
            <a:endParaRPr lang="en-GB" dirty="0"/>
          </a:p>
        </p:txBody>
      </p:sp>
      <p:sp>
        <p:nvSpPr>
          <p:cNvPr id="3" name="Title 2"/>
          <p:cNvSpPr>
            <a:spLocks noGrp="1"/>
          </p:cNvSpPr>
          <p:nvPr>
            <p:ph type="title"/>
          </p:nvPr>
        </p:nvSpPr>
        <p:spPr/>
        <p:txBody>
          <a:bodyPr/>
          <a:lstStyle/>
          <a:p>
            <a:r>
              <a:rPr lang="en-GB" dirty="0" smtClean="0"/>
              <a:t>23. Neighbourhood Planning: V</a:t>
            </a:r>
            <a:endParaRPr lang="en-GB" dirty="0"/>
          </a:p>
        </p:txBody>
      </p:sp>
    </p:spTree>
    <p:extLst>
      <p:ext uri="{BB962C8B-B14F-4D97-AF65-F5344CB8AC3E}">
        <p14:creationId xmlns:p14="http://schemas.microsoft.com/office/powerpoint/2010/main" val="78716662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smtClean="0"/>
              <a:t>Rights to challenge, to bid, to build</a:t>
            </a:r>
          </a:p>
          <a:p>
            <a:r>
              <a:rPr lang="en-GB" dirty="0" smtClean="0"/>
              <a:t>Little activity in London so far</a:t>
            </a:r>
          </a:p>
          <a:p>
            <a:r>
              <a:rPr lang="en-GB" dirty="0" smtClean="0"/>
              <a:t>Community group in Nunhead, Southwark, succeeded in getting local pub listed as an ‘asset of community value’</a:t>
            </a:r>
          </a:p>
          <a:p>
            <a:r>
              <a:rPr lang="en-GB" dirty="0" smtClean="0"/>
              <a:t>Now trying to bid </a:t>
            </a:r>
            <a:r>
              <a:rPr lang="en-GB" dirty="0" smtClean="0"/>
              <a:t>(but have </a:t>
            </a:r>
            <a:r>
              <a:rPr lang="en-GB" smtClean="0"/>
              <a:t>to raise £750,000)</a:t>
            </a:r>
            <a:endParaRPr lang="en-GB" dirty="0" smtClean="0"/>
          </a:p>
          <a:p>
            <a:r>
              <a:rPr lang="en-GB" dirty="0"/>
              <a:t>Campaign groups in other boroughs trying to get assets listed</a:t>
            </a:r>
          </a:p>
          <a:p>
            <a:pPr marL="109728" indent="0">
              <a:buNone/>
            </a:pPr>
            <a:endParaRPr lang="en-GB" dirty="0"/>
          </a:p>
        </p:txBody>
      </p:sp>
      <p:sp>
        <p:nvSpPr>
          <p:cNvPr id="3" name="Title 2"/>
          <p:cNvSpPr>
            <a:spLocks noGrp="1"/>
          </p:cNvSpPr>
          <p:nvPr>
            <p:ph type="title"/>
          </p:nvPr>
        </p:nvSpPr>
        <p:spPr/>
        <p:txBody>
          <a:bodyPr/>
          <a:lstStyle/>
          <a:p>
            <a:r>
              <a:rPr lang="en-GB" dirty="0" smtClean="0"/>
              <a:t>24. Community Rights</a:t>
            </a:r>
            <a:endParaRPr lang="en-GB" dirty="0"/>
          </a:p>
        </p:txBody>
      </p:sp>
    </p:spTree>
    <p:extLst>
      <p:ext uri="{BB962C8B-B14F-4D97-AF65-F5344CB8AC3E}">
        <p14:creationId xmlns:p14="http://schemas.microsoft.com/office/powerpoint/2010/main" val="385600392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r>
              <a:rPr lang="en-GB" dirty="0" smtClean="0"/>
              <a:t>Local authorities have often been remote, insensitive, bureaucratic…</a:t>
            </a:r>
          </a:p>
          <a:p>
            <a:r>
              <a:rPr lang="en-GB" dirty="0" smtClean="0"/>
              <a:t>All change in London Government has been dominated by the remorseless logic of economies of scale;</a:t>
            </a:r>
          </a:p>
          <a:p>
            <a:r>
              <a:rPr lang="en-GB" dirty="0" smtClean="0"/>
              <a:t>Vestries, parishes, Metropolitan Boroughs, Urban District Councils – all swept away;</a:t>
            </a:r>
          </a:p>
          <a:p>
            <a:r>
              <a:rPr lang="en-GB" dirty="0" smtClean="0"/>
              <a:t>So empowerment, double devolution, parishes, neighbourhood planning, community rights are an overdue step in the other direction</a:t>
            </a:r>
          </a:p>
          <a:p>
            <a:r>
              <a:rPr lang="en-GB" b="1" dirty="0" smtClean="0"/>
              <a:t>But</a:t>
            </a:r>
            <a:endParaRPr lang="en-GB" b="1" dirty="0"/>
          </a:p>
        </p:txBody>
      </p:sp>
      <p:sp>
        <p:nvSpPr>
          <p:cNvPr id="3" name="Title 2"/>
          <p:cNvSpPr>
            <a:spLocks noGrp="1"/>
          </p:cNvSpPr>
          <p:nvPr>
            <p:ph type="title"/>
          </p:nvPr>
        </p:nvSpPr>
        <p:spPr/>
        <p:txBody>
          <a:bodyPr/>
          <a:lstStyle/>
          <a:p>
            <a:r>
              <a:rPr lang="en-GB" dirty="0" smtClean="0"/>
              <a:t>25. Conclusions: </a:t>
            </a:r>
            <a:r>
              <a:rPr lang="en-GB" dirty="0"/>
              <a:t>I</a:t>
            </a:r>
          </a:p>
        </p:txBody>
      </p:sp>
    </p:spTree>
    <p:extLst>
      <p:ext uri="{BB962C8B-B14F-4D97-AF65-F5344CB8AC3E}">
        <p14:creationId xmlns:p14="http://schemas.microsoft.com/office/powerpoint/2010/main" val="351336549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smtClean="0"/>
              <a:t>These changes are not an answer to how you govern London;</a:t>
            </a:r>
          </a:p>
          <a:p>
            <a:r>
              <a:rPr lang="en-GB" dirty="0" smtClean="0"/>
              <a:t>Localism is not the most interesting or important thing happening in London government</a:t>
            </a:r>
            <a:endParaRPr lang="en-GB" dirty="0"/>
          </a:p>
        </p:txBody>
      </p:sp>
      <p:sp>
        <p:nvSpPr>
          <p:cNvPr id="3" name="Title 2"/>
          <p:cNvSpPr>
            <a:spLocks noGrp="1"/>
          </p:cNvSpPr>
          <p:nvPr>
            <p:ph type="title"/>
          </p:nvPr>
        </p:nvSpPr>
        <p:spPr/>
        <p:txBody>
          <a:bodyPr/>
          <a:lstStyle/>
          <a:p>
            <a:r>
              <a:rPr lang="en-GB" dirty="0" smtClean="0"/>
              <a:t>26: Conclusions: II</a:t>
            </a:r>
            <a:endParaRPr lang="en-GB" dirty="0"/>
          </a:p>
        </p:txBody>
      </p:sp>
    </p:spTree>
    <p:extLst>
      <p:ext uri="{BB962C8B-B14F-4D97-AF65-F5344CB8AC3E}">
        <p14:creationId xmlns:p14="http://schemas.microsoft.com/office/powerpoint/2010/main" val="161173245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109728" indent="0">
              <a:buNone/>
            </a:pPr>
            <a:r>
              <a:rPr lang="en-GB" dirty="0" smtClean="0"/>
              <a:t>The London agenda:</a:t>
            </a:r>
          </a:p>
          <a:p>
            <a:r>
              <a:rPr lang="en-GB" dirty="0" smtClean="0"/>
              <a:t>Demographic change</a:t>
            </a:r>
          </a:p>
          <a:p>
            <a:r>
              <a:rPr lang="en-GB" dirty="0" smtClean="0"/>
              <a:t>The world city narrative</a:t>
            </a:r>
          </a:p>
          <a:p>
            <a:r>
              <a:rPr lang="en-GB" dirty="0" smtClean="0"/>
              <a:t>Strengthened city government</a:t>
            </a:r>
          </a:p>
          <a:p>
            <a:r>
              <a:rPr lang="en-GB" dirty="0" smtClean="0"/>
              <a:t>Boroughs preoccupied with spending cuts</a:t>
            </a:r>
          </a:p>
          <a:p>
            <a:r>
              <a:rPr lang="en-GB" dirty="0" smtClean="0"/>
              <a:t>Continued pressure for big ticket infrastructure (X Rail 1&amp; 2; HS2; Thames Tideway Tunnel Sewer, etc.)</a:t>
            </a:r>
          </a:p>
          <a:p>
            <a:r>
              <a:rPr lang="en-GB" dirty="0" smtClean="0"/>
              <a:t>Resources for London </a:t>
            </a:r>
            <a:br>
              <a:rPr lang="en-GB" dirty="0" smtClean="0"/>
            </a:br>
            <a:endParaRPr lang="en-GB" dirty="0"/>
          </a:p>
        </p:txBody>
      </p:sp>
      <p:sp>
        <p:nvSpPr>
          <p:cNvPr id="3" name="Title 2"/>
          <p:cNvSpPr>
            <a:spLocks noGrp="1"/>
          </p:cNvSpPr>
          <p:nvPr>
            <p:ph type="title"/>
          </p:nvPr>
        </p:nvSpPr>
        <p:spPr/>
        <p:txBody>
          <a:bodyPr/>
          <a:lstStyle/>
          <a:p>
            <a:r>
              <a:rPr lang="en-GB" dirty="0" smtClean="0"/>
              <a:t>27. Conclusions: III</a:t>
            </a:r>
            <a:endParaRPr lang="en-GB" dirty="0"/>
          </a:p>
        </p:txBody>
      </p:sp>
    </p:spTree>
    <p:extLst>
      <p:ext uri="{BB962C8B-B14F-4D97-AF65-F5344CB8AC3E}">
        <p14:creationId xmlns:p14="http://schemas.microsoft.com/office/powerpoint/2010/main" val="230059858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pPr marL="109728" indent="0">
              <a:buNone/>
            </a:pPr>
            <a:r>
              <a:rPr lang="en-GB" dirty="0" smtClean="0"/>
              <a:t>The slow death of local government finance</a:t>
            </a:r>
          </a:p>
          <a:p>
            <a:r>
              <a:rPr lang="en-GB" dirty="0" smtClean="0"/>
              <a:t>Failure to act on Layfield</a:t>
            </a:r>
          </a:p>
          <a:p>
            <a:r>
              <a:rPr lang="en-GB" dirty="0" smtClean="0"/>
              <a:t>De facto adoption of centralist option</a:t>
            </a:r>
          </a:p>
          <a:p>
            <a:r>
              <a:rPr lang="en-GB" dirty="0" smtClean="0"/>
              <a:t>Long term movement of services  (income support, </a:t>
            </a:r>
            <a:r>
              <a:rPr lang="en-GB" dirty="0"/>
              <a:t>h</a:t>
            </a:r>
            <a:r>
              <a:rPr lang="en-GB" dirty="0" smtClean="0"/>
              <a:t>ealth) to centre;</a:t>
            </a:r>
          </a:p>
          <a:p>
            <a:r>
              <a:rPr lang="en-GB" dirty="0" smtClean="0"/>
              <a:t>Drift of tax base to London and South East</a:t>
            </a:r>
          </a:p>
          <a:p>
            <a:r>
              <a:rPr lang="en-GB" dirty="0" smtClean="0"/>
              <a:t>Council tax capping</a:t>
            </a:r>
          </a:p>
          <a:p>
            <a:r>
              <a:rPr lang="en-GB" dirty="0" smtClean="0"/>
              <a:t>Can you have real localism without a buoyant local government finance system?</a:t>
            </a:r>
          </a:p>
          <a:p>
            <a:r>
              <a:rPr lang="en-GB" dirty="0" smtClean="0"/>
              <a:t>Risk of London solving its problems at the expense of the rest of England?</a:t>
            </a:r>
          </a:p>
          <a:p>
            <a:r>
              <a:rPr lang="en-GB" dirty="0" smtClean="0"/>
              <a:t>Possibility of a set of services administered, but not funded, by local government.</a:t>
            </a:r>
            <a:endParaRPr lang="en-GB" dirty="0"/>
          </a:p>
        </p:txBody>
      </p:sp>
      <p:sp>
        <p:nvSpPr>
          <p:cNvPr id="3" name="Title 2"/>
          <p:cNvSpPr>
            <a:spLocks noGrp="1"/>
          </p:cNvSpPr>
          <p:nvPr>
            <p:ph type="title"/>
          </p:nvPr>
        </p:nvSpPr>
        <p:spPr/>
        <p:txBody>
          <a:bodyPr/>
          <a:lstStyle/>
          <a:p>
            <a:r>
              <a:rPr lang="en-GB" dirty="0" smtClean="0"/>
              <a:t>28. Conclusions: IV</a:t>
            </a:r>
            <a:endParaRPr lang="en-GB" dirty="0"/>
          </a:p>
        </p:txBody>
      </p:sp>
    </p:spTree>
    <p:extLst>
      <p:ext uri="{BB962C8B-B14F-4D97-AF65-F5344CB8AC3E}">
        <p14:creationId xmlns:p14="http://schemas.microsoft.com/office/powerpoint/2010/main" val="2444367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109728" indent="0">
              <a:buNone/>
            </a:pPr>
            <a:r>
              <a:rPr lang="en-GB" dirty="0" smtClean="0"/>
              <a:t>Localism=</a:t>
            </a:r>
          </a:p>
          <a:p>
            <a:pPr marL="109728" indent="0">
              <a:buNone/>
            </a:pPr>
            <a:endParaRPr lang="en-GB" dirty="0"/>
          </a:p>
          <a:p>
            <a:r>
              <a:rPr lang="en-GB" dirty="0" smtClean="0"/>
              <a:t>A body of ideas</a:t>
            </a:r>
          </a:p>
          <a:p>
            <a:r>
              <a:rPr lang="en-GB" dirty="0" smtClean="0"/>
              <a:t>Legislation – the Localism Act 2011</a:t>
            </a:r>
          </a:p>
          <a:p>
            <a:pPr marL="109728" indent="0">
              <a:buNone/>
            </a:pPr>
            <a:endParaRPr lang="en-GB" dirty="0"/>
          </a:p>
        </p:txBody>
      </p:sp>
      <p:sp>
        <p:nvSpPr>
          <p:cNvPr id="3" name="Title 2"/>
          <p:cNvSpPr>
            <a:spLocks noGrp="1"/>
          </p:cNvSpPr>
          <p:nvPr>
            <p:ph type="title"/>
          </p:nvPr>
        </p:nvSpPr>
        <p:spPr/>
        <p:txBody>
          <a:bodyPr/>
          <a:lstStyle/>
          <a:p>
            <a:r>
              <a:rPr lang="en-GB" dirty="0" smtClean="0"/>
              <a:t>2. Localism</a:t>
            </a:r>
            <a:endParaRPr lang="en-GB" dirty="0"/>
          </a:p>
        </p:txBody>
      </p:sp>
    </p:spTree>
    <p:extLst>
      <p:ext uri="{BB962C8B-B14F-4D97-AF65-F5344CB8AC3E}">
        <p14:creationId xmlns:p14="http://schemas.microsoft.com/office/powerpoint/2010/main" val="287849358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marL="109728" indent="0">
              <a:buNone/>
            </a:pPr>
            <a:r>
              <a:rPr lang="en-GB" dirty="0" smtClean="0"/>
              <a:t>Thanks to the following, who provided information and comments, but are not responsible for any mistakes:</a:t>
            </a:r>
          </a:p>
          <a:p>
            <a:pPr marL="109728" indent="0" algn="ctr">
              <a:buNone/>
            </a:pPr>
            <a:r>
              <a:rPr lang="en-GB" dirty="0" smtClean="0"/>
              <a:t>Sue Brownill</a:t>
            </a:r>
          </a:p>
          <a:p>
            <a:pPr marL="109728" indent="0" algn="ctr">
              <a:buNone/>
            </a:pPr>
            <a:r>
              <a:rPr lang="en-GB" dirty="0" smtClean="0"/>
              <a:t>Michael Edwards</a:t>
            </a:r>
          </a:p>
          <a:p>
            <a:pPr marL="109728" indent="0" algn="ctr">
              <a:buNone/>
            </a:pPr>
            <a:r>
              <a:rPr lang="en-GB" smtClean="0"/>
              <a:t>Neil McInroy</a:t>
            </a:r>
            <a:endParaRPr lang="en-GB" dirty="0" smtClean="0"/>
          </a:p>
          <a:p>
            <a:pPr marL="109728" indent="0" algn="ctr">
              <a:buNone/>
            </a:pPr>
            <a:r>
              <a:rPr lang="en-GB" dirty="0" smtClean="0"/>
              <a:t>Max Nathan</a:t>
            </a:r>
          </a:p>
          <a:p>
            <a:pPr marL="109728" indent="0" algn="ctr">
              <a:buNone/>
            </a:pPr>
            <a:r>
              <a:rPr lang="en-GB" dirty="0" smtClean="0"/>
              <a:t>Barry Quirk</a:t>
            </a:r>
          </a:p>
          <a:p>
            <a:pPr marL="109728" indent="0" algn="ctr">
              <a:buNone/>
            </a:pPr>
            <a:r>
              <a:rPr lang="en-GB" dirty="0" smtClean="0"/>
              <a:t>Dick Sorabji</a:t>
            </a:r>
          </a:p>
          <a:p>
            <a:pPr marL="109728" indent="0" algn="ctr">
              <a:buNone/>
            </a:pPr>
            <a:r>
              <a:rPr lang="en-GB" dirty="0" smtClean="0"/>
              <a:t>David Walker</a:t>
            </a:r>
            <a:endParaRPr lang="en-GB" dirty="0"/>
          </a:p>
        </p:txBody>
      </p:sp>
      <p:sp>
        <p:nvSpPr>
          <p:cNvPr id="3" name="Title 2"/>
          <p:cNvSpPr>
            <a:spLocks noGrp="1"/>
          </p:cNvSpPr>
          <p:nvPr>
            <p:ph type="title"/>
          </p:nvPr>
        </p:nvSpPr>
        <p:spPr/>
        <p:txBody>
          <a:bodyPr/>
          <a:lstStyle/>
          <a:p>
            <a:r>
              <a:rPr lang="en-GB" dirty="0" smtClean="0"/>
              <a:t>Acknowledgments</a:t>
            </a:r>
            <a:endParaRPr lang="en-GB" dirty="0"/>
          </a:p>
        </p:txBody>
      </p:sp>
    </p:spTree>
    <p:extLst>
      <p:ext uri="{BB962C8B-B14F-4D97-AF65-F5344CB8AC3E}">
        <p14:creationId xmlns:p14="http://schemas.microsoft.com/office/powerpoint/2010/main" val="24618246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smtClean="0"/>
              <a:t>…overlain by whimsy, nostalgia and romanticism..</a:t>
            </a:r>
          </a:p>
          <a:p>
            <a:r>
              <a:rPr lang="en-GB" dirty="0" smtClean="0"/>
              <a:t>“</a:t>
            </a:r>
            <a:r>
              <a:rPr lang="en-GB" i="1" dirty="0" smtClean="0"/>
              <a:t>London became a greater and still greater accumulation of towns, an immense colony of dwellings where the people still live in their own houses in small communities, with local governments, just as they had done in the Middle Ages”</a:t>
            </a:r>
          </a:p>
          <a:p>
            <a:pPr marL="109728" indent="0">
              <a:buNone/>
            </a:pPr>
            <a:r>
              <a:rPr lang="en-GB" dirty="0" smtClean="0"/>
              <a:t>	(Rasmussen, London The Unique City, 	1934)</a:t>
            </a:r>
            <a:endParaRPr lang="en-GB" dirty="0"/>
          </a:p>
        </p:txBody>
      </p:sp>
      <p:sp>
        <p:nvSpPr>
          <p:cNvPr id="3" name="Title 2"/>
          <p:cNvSpPr>
            <a:spLocks noGrp="1"/>
          </p:cNvSpPr>
          <p:nvPr>
            <p:ph type="title"/>
          </p:nvPr>
        </p:nvSpPr>
        <p:spPr/>
        <p:txBody>
          <a:bodyPr/>
          <a:lstStyle/>
          <a:p>
            <a:r>
              <a:rPr lang="en-GB" dirty="0" smtClean="0"/>
              <a:t>3.  London Localism: I</a:t>
            </a:r>
            <a:endParaRPr lang="en-GB" dirty="0"/>
          </a:p>
        </p:txBody>
      </p:sp>
    </p:spTree>
    <p:extLst>
      <p:ext uri="{BB962C8B-B14F-4D97-AF65-F5344CB8AC3E}">
        <p14:creationId xmlns:p14="http://schemas.microsoft.com/office/powerpoint/2010/main" val="275291757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4.  London Localism: II</a:t>
            </a:r>
            <a:endParaRPr lang="en-GB" dirty="0"/>
          </a:p>
        </p:txBody>
      </p:sp>
      <p:pic>
        <p:nvPicPr>
          <p:cNvPr id="4" name="Content Placeholder 3" descr="http://www.doverbooks.co.uk/images/0486260000/048626551X.jp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175000" y="1521619"/>
            <a:ext cx="2794000" cy="4445000"/>
          </a:xfrm>
          <a:prstGeom prst="rect">
            <a:avLst/>
          </a:prstGeom>
          <a:noFill/>
          <a:ln>
            <a:noFill/>
          </a:ln>
        </p:spPr>
      </p:pic>
    </p:spTree>
    <p:extLst>
      <p:ext uri="{BB962C8B-B14F-4D97-AF65-F5344CB8AC3E}">
        <p14:creationId xmlns:p14="http://schemas.microsoft.com/office/powerpoint/2010/main" val="14629020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5</a:t>
            </a:r>
            <a:r>
              <a:rPr lang="en-GB" dirty="0"/>
              <a:t>.</a:t>
            </a:r>
            <a:r>
              <a:rPr lang="en-GB" dirty="0" smtClean="0"/>
              <a:t> London Localism: III</a:t>
            </a:r>
            <a:endParaRPr lang="en-GB" dirty="0"/>
          </a:p>
        </p:txBody>
      </p:sp>
      <p:pic>
        <p:nvPicPr>
          <p:cNvPr id="4" name="Content Placeholder 3" descr="http://pics.filmaffinity.com/Passport_to_Pimlico-432819634-large.jp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106044" y="1481138"/>
            <a:ext cx="2931912" cy="4525962"/>
          </a:xfrm>
          <a:prstGeom prst="rect">
            <a:avLst/>
          </a:prstGeom>
          <a:noFill/>
          <a:ln>
            <a:noFill/>
          </a:ln>
        </p:spPr>
      </p:pic>
    </p:spTree>
    <p:extLst>
      <p:ext uri="{BB962C8B-B14F-4D97-AF65-F5344CB8AC3E}">
        <p14:creationId xmlns:p14="http://schemas.microsoft.com/office/powerpoint/2010/main" val="37236239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r>
              <a:rPr lang="en-GB" dirty="0" smtClean="0"/>
              <a:t>Herbert Commission – LSE Scheme B: ‘Met Counties’ with population of 1 – 1.5 million each  + ‘urban parishes’ “with limited executive and certain advisory functions”</a:t>
            </a:r>
          </a:p>
          <a:p>
            <a:r>
              <a:rPr lang="en-GB" i="1" dirty="0" smtClean="0"/>
              <a:t>“The urban parishes would represent neighbourhoods or communities in Greater London which have a real sense of communities and still have some of the characteristics of a village embedded in a town.”</a:t>
            </a:r>
            <a:br>
              <a:rPr lang="en-GB" i="1" dirty="0" smtClean="0"/>
            </a:br>
            <a:r>
              <a:rPr lang="en-GB" dirty="0" smtClean="0"/>
              <a:t>(Herbert Report, para 737)</a:t>
            </a:r>
          </a:p>
          <a:p>
            <a:r>
              <a:rPr lang="en-GB" dirty="0" smtClean="0"/>
              <a:t>But not accepted….</a:t>
            </a:r>
            <a:endParaRPr lang="en-GB" dirty="0"/>
          </a:p>
        </p:txBody>
      </p:sp>
      <p:sp>
        <p:nvSpPr>
          <p:cNvPr id="3" name="Title 2"/>
          <p:cNvSpPr>
            <a:spLocks noGrp="1"/>
          </p:cNvSpPr>
          <p:nvPr>
            <p:ph type="title"/>
          </p:nvPr>
        </p:nvSpPr>
        <p:spPr/>
        <p:txBody>
          <a:bodyPr/>
          <a:lstStyle/>
          <a:p>
            <a:r>
              <a:rPr lang="en-GB" dirty="0"/>
              <a:t>6</a:t>
            </a:r>
            <a:r>
              <a:rPr lang="en-GB" dirty="0" smtClean="0"/>
              <a:t>.  London Localism: IV</a:t>
            </a:r>
            <a:endParaRPr lang="en-GB" dirty="0"/>
          </a:p>
        </p:txBody>
      </p:sp>
    </p:spTree>
    <p:extLst>
      <p:ext uri="{BB962C8B-B14F-4D97-AF65-F5344CB8AC3E}">
        <p14:creationId xmlns:p14="http://schemas.microsoft.com/office/powerpoint/2010/main" val="9932928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109728" indent="0">
              <a:buNone/>
            </a:pPr>
            <a:r>
              <a:rPr lang="en-GB" dirty="0"/>
              <a:t>London </a:t>
            </a:r>
            <a:r>
              <a:rPr lang="en-GB" dirty="0" smtClean="0"/>
              <a:t>Boroughs-</a:t>
            </a:r>
          </a:p>
          <a:p>
            <a:pPr marL="109728" indent="0">
              <a:buNone/>
            </a:pPr>
            <a:r>
              <a:rPr lang="en-GB" dirty="0" smtClean="0"/>
              <a:t> </a:t>
            </a:r>
            <a:r>
              <a:rPr lang="en-GB" i="1" dirty="0"/>
              <a:t>“London boroughs are too small for the big things (organising services that require scale economies to function effectively) and too big for the small things (people have a sense of connection to Neasden, Norwood or New Cross not to the London Borough that organises their refuse collection and collects their council tax). </a:t>
            </a:r>
            <a:r>
              <a:rPr lang="en-GB" dirty="0"/>
              <a:t> – </a:t>
            </a:r>
            <a:endParaRPr lang="en-GB" dirty="0" smtClean="0"/>
          </a:p>
          <a:p>
            <a:pPr marL="109728" indent="0">
              <a:buNone/>
            </a:pPr>
            <a:r>
              <a:rPr lang="en-GB" dirty="0"/>
              <a:t>(</a:t>
            </a:r>
            <a:r>
              <a:rPr lang="en-GB" dirty="0" smtClean="0"/>
              <a:t>Borough </a:t>
            </a:r>
            <a:r>
              <a:rPr lang="en-GB" dirty="0"/>
              <a:t>Chief </a:t>
            </a:r>
            <a:r>
              <a:rPr lang="en-GB" dirty="0" smtClean="0"/>
              <a:t>Executive)</a:t>
            </a:r>
            <a:endParaRPr lang="en-GB" dirty="0"/>
          </a:p>
          <a:p>
            <a:endParaRPr lang="en-GB" dirty="0"/>
          </a:p>
        </p:txBody>
      </p:sp>
      <p:sp>
        <p:nvSpPr>
          <p:cNvPr id="3" name="Title 2"/>
          <p:cNvSpPr>
            <a:spLocks noGrp="1"/>
          </p:cNvSpPr>
          <p:nvPr>
            <p:ph type="title"/>
          </p:nvPr>
        </p:nvSpPr>
        <p:spPr/>
        <p:txBody>
          <a:bodyPr/>
          <a:lstStyle/>
          <a:p>
            <a:r>
              <a:rPr lang="en-GB" dirty="0" smtClean="0"/>
              <a:t>7.  </a:t>
            </a:r>
            <a:r>
              <a:rPr lang="en-GB" dirty="0"/>
              <a:t>London Localism: </a:t>
            </a:r>
            <a:r>
              <a:rPr lang="en-GB" dirty="0" smtClean="0"/>
              <a:t>V</a:t>
            </a:r>
            <a:endParaRPr lang="en-GB" dirty="0"/>
          </a:p>
        </p:txBody>
      </p:sp>
    </p:spTree>
    <p:extLst>
      <p:ext uri="{BB962C8B-B14F-4D97-AF65-F5344CB8AC3E}">
        <p14:creationId xmlns:p14="http://schemas.microsoft.com/office/powerpoint/2010/main" val="210151462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GB" dirty="0" smtClean="0"/>
              <a:t>‘Double Devolution’ – 2006 report by Mulgan &amp; others – proposed </a:t>
            </a:r>
            <a:r>
              <a:rPr lang="en-GB" i="1" dirty="0" smtClean="0"/>
              <a:t>“a 10-year programme to shift power downwards: from Whitehall and Westminster down to town halls, and from town halls to communities and citizens.”</a:t>
            </a:r>
          </a:p>
          <a:p>
            <a:r>
              <a:rPr lang="en-GB" dirty="0" smtClean="0"/>
              <a:t>Empowerment White Paper – ‘Communities in Control’ – 2007: </a:t>
            </a:r>
            <a:r>
              <a:rPr lang="en-GB" i="1" dirty="0" smtClean="0"/>
              <a:t>“We want to shift power, influence and responsibility away from existing centres of power into the hands of communities and individual citizens.” </a:t>
            </a:r>
          </a:p>
          <a:p>
            <a:pPr marL="109728" indent="0">
              <a:buNone/>
            </a:pPr>
            <a:r>
              <a:rPr lang="en-GB" dirty="0"/>
              <a:t>	</a:t>
            </a:r>
            <a:r>
              <a:rPr lang="en-GB" dirty="0" smtClean="0"/>
              <a:t>(Cm 7427 2007)</a:t>
            </a:r>
            <a:endParaRPr lang="en-GB" dirty="0"/>
          </a:p>
        </p:txBody>
      </p:sp>
      <p:sp>
        <p:nvSpPr>
          <p:cNvPr id="3" name="Title 2"/>
          <p:cNvSpPr>
            <a:spLocks noGrp="1"/>
          </p:cNvSpPr>
          <p:nvPr>
            <p:ph type="title"/>
          </p:nvPr>
        </p:nvSpPr>
        <p:spPr/>
        <p:txBody>
          <a:bodyPr>
            <a:normAutofit fontScale="90000"/>
          </a:bodyPr>
          <a:lstStyle/>
          <a:p>
            <a:r>
              <a:rPr lang="en-GB" dirty="0" smtClean="0"/>
              <a:t>8.  Background to the current debate:  I</a:t>
            </a:r>
            <a:endParaRPr lang="en-GB" dirty="0"/>
          </a:p>
        </p:txBody>
      </p:sp>
    </p:spTree>
    <p:extLst>
      <p:ext uri="{BB962C8B-B14F-4D97-AF65-F5344CB8AC3E}">
        <p14:creationId xmlns:p14="http://schemas.microsoft.com/office/powerpoint/2010/main" val="297051106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1700</TotalTime>
  <Words>1352</Words>
  <Application>Microsoft Office PowerPoint</Application>
  <PresentationFormat>On-screen Show (4:3)</PresentationFormat>
  <Paragraphs>178</Paragraphs>
  <Slides>30</Slides>
  <Notes>0</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Concourse</vt:lpstr>
      <vt:lpstr>Localism in London</vt:lpstr>
      <vt:lpstr>1. London Government timeline</vt:lpstr>
      <vt:lpstr>2. Localism</vt:lpstr>
      <vt:lpstr>3.  London Localism: I</vt:lpstr>
      <vt:lpstr>4.  London Localism: II</vt:lpstr>
      <vt:lpstr>5. London Localism: III</vt:lpstr>
      <vt:lpstr>6.  London Localism: IV</vt:lpstr>
      <vt:lpstr>7.  London Localism: V</vt:lpstr>
      <vt:lpstr>8.  Background to the current debate:  I</vt:lpstr>
      <vt:lpstr>9. Background to the current debate: II</vt:lpstr>
      <vt:lpstr>10. Background to the current debate: III </vt:lpstr>
      <vt:lpstr>11. The Localism Act 2011: I</vt:lpstr>
      <vt:lpstr>12. The Localism Act 2011: II</vt:lpstr>
      <vt:lpstr>13. The Localism Act 2011: III</vt:lpstr>
      <vt:lpstr>14. Localism and parish councils in London: I</vt:lpstr>
      <vt:lpstr>15. Localism and parish councils in London: II</vt:lpstr>
      <vt:lpstr>16. Localism and parish councils in London: III</vt:lpstr>
      <vt:lpstr>17. London Government under the Localism Act: I</vt:lpstr>
      <vt:lpstr>18. London Government under the Localism Act: II</vt:lpstr>
      <vt:lpstr>19. Neighbourhood Planning: I</vt:lpstr>
      <vt:lpstr>20. Neighbourhood Planning: II</vt:lpstr>
      <vt:lpstr>21. Neighbourhood Planning: III</vt:lpstr>
      <vt:lpstr>22. Neighbourhood Planning: IV</vt:lpstr>
      <vt:lpstr>23. Neighbourhood Planning: V</vt:lpstr>
      <vt:lpstr>24. Community Rights</vt:lpstr>
      <vt:lpstr>25. Conclusions: I</vt:lpstr>
      <vt:lpstr>26: Conclusions: II</vt:lpstr>
      <vt:lpstr>27. Conclusions: III</vt:lpstr>
      <vt:lpstr>28. Conclusions: IV</vt:lpstr>
      <vt:lpstr>Acknowledgments</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Localism in London</dc:title>
  <dc:creator>Michael</dc:creator>
  <cp:lastModifiedBy>Michael</cp:lastModifiedBy>
  <cp:revision>55</cp:revision>
  <cp:lastPrinted>2013-03-13T15:23:54Z</cp:lastPrinted>
  <dcterms:created xsi:type="dcterms:W3CDTF">2013-03-12T16:01:11Z</dcterms:created>
  <dcterms:modified xsi:type="dcterms:W3CDTF">2013-03-18T09:33:56Z</dcterms:modified>
</cp:coreProperties>
</file>