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7"/>
  </p:handoutMasterIdLst>
  <p:sldIdLst>
    <p:sldId id="256" r:id="rId2"/>
    <p:sldId id="284" r:id="rId3"/>
    <p:sldId id="293" r:id="rId4"/>
    <p:sldId id="273" r:id="rId5"/>
    <p:sldId id="267" r:id="rId6"/>
    <p:sldId id="291" r:id="rId7"/>
    <p:sldId id="280" r:id="rId8"/>
    <p:sldId id="278" r:id="rId9"/>
    <p:sldId id="272" r:id="rId10"/>
    <p:sldId id="283" r:id="rId11"/>
    <p:sldId id="292" r:id="rId12"/>
    <p:sldId id="264" r:id="rId13"/>
    <p:sldId id="287" r:id="rId14"/>
    <p:sldId id="288" r:id="rId15"/>
    <p:sldId id="279" r:id="rId16"/>
    <p:sldId id="286" r:id="rId17"/>
    <p:sldId id="289" r:id="rId18"/>
    <p:sldId id="290" r:id="rId19"/>
    <p:sldId id="268" r:id="rId20"/>
    <p:sldId id="269" r:id="rId21"/>
    <p:sldId id="294" r:id="rId22"/>
    <p:sldId id="265" r:id="rId23"/>
    <p:sldId id="257" r:id="rId24"/>
    <p:sldId id="258" r:id="rId25"/>
    <p:sldId id="259" r:id="rId26"/>
    <p:sldId id="276" r:id="rId27"/>
    <p:sldId id="263" r:id="rId28"/>
    <p:sldId id="266" r:id="rId29"/>
    <p:sldId id="275" r:id="rId30"/>
    <p:sldId id="274" r:id="rId31"/>
    <p:sldId id="285" r:id="rId32"/>
    <p:sldId id="260" r:id="rId33"/>
    <p:sldId id="261" r:id="rId34"/>
    <p:sldId id="262" r:id="rId35"/>
    <p:sldId id="277" r:id="rId36"/>
  </p:sldIdLst>
  <p:sldSz cx="9144000" cy="6858000" type="screen4x3"/>
  <p:notesSz cx="6669088" cy="9867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5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B04B5-600D-4555-BEA8-799088BC72AA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2792"/>
            <a:ext cx="2889938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372792"/>
            <a:ext cx="2889938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0067C4-DEE1-439C-AA46-9293CA201B0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A3A41FA-FFC8-4656-A388-788508867FD4}" type="datetimeFigureOut">
              <a:rPr lang="en-US" smtClean="0"/>
              <a:pPr>
                <a:defRPr/>
              </a:pPr>
              <a:t>2/18/2013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038F0-39AB-44CE-B3F0-B6B9CF7AD1B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7" name="Picture 6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44F4-7144-4754-912D-A86DAC062B2C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CEA17-A7E6-4CF2-B63D-6B9395FD1B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Picture 6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4488"/>
            <a:ext cx="6019800" cy="4411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B2A8B-F27F-4619-B21D-7C93461AF83D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E87B8-7276-457B-87FA-E6140B0C52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Picture 6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D6DA4-6030-45EC-8490-D4CA81CB3389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CE89E-06F7-41B1-B8B6-4E7A3AC519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Picture 6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DDCE8-E3B9-4FF1-9857-9987BE727B0F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0CA94-B00C-4320-9FBF-35DEF430D8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Picture 6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4038600" cy="4340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4038600" cy="4340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16856-A453-475A-A551-DB80E67911F0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646F0-6E28-4870-8A2C-5A12D827AC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8" name="Picture 7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4040188" cy="8572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43181"/>
            <a:ext cx="4040188" cy="34829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7753F-F62E-4F39-A141-781037D63EAF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7827C-6B28-4FA3-818D-F9960B689DF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" name="Picture 9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4818092" y="1803408"/>
            <a:ext cx="4040188" cy="8572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4"/>
          </p:nvPr>
        </p:nvSpPr>
        <p:spPr>
          <a:xfrm>
            <a:off x="4818092" y="2660663"/>
            <a:ext cx="4040188" cy="34829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CDF8B-EAC5-4CE0-8ED7-60C6872DC8FB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54826-13F2-4567-923A-087A1E767F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6" name="Picture 5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330F6-BD57-4960-8232-5F1D46A06CE6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A790C-46B2-4966-8687-B0511A6D093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5" name="Picture 4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2636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71678"/>
            <a:ext cx="5111750" cy="40544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214686"/>
            <a:ext cx="3008313" cy="29114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73DEB-4E31-481E-A99D-2A08EC709029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F01AC-76C0-4D8D-A18F-4FDBD3EDBB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8" name="Picture 7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4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7174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7174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C54CA-6DA8-4A3B-9451-FA602213F281}" type="datetimeFigureOut">
              <a:rPr lang="en-US"/>
              <a:pPr>
                <a:defRPr/>
              </a:pPr>
              <a:t>2/18/2013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6B9BB-9BBC-4F2C-AC3C-1BF1157140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8" name="Picture 7" descr="uniu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285984" y="274638"/>
            <a:ext cx="640081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85720" y="1785926"/>
            <a:ext cx="8401080" cy="43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6F631D-B655-49FB-8F61-2CE0EB3B38A0}" type="datetimeFigureOut">
              <a:rPr lang="en-US"/>
              <a:pPr>
                <a:defRPr/>
              </a:pPr>
              <a:t>2/18/2013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636B52E-AE86-40C9-8A89-58B6C594A17F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7" name="Picture 6" descr="uniuk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14282" y="285728"/>
            <a:ext cx="1783080" cy="13680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cid:image004.png@01CE0A9F.86DDBE40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0A9F.86DDBE40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udybrisbane.com.au/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London and UK trends in higher education 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LSE Seminar</a:t>
            </a:r>
          </a:p>
          <a:p>
            <a:r>
              <a:rPr lang="en-GB" dirty="0" smtClean="0"/>
              <a:t>18 February 2013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International students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 </a:t>
            </a:r>
          </a:p>
          <a:p>
            <a:endParaRPr lang="en-US" dirty="0"/>
          </a:p>
        </p:txBody>
      </p:sp>
      <p:pic>
        <p:nvPicPr>
          <p:cNvPr id="4" name="Picture 3" descr="C:\Users\Josephine\Desktop\International students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 l="5264"/>
          <a:stretch/>
        </p:blipFill>
        <p:spPr bwMode="auto">
          <a:xfrm>
            <a:off x="3629025" y="1228725"/>
            <a:ext cx="1885950" cy="5400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:lc="http://schemas.openxmlformats.org/drawingml/2006/locked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 algn="ctr">
              <a:buNone/>
            </a:pPr>
            <a:r>
              <a:rPr lang="en-GB" dirty="0" smtClean="0"/>
              <a:t>	</a:t>
            </a:r>
            <a:r>
              <a:rPr lang="en-GB" sz="7200" b="1" dirty="0" smtClean="0">
                <a:solidFill>
                  <a:schemeClr val="tx2"/>
                </a:solidFill>
              </a:rPr>
              <a:t>LONDON</a:t>
            </a:r>
            <a:endParaRPr lang="en-US" sz="7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1143000"/>
          </a:xfrm>
        </p:spPr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London as an education hub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Educate 426,000 students from the UK and overseas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30,000 undergraduate and postgraduate courses on offer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101,000 academic and non-academic staff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Economic impact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London HEIs generate </a:t>
            </a:r>
            <a:r>
              <a:rPr lang="en-US" b="1" dirty="0" smtClean="0">
                <a:solidFill>
                  <a:srgbClr val="002060"/>
                </a:solidFill>
              </a:rPr>
              <a:t>£12 billion</a:t>
            </a:r>
            <a:r>
              <a:rPr lang="en-US" dirty="0" smtClean="0">
                <a:solidFill>
                  <a:srgbClr val="002060"/>
                </a:solidFill>
              </a:rPr>
              <a:t> each year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£4.85 billion</a:t>
            </a:r>
            <a:r>
              <a:rPr lang="en-US" dirty="0" smtClean="0">
                <a:solidFill>
                  <a:srgbClr val="002060"/>
                </a:solidFill>
              </a:rPr>
              <a:t> in direct economic impact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£6.7 billion</a:t>
            </a:r>
            <a:r>
              <a:rPr lang="en-US" dirty="0" smtClean="0">
                <a:solidFill>
                  <a:srgbClr val="002060"/>
                </a:solidFill>
              </a:rPr>
              <a:t> in secondary, or indirect, activities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£820 million</a:t>
            </a:r>
            <a:r>
              <a:rPr lang="en-US" dirty="0" smtClean="0">
                <a:solidFill>
                  <a:srgbClr val="002060"/>
                </a:solidFill>
              </a:rPr>
              <a:t> from international students in London</a:t>
            </a:r>
          </a:p>
          <a:p>
            <a:pPr>
              <a:buNone/>
            </a:pPr>
            <a:endParaRPr lang="en-US" sz="1400" i="1" dirty="0" smtClean="0"/>
          </a:p>
          <a:p>
            <a:pPr>
              <a:buNone/>
            </a:pPr>
            <a:r>
              <a:rPr lang="en-US" sz="1400" i="1" dirty="0" smtClean="0"/>
              <a:t>	Source:</a:t>
            </a:r>
            <a:r>
              <a:rPr lang="en-US" sz="1400" dirty="0" smtClean="0"/>
              <a:t> Making an economic impact: Higher education and the English regions. Research Report, Universities UK. June 2010. 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Skills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Jobs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Training of high skilled staff – five medical schools in London plus dentists and allied health workers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Start-ups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Provision of CPD</a:t>
            </a:r>
          </a:p>
          <a:p>
            <a:endParaRPr lang="en-GB" dirty="0" smtClean="0">
              <a:solidFill>
                <a:srgbClr val="002060"/>
              </a:solidFill>
            </a:endParaRPr>
          </a:p>
          <a:p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162800" cy="1143000"/>
          </a:xfrm>
        </p:spPr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Partnerships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Over 3 million people attend events organised by London HEIs each year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School based outreach activities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Widening participation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Business and community partnerships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Teaching training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Volunteering &amp; fundraising (RAG week)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Innovation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>
              <a:solidFill>
                <a:srgbClr val="002060"/>
              </a:solidFill>
            </a:endParaRPr>
          </a:p>
          <a:p>
            <a:r>
              <a:rPr lang="en-GB" dirty="0" smtClean="0">
                <a:solidFill>
                  <a:srgbClr val="002060"/>
                </a:solidFill>
              </a:rPr>
              <a:t>£300 million Research Council grants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£470 million of research funding from HEFCE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Inward investment from research funding</a:t>
            </a: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Culture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212963"/>
            <a:ext cx="8401080" cy="4340237"/>
          </a:xfrm>
        </p:spPr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20 HEIs providing arts and humanities teaching and research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Community and cultural activities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250 spin-offs with a revenue of £8 million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Contributing the equivalent of £2 million in staff time for free performances (2007/8 figure)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Showcasing the UK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London Olympics &amp; Paralympics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Accommodation for games’ officials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Hosting national teams e.g. Team USA trained at University of East London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Games’ makers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Workforce impact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" name="Content Placeholder 3" descr="Chart 8 - Percentage of UK domiciled leavers 2006/07 in UK employment in each region of employment by region of HEI"/>
          <p:cNvPicPr>
            <a:picLocks noGrp="1"/>
          </p:cNvPicPr>
          <p:nvPr>
            <p:ph idx="1"/>
          </p:nvPr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447301" y="1785938"/>
            <a:ext cx="6077947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Presentation overview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UK higher education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Current trends – participation rates, student demographics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UK’s global position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London as a higher education hub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Particular focus on international students and competition  - why so important?</a:t>
            </a:r>
          </a:p>
          <a:p>
            <a:endParaRPr lang="en-GB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Highly skilled migration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" name="Content Placeholder 3" descr="cid:image002.jpg@01CE0A9F.86DDBE40"/>
          <p:cNvPicPr>
            <a:picLocks noGrp="1"/>
          </p:cNvPicPr>
          <p:nvPr>
            <p:ph idx="1"/>
          </p:nvPr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390650" y="1893888"/>
            <a:ext cx="6915150" cy="458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pPr algn="ctr">
              <a:buNone/>
            </a:pPr>
            <a:r>
              <a:rPr lang="en-GB" sz="5400" b="1" dirty="0" smtClean="0">
                <a:solidFill>
                  <a:schemeClr val="tx2"/>
                </a:solidFill>
              </a:rPr>
              <a:t>LONDON AS AN </a:t>
            </a:r>
          </a:p>
          <a:p>
            <a:pPr algn="ctr">
              <a:buNone/>
            </a:pPr>
            <a:r>
              <a:rPr lang="en-GB" sz="5400" b="1" dirty="0" smtClean="0">
                <a:solidFill>
                  <a:schemeClr val="tx2"/>
                </a:solidFill>
              </a:rPr>
              <a:t>INTERNATIONAL HUB</a:t>
            </a:r>
            <a:endParaRPr lang="en-US" sz="5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543800" cy="1143000"/>
          </a:xfrm>
        </p:spPr>
        <p:txBody>
          <a:bodyPr/>
          <a:lstStyle/>
          <a:p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3463" y="1828801"/>
            <a:ext cx="6616537" cy="4041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002060"/>
                </a:solidFill>
              </a:rPr>
              <a:t>International student enrolments by region/ home nation</a:t>
            </a:r>
            <a:endParaRPr lang="en-GB" sz="32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5322" y="2037325"/>
            <a:ext cx="6834577" cy="394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393342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>
                <a:solidFill>
                  <a:srgbClr val="002060"/>
                </a:solidFill>
              </a:rPr>
              <a:t>International student enrolments by region/ home nation 2011/12</a:t>
            </a:r>
            <a:endParaRPr lang="en-GB" sz="28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0030" y="1539611"/>
            <a:ext cx="4514217" cy="5101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635273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002060"/>
                </a:solidFill>
              </a:rPr>
              <a:t>Regional/ home nation split between UK, EU and non-EU students 2011/12</a:t>
            </a:r>
            <a:endParaRPr lang="en-GB" sz="2800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915" y="2279752"/>
            <a:ext cx="8858729" cy="330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634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London’s global standing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2</a:t>
            </a:r>
            <a:r>
              <a:rPr lang="en-GB" baseline="30000" dirty="0" smtClean="0">
                <a:solidFill>
                  <a:schemeClr val="tx2"/>
                </a:solidFill>
              </a:rPr>
              <a:t>nd</a:t>
            </a:r>
            <a:r>
              <a:rPr lang="en-GB" dirty="0" smtClean="0">
                <a:solidFill>
                  <a:schemeClr val="tx2"/>
                </a:solidFill>
              </a:rPr>
              <a:t> in QS Best Student Cities 2012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Scored highly on student mix, rankings, employer activity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Paris top, Boston 3</a:t>
            </a:r>
            <a:r>
              <a:rPr lang="en-GB" baseline="30000" dirty="0" smtClean="0">
                <a:solidFill>
                  <a:schemeClr val="tx2"/>
                </a:solidFill>
              </a:rPr>
              <a:t>rd</a:t>
            </a:r>
            <a:endParaRPr lang="en-GB" dirty="0" smtClean="0">
              <a:solidFill>
                <a:schemeClr val="tx2"/>
              </a:solidFill>
            </a:endParaRPr>
          </a:p>
          <a:p>
            <a:r>
              <a:rPr lang="en-GB" dirty="0" smtClean="0">
                <a:solidFill>
                  <a:schemeClr val="tx2"/>
                </a:solidFill>
              </a:rPr>
              <a:t>Two Australian cities in the top 10 (Sydney &amp; Melbourne)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Why so popular?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43 HEFCE funded bodies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Students from 200 countries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21% of Londoners are not UK nationals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Over 300 languages spoken</a:t>
            </a:r>
          </a:p>
        </p:txBody>
      </p:sp>
    </p:spTree>
    <p:extLst>
      <p:ext uri="{BB962C8B-B14F-4D97-AF65-F5344CB8AC3E}">
        <p14:creationId xmlns:p14="http://schemas.microsoft.com/office/powerpoint/2010/main" xmlns="" val="20930639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But competition looms....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At a national level </a:t>
            </a:r>
          </a:p>
          <a:p>
            <a:pPr>
              <a:buNone/>
            </a:pPr>
            <a:endParaRPr lang="en-GB" dirty="0" smtClean="0">
              <a:solidFill>
                <a:schemeClr val="tx2"/>
              </a:solidFill>
            </a:endParaRPr>
          </a:p>
          <a:p>
            <a:r>
              <a:rPr lang="en-GB" dirty="0" smtClean="0">
                <a:solidFill>
                  <a:schemeClr val="tx2"/>
                </a:solidFill>
              </a:rPr>
              <a:t>At a city level 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National strategies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Content Placeholder 3" descr="The World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390650" y="1840615"/>
            <a:ext cx="6191250" cy="3067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309265" y="5257800"/>
            <a:ext cx="64812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</a:rPr>
              <a:t>Australia, Canada, USA, New </a:t>
            </a:r>
            <a:r>
              <a:rPr lang="en-GB" dirty="0" smtClean="0">
                <a:solidFill>
                  <a:schemeClr val="tx2"/>
                </a:solidFill>
              </a:rPr>
              <a:t>Zealand, Germany and </a:t>
            </a:r>
            <a:r>
              <a:rPr lang="en-GB" dirty="0" smtClean="0">
                <a:solidFill>
                  <a:schemeClr val="tx2"/>
                </a:solidFill>
              </a:rPr>
              <a:t>France </a:t>
            </a:r>
          </a:p>
          <a:p>
            <a:endParaRPr lang="en-GB" dirty="0" smtClean="0">
              <a:solidFill>
                <a:schemeClr val="tx2"/>
              </a:solidFill>
            </a:endParaRPr>
          </a:p>
          <a:p>
            <a:r>
              <a:rPr lang="en-GB" dirty="0" smtClean="0">
                <a:solidFill>
                  <a:schemeClr val="tx2"/>
                </a:solidFill>
              </a:rPr>
              <a:t>Increasing number of courses taught in English in Europe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pPr algn="ctr">
              <a:buNone/>
            </a:pPr>
            <a:r>
              <a:rPr lang="en-GB" sz="5400" b="1" dirty="0" smtClean="0">
                <a:solidFill>
                  <a:schemeClr val="tx2"/>
                </a:solidFill>
              </a:rPr>
              <a:t>NATIONAL OVERVIEW</a:t>
            </a:r>
            <a:endParaRPr lang="en-US" sz="5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Some negative signs.....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http://www.hesa.ac.uk/images/stories/hesa/Press/PR185_Asia_401w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2237" y="1690687"/>
            <a:ext cx="5033963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Agent barometer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Content Placeholder 3" descr="C:\Users\Josephine\Desktop\Agent barometer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1" y="1752600"/>
            <a:ext cx="6686974" cy="402774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094485" y="5908960"/>
            <a:ext cx="28680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smtClean="0">
                <a:solidFill>
                  <a:schemeClr val="tx2"/>
                </a:solidFill>
              </a:rPr>
              <a:t>Source: 2012 Agent Barometer, </a:t>
            </a:r>
            <a:r>
              <a:rPr lang="en-GB" sz="1100" dirty="0" err="1" smtClean="0">
                <a:solidFill>
                  <a:schemeClr val="tx2"/>
                </a:solidFill>
              </a:rPr>
              <a:t>i</a:t>
            </a:r>
            <a:r>
              <a:rPr lang="en-GB" sz="1100" dirty="0" smtClean="0">
                <a:solidFill>
                  <a:schemeClr val="tx2"/>
                </a:solidFill>
              </a:rPr>
              <a:t>-Graduate</a:t>
            </a:r>
            <a:endParaRPr lang="en-US" sz="11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International city welcome: Brisbane</a:t>
            </a:r>
            <a:endParaRPr lang="en-GB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98643"/>
            <a:ext cx="5802190" cy="352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03239"/>
            <a:ext cx="1335087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9203" y="4149080"/>
            <a:ext cx="1347787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6831" y="1484784"/>
            <a:ext cx="1672533" cy="1626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67544" y="6021288"/>
            <a:ext cx="2993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hlinkClick r:id="rId6"/>
              </a:rPr>
              <a:t>www.studybrisbane.com.au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17685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Melbourne/ Perth</a:t>
            </a:r>
            <a:endParaRPr lang="en-GB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527367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639033"/>
            <a:ext cx="5273497" cy="3218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6300" y="1412776"/>
            <a:ext cx="276860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022749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Wellington – New York – Osaka – Auckland </a:t>
            </a:r>
            <a:endParaRPr lang="en-GB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3993226" cy="3121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499" y="1628800"/>
            <a:ext cx="4239209" cy="2485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499" y="3933056"/>
            <a:ext cx="3744416" cy="282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808248"/>
            <a:ext cx="4680520" cy="2953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0962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To conclude....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Higher education is an integral part of London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It contributes a huge amount to London’s prosperity, innovation, economy, culture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London is one of the most attractive destinations for international students</a:t>
            </a:r>
          </a:p>
          <a:p>
            <a:r>
              <a:rPr lang="en-GB" dirty="0" smtClean="0">
                <a:solidFill>
                  <a:schemeClr val="tx2"/>
                </a:solidFill>
              </a:rPr>
              <a:t>But it faces increasing competition....!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6705600" cy="1143000"/>
          </a:xfrm>
        </p:spPr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UK HEIs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Content Placeholder 3" descr="C:\Users\Josephine\Desktop\UK universities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371600"/>
            <a:ext cx="4114800" cy="51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Student numbers</a:t>
            </a:r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5750" y="1785938"/>
          <a:ext cx="8401050" cy="311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0525"/>
                <a:gridCol w="4200525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Course</a:t>
                      </a:r>
                      <a:r>
                        <a:rPr lang="en-GB" baseline="0" dirty="0" smtClean="0"/>
                        <a:t> level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Number of students enrolled 2011/12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GB" dirty="0" smtClean="0">
                          <a:solidFill>
                            <a:srgbClr val="002060"/>
                          </a:solidFill>
                        </a:rPr>
                        <a:t>Undergraduate</a:t>
                      </a:r>
                    </a:p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GB" dirty="0" smtClean="0">
                          <a:solidFill>
                            <a:srgbClr val="002060"/>
                          </a:solidFill>
                        </a:rPr>
                        <a:t>1,928,140</a:t>
                      </a:r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GB" dirty="0" smtClean="0">
                          <a:solidFill>
                            <a:srgbClr val="002060"/>
                          </a:solidFill>
                        </a:rPr>
                        <a:t>Postgraduate </a:t>
                      </a:r>
                    </a:p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GB" dirty="0" smtClean="0">
                          <a:solidFill>
                            <a:srgbClr val="002060"/>
                          </a:solidFill>
                        </a:rPr>
                        <a:t>568,505</a:t>
                      </a:r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GB" dirty="0" smtClean="0">
                          <a:solidFill>
                            <a:srgbClr val="002060"/>
                          </a:solidFill>
                        </a:rPr>
                        <a:t>TOTAL</a:t>
                      </a:r>
                    </a:p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GB" dirty="0" smtClean="0">
                          <a:solidFill>
                            <a:srgbClr val="002060"/>
                          </a:solidFill>
                        </a:rPr>
                        <a:t>2,496,645</a:t>
                      </a:r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Students by domicile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5750" y="1785938"/>
          <a:ext cx="8401052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0263"/>
                <a:gridCol w="2100263"/>
                <a:gridCol w="2100263"/>
                <a:gridCol w="210026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Domicile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2010/11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2011/12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% change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UK</a:t>
                      </a:r>
                    </a:p>
                    <a:p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2,073,070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2,061,410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-0.6%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Other EU</a:t>
                      </a:r>
                    </a:p>
                    <a:p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130,120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132,550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1.9%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Non-EU</a:t>
                      </a:r>
                    </a:p>
                    <a:p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298,110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302,680 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1.5%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TOTAL</a:t>
                      </a:r>
                    </a:p>
                    <a:p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2,501,295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2 ,496,645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en-GB" b="1" dirty="0" smtClean="0">
                          <a:solidFill>
                            <a:schemeClr val="tx2"/>
                          </a:solidFill>
                        </a:rPr>
                        <a:t>-0.2%</a:t>
                      </a:r>
                      <a:endParaRPr 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Participation rates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" name="Content Placeholder 3" descr="C:\Users\Josephine\Desktop\Participation rates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113954" y="1726036"/>
            <a:ext cx="6744642" cy="42106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/>
                </a:solidFill>
              </a:rPr>
              <a:t>UK’s global standing  </a:t>
            </a:r>
            <a:r>
              <a:rPr lang="en-GB" sz="2800" dirty="0" smtClean="0">
                <a:solidFill>
                  <a:schemeClr val="tx2"/>
                </a:solidFill>
              </a:rPr>
              <a:t>(OECD)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 l="26648" t="21372" r="8115" b="12401"/>
          <a:stretch>
            <a:fillRect/>
          </a:stretch>
        </p:blipFill>
        <p:spPr bwMode="auto">
          <a:xfrm>
            <a:off x="1979508" y="1785938"/>
            <a:ext cx="5013534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1143000"/>
          </a:xfrm>
        </p:spPr>
        <p:txBody>
          <a:bodyPr/>
          <a:lstStyle/>
          <a:p>
            <a:r>
              <a:rPr lang="en-GB" sz="4000" dirty="0" smtClean="0">
                <a:solidFill>
                  <a:schemeClr val="tx2"/>
                </a:solidFill>
              </a:rPr>
              <a:t>Non-EU students – course type </a:t>
            </a:r>
            <a:endParaRPr lang="en-US" sz="4000" dirty="0">
              <a:solidFill>
                <a:schemeClr val="tx2"/>
              </a:solidFill>
            </a:endParaRPr>
          </a:p>
        </p:txBody>
      </p:sp>
      <p:pic>
        <p:nvPicPr>
          <p:cNvPr id="4" name="Content Placeholder 3" descr="Chart 3 - Student enrolments on HE courses by level of study, mode of study and domicile 2011/12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5185" y="1730518"/>
            <a:ext cx="6745139" cy="469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310</TotalTime>
  <Words>495</Words>
  <Application>Microsoft Office PowerPoint</Application>
  <PresentationFormat>On-screen Show (4:3)</PresentationFormat>
  <Paragraphs>150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Default Theme</vt:lpstr>
      <vt:lpstr>London and UK trends in higher education </vt:lpstr>
      <vt:lpstr>Presentation overview</vt:lpstr>
      <vt:lpstr>Slide 3</vt:lpstr>
      <vt:lpstr>UK HEIs</vt:lpstr>
      <vt:lpstr>Student numbers</vt:lpstr>
      <vt:lpstr>Students by domicile</vt:lpstr>
      <vt:lpstr>Participation rates</vt:lpstr>
      <vt:lpstr>UK’s global standing  (OECD)</vt:lpstr>
      <vt:lpstr>Non-EU students – course type </vt:lpstr>
      <vt:lpstr>International students</vt:lpstr>
      <vt:lpstr>Slide 11</vt:lpstr>
      <vt:lpstr>London as an education hub</vt:lpstr>
      <vt:lpstr>Economic impact</vt:lpstr>
      <vt:lpstr>Skills</vt:lpstr>
      <vt:lpstr>Partnerships</vt:lpstr>
      <vt:lpstr>Innovation</vt:lpstr>
      <vt:lpstr>Culture</vt:lpstr>
      <vt:lpstr>Showcasing the UK</vt:lpstr>
      <vt:lpstr>Workforce impact</vt:lpstr>
      <vt:lpstr>Highly skilled migration</vt:lpstr>
      <vt:lpstr>Slide 21</vt:lpstr>
      <vt:lpstr>Slide 22</vt:lpstr>
      <vt:lpstr>International student enrolments by region/ home nation</vt:lpstr>
      <vt:lpstr>International student enrolments by region/ home nation 2011/12</vt:lpstr>
      <vt:lpstr>Regional/ home nation split between UK, EU and non-EU students 2011/12</vt:lpstr>
      <vt:lpstr>London’s global standing</vt:lpstr>
      <vt:lpstr>Why so popular?</vt:lpstr>
      <vt:lpstr>But competition looms....</vt:lpstr>
      <vt:lpstr>National strategies</vt:lpstr>
      <vt:lpstr>Some negative signs.....</vt:lpstr>
      <vt:lpstr>Agent barometer</vt:lpstr>
      <vt:lpstr>International city welcome: Brisbane</vt:lpstr>
      <vt:lpstr>Melbourne/ Perth</vt:lpstr>
      <vt:lpstr>Wellington – New York – Osaka – Auckland </vt:lpstr>
      <vt:lpstr>To conclude....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Jo’s lovely presentation</dc:title>
  <dc:creator>Andrea Grabham</dc:creator>
  <cp:lastModifiedBy>uukwsadm</cp:lastModifiedBy>
  <cp:revision>73</cp:revision>
  <dcterms:created xsi:type="dcterms:W3CDTF">2013-02-15T16:02:34Z</dcterms:created>
  <dcterms:modified xsi:type="dcterms:W3CDTF">2013-02-18T13:29:32Z</dcterms:modified>
</cp:coreProperties>
</file>