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57" r:id="rId2"/>
    <p:sldId id="351" r:id="rId3"/>
    <p:sldId id="408" r:id="rId4"/>
    <p:sldId id="409" r:id="rId5"/>
    <p:sldId id="410" r:id="rId6"/>
    <p:sldId id="411" r:id="rId7"/>
    <p:sldId id="413" r:id="rId8"/>
    <p:sldId id="412" r:id="rId9"/>
    <p:sldId id="422" r:id="rId10"/>
    <p:sldId id="407" r:id="rId11"/>
    <p:sldId id="406" r:id="rId12"/>
    <p:sldId id="405" r:id="rId13"/>
    <p:sldId id="404" r:id="rId14"/>
    <p:sldId id="403" r:id="rId15"/>
    <p:sldId id="420" r:id="rId16"/>
    <p:sldId id="418" r:id="rId17"/>
    <p:sldId id="421" r:id="rId18"/>
    <p:sldId id="417" r:id="rId19"/>
    <p:sldId id="402" r:id="rId20"/>
  </p:sldIdLst>
  <p:sldSz cx="9144000" cy="6858000" type="screen4x3"/>
  <p:notesSz cx="9925050" cy="6797675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srvfilprint01\p-drev\man\Marc\User%20costs%20for%20Jens\User%20cost%20beregninger%20for%20Jens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srvfilprint01\p-drev\man\Marc\User%20costs%20for%20Jens\User%20cost%20beregninger%20for%20Jens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a-D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'Inddata og resultater'!$N$3</c:f>
              <c:strCache>
                <c:ptCount val="1"/>
                <c:pt idx="0">
                  <c:v>Owner-occupation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'Inddata og resultater'!$H$4:$H$33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xVal>
          <c:yVal>
            <c:numRef>
              <c:f>'Inddata og resultater'!$N$4:$N$33</c:f>
              <c:numCache>
                <c:formatCode>0.0000</c:formatCode>
                <c:ptCount val="30"/>
                <c:pt idx="0">
                  <c:v>7.55691E-2</c:v>
                </c:pt>
                <c:pt idx="1">
                  <c:v>7.6009230682962975E-2</c:v>
                </c:pt>
                <c:pt idx="2">
                  <c:v>7.6445176721092953E-2</c:v>
                </c:pt>
                <c:pt idx="3">
                  <c:v>7.6876280988805473E-2</c:v>
                </c:pt>
                <c:pt idx="4">
                  <c:v>7.7301830792122189E-2</c:v>
                </c:pt>
                <c:pt idx="5">
                  <c:v>7.7721053058608006E-2</c:v>
                </c:pt>
                <c:pt idx="6">
                  <c:v>7.8133109087004604E-2</c:v>
                </c:pt>
                <c:pt idx="7">
                  <c:v>7.8537088814648215E-2</c:v>
                </c:pt>
                <c:pt idx="8">
                  <c:v>7.8932004556678537E-2</c:v>
                </c:pt>
                <c:pt idx="9">
                  <c:v>7.9316784166560267E-2</c:v>
                </c:pt>
                <c:pt idx="10">
                  <c:v>7.9690263562512742E-2</c:v>
                </c:pt>
                <c:pt idx="11">
                  <c:v>8.0051178559029212E-2</c:v>
                </c:pt>
                <c:pt idx="12">
                  <c:v>8.0398155936719368E-2</c:v>
                </c:pt>
                <c:pt idx="13">
                  <c:v>8.0729703677172443E-2</c:v>
                </c:pt>
                <c:pt idx="14">
                  <c:v>8.1044200282356163E-2</c:v>
                </c:pt>
                <c:pt idx="15">
                  <c:v>8.1339883090173107E-2</c:v>
                </c:pt>
                <c:pt idx="16">
                  <c:v>8.1780492448000577E-2</c:v>
                </c:pt>
                <c:pt idx="17">
                  <c:v>8.2214852539124569E-2</c:v>
                </c:pt>
                <c:pt idx="18">
                  <c:v>8.264235211982357E-2</c:v>
                </c:pt>
                <c:pt idx="19">
                  <c:v>8.3062345573259463E-2</c:v>
                </c:pt>
                <c:pt idx="20">
                  <c:v>8.3474151110321554E-2</c:v>
                </c:pt>
                <c:pt idx="21">
                  <c:v>8.3877048877524327E-2</c:v>
                </c:pt>
                <c:pt idx="22">
                  <c:v>8.427027896716989E-2</c:v>
                </c:pt>
                <c:pt idx="23">
                  <c:v>8.465303932473825E-2</c:v>
                </c:pt>
                <c:pt idx="24">
                  <c:v>8.5024483548210628E-2</c:v>
                </c:pt>
                <c:pt idx="25">
                  <c:v>8.5383718573755873E-2</c:v>
                </c:pt>
                <c:pt idx="26">
                  <c:v>8.5729802241926403E-2</c:v>
                </c:pt>
                <c:pt idx="27">
                  <c:v>8.6061740738205494E-2</c:v>
                </c:pt>
                <c:pt idx="28">
                  <c:v>8.6378485901432808E-2</c:v>
                </c:pt>
                <c:pt idx="29">
                  <c:v>8.667893239329999E-2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'Inddata og resultater'!$O$3</c:f>
              <c:strCache>
                <c:ptCount val="1"/>
                <c:pt idx="0">
                  <c:v>Private co-operative housing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'Inddata og resultater'!$H$4:$H$33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xVal>
          <c:yVal>
            <c:numRef>
              <c:f>'Inddata og resultater'!$O$4:$O$33</c:f>
              <c:numCache>
                <c:formatCode>0.0000</c:formatCode>
                <c:ptCount val="30"/>
                <c:pt idx="0">
                  <c:v>9.0871500000000008E-2</c:v>
                </c:pt>
                <c:pt idx="1">
                  <c:v>9.0914466813995468E-2</c:v>
                </c:pt>
                <c:pt idx="2">
                  <c:v>9.092510159388377E-2</c:v>
                </c:pt>
                <c:pt idx="3">
                  <c:v>9.0900528278530596E-2</c:v>
                </c:pt>
                <c:pt idx="4">
                  <c:v>9.083762402872668E-2</c:v>
                </c:pt>
                <c:pt idx="5">
                  <c:v>9.0732996876376412E-2</c:v>
                </c:pt>
                <c:pt idx="6">
                  <c:v>9.058296126068914E-2</c:v>
                </c:pt>
                <c:pt idx="7">
                  <c:v>9.0383511246383053E-2</c:v>
                </c:pt>
                <c:pt idx="8">
                  <c:v>9.0130291198738249E-2</c:v>
                </c:pt>
                <c:pt idx="9">
                  <c:v>8.9818563668160017E-2</c:v>
                </c:pt>
                <c:pt idx="10">
                  <c:v>8.9443174212540666E-2</c:v>
                </c:pt>
                <c:pt idx="11">
                  <c:v>8.8998512858913317E-2</c:v>
                </c:pt>
                <c:pt idx="12">
                  <c:v>8.8478471876439618E-2</c:v>
                </c:pt>
                <c:pt idx="13">
                  <c:v>8.7876399500394026E-2</c:v>
                </c:pt>
                <c:pt idx="14">
                  <c:v>8.7185049211214366E-2</c:v>
                </c:pt>
                <c:pt idx="15">
                  <c:v>8.6396524133556682E-2</c:v>
                </c:pt>
                <c:pt idx="16">
                  <c:v>8.6330500871663274E-2</c:v>
                </c:pt>
                <c:pt idx="17">
                  <c:v>8.6232136763150752E-2</c:v>
                </c:pt>
                <c:pt idx="18">
                  <c:v>8.6099476847931955E-2</c:v>
                </c:pt>
                <c:pt idx="19">
                  <c:v>8.5930462591410281E-2</c:v>
                </c:pt>
                <c:pt idx="20">
                  <c:v>8.5722926521452011E-2</c:v>
                </c:pt>
                <c:pt idx="21">
                  <c:v>8.5474586588872858E-2</c:v>
                </c:pt>
                <c:pt idx="22">
                  <c:v>8.5183040237197721E-2</c:v>
                </c:pt>
                <c:pt idx="23">
                  <c:v>8.4845758166717383E-2</c:v>
                </c:pt>
                <c:pt idx="24">
                  <c:v>8.4460077777096521E-2</c:v>
                </c:pt>
                <c:pt idx="25">
                  <c:v>8.4023196271974243E-2</c:v>
                </c:pt>
                <c:pt idx="26">
                  <c:v>8.3532163408147897E-2</c:v>
                </c:pt>
                <c:pt idx="27">
                  <c:v>8.2983873871032246E-2</c:v>
                </c:pt>
                <c:pt idx="28">
                  <c:v>8.2375059257145E-2</c:v>
                </c:pt>
                <c:pt idx="29">
                  <c:v>8.1702279643376202E-2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'Inddata og resultater'!$P$3</c:f>
              <c:strCache>
                <c:ptCount val="1"/>
                <c:pt idx="0">
                  <c:v>Private rental housing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'Inddata og resultater'!$H$4:$H$33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xVal>
          <c:yVal>
            <c:numRef>
              <c:f>'Inddata og resultater'!$P$4:$P$33</c:f>
              <c:numCache>
                <c:formatCode>0.0000</c:formatCode>
                <c:ptCount val="30"/>
                <c:pt idx="0">
                  <c:v>9.8767499999999994E-2</c:v>
                </c:pt>
                <c:pt idx="1">
                  <c:v>9.9577565776215252E-2</c:v>
                </c:pt>
                <c:pt idx="2">
                  <c:v>0.10039134942740559</c:v>
                </c:pt>
                <c:pt idx="3">
                  <c:v>0.10120866241900725</c:v>
                </c:pt>
                <c:pt idx="4">
                  <c:v>0.10202930270687513</c:v>
                </c:pt>
                <c:pt idx="5">
                  <c:v>0.10285305400353892</c:v>
                </c:pt>
                <c:pt idx="6">
                  <c:v>0.10367968500629138</c:v>
                </c:pt>
                <c:pt idx="7">
                  <c:v>0.10450894858513911</c:v>
                </c:pt>
                <c:pt idx="8">
                  <c:v>0.10534058092854562</c:v>
                </c:pt>
                <c:pt idx="9">
                  <c:v>0.1061743006447881</c:v>
                </c:pt>
                <c:pt idx="10">
                  <c:v>0.10700980781663914</c:v>
                </c:pt>
                <c:pt idx="11">
                  <c:v>0.10784678300696479</c:v>
                </c:pt>
                <c:pt idx="12">
                  <c:v>0.10868488621270778</c:v>
                </c:pt>
                <c:pt idx="13">
                  <c:v>0.10952375576459321</c:v>
                </c:pt>
                <c:pt idx="14">
                  <c:v>0.1103630071697579</c:v>
                </c:pt>
                <c:pt idx="15">
                  <c:v>0.11120223189435928</c:v>
                </c:pt>
                <c:pt idx="16">
                  <c:v>0.11204099608306911</c:v>
                </c:pt>
                <c:pt idx="17">
                  <c:v>0.11287883921219681</c:v>
                </c:pt>
                <c:pt idx="18">
                  <c:v>0.11371527267302094</c:v>
                </c:pt>
                <c:pt idx="19">
                  <c:v>0.11454977828172931</c:v>
                </c:pt>
                <c:pt idx="20">
                  <c:v>0.1153818067121845</c:v>
                </c:pt>
                <c:pt idx="21">
                  <c:v>0.11621077584753541</c:v>
                </c:pt>
                <c:pt idx="22">
                  <c:v>0.11703606904649154</c:v>
                </c:pt>
                <c:pt idx="23">
                  <c:v>0.11785703331985976</c:v>
                </c:pt>
                <c:pt idx="24">
                  <c:v>0.11867297741271911</c:v>
                </c:pt>
                <c:pt idx="25">
                  <c:v>0.11948316978736739</c:v>
                </c:pt>
                <c:pt idx="26">
                  <c:v>0.12028683650192684</c:v>
                </c:pt>
                <c:pt idx="27">
                  <c:v>0.12108315897922899</c:v>
                </c:pt>
                <c:pt idx="28">
                  <c:v>0.12187127166032465</c:v>
                </c:pt>
                <c:pt idx="29">
                  <c:v>0.12265025953667122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'Inddata og resultater'!$Q$3</c:f>
              <c:strCache>
                <c:ptCount val="1"/>
                <c:pt idx="0">
                  <c:v>Social housing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'Inddata og resultater'!$H$4:$H$33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xVal>
          <c:yVal>
            <c:numRef>
              <c:f>'Inddata og resultater'!$Q$4:$Q$33</c:f>
              <c:numCache>
                <c:formatCode>0.0000</c:formatCode>
                <c:ptCount val="30"/>
                <c:pt idx="0">
                  <c:v>5.6967500000000004E-2</c:v>
                </c:pt>
                <c:pt idx="1">
                  <c:v>5.7757971925405091E-2</c:v>
                </c:pt>
                <c:pt idx="2">
                  <c:v>5.8560487642468531E-2</c:v>
                </c:pt>
                <c:pt idx="3">
                  <c:v>5.9375204351335739E-2</c:v>
                </c:pt>
                <c:pt idx="4">
                  <c:v>6.0202279189408375E-2</c:v>
                </c:pt>
                <c:pt idx="5">
                  <c:v>6.1041869075967474E-2</c:v>
                </c:pt>
                <c:pt idx="6">
                  <c:v>6.189413054586218E-2</c:v>
                </c:pt>
                <c:pt idx="7">
                  <c:v>6.2759219571642988E-2</c:v>
                </c:pt>
                <c:pt idx="8">
                  <c:v>6.3637291373486254E-2</c:v>
                </c:pt>
                <c:pt idx="9">
                  <c:v>6.4528500216220766E-2</c:v>
                </c:pt>
                <c:pt idx="10">
                  <c:v>6.54329991927316E-2</c:v>
                </c:pt>
                <c:pt idx="11">
                  <c:v>6.6350939992977198E-2</c:v>
                </c:pt>
                <c:pt idx="12">
                  <c:v>6.7282472657815257E-2</c:v>
                </c:pt>
                <c:pt idx="13">
                  <c:v>6.8227745316790364E-2</c:v>
                </c:pt>
                <c:pt idx="14">
                  <c:v>6.9186903908991598E-2</c:v>
                </c:pt>
                <c:pt idx="15">
                  <c:v>7.016009188604036E-2</c:v>
                </c:pt>
                <c:pt idx="16">
                  <c:v>7.114744989622028E-2</c:v>
                </c:pt>
                <c:pt idx="17">
                  <c:v>7.2149115448706863E-2</c:v>
                </c:pt>
                <c:pt idx="18">
                  <c:v>7.3165222556801857E-2</c:v>
                </c:pt>
                <c:pt idx="19">
                  <c:v>7.4195901359017283E-2</c:v>
                </c:pt>
                <c:pt idx="20">
                  <c:v>7.5037324152640639E-2</c:v>
                </c:pt>
                <c:pt idx="21">
                  <c:v>7.588642728452627E-2</c:v>
                </c:pt>
                <c:pt idx="22">
                  <c:v>7.6743138098162217E-2</c:v>
                </c:pt>
                <c:pt idx="23">
                  <c:v>7.7607373838318186E-2</c:v>
                </c:pt>
                <c:pt idx="24">
                  <c:v>7.8479041042267939E-2</c:v>
                </c:pt>
                <c:pt idx="25">
                  <c:v>7.9358034898395824E-2</c:v>
                </c:pt>
                <c:pt idx="26">
                  <c:v>8.024423857048954E-2</c:v>
                </c:pt>
                <c:pt idx="27">
                  <c:v>8.1137522485933089E-2</c:v>
                </c:pt>
                <c:pt idx="28">
                  <c:v>8.2037743585922598E-2</c:v>
                </c:pt>
                <c:pt idx="29">
                  <c:v>8.2944744535729087E-2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129856"/>
        <c:axId val="39131392"/>
      </c:scatterChart>
      <c:valAx>
        <c:axId val="39129856"/>
        <c:scaling>
          <c:orientation val="minMax"/>
          <c:max val="3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a-DK"/>
          </a:p>
        </c:txPr>
        <c:crossAx val="39131392"/>
        <c:crosses val="autoZero"/>
        <c:crossBetween val="midCat"/>
      </c:valAx>
      <c:valAx>
        <c:axId val="39131392"/>
        <c:scaling>
          <c:orientation val="minMax"/>
          <c:max val="0.13"/>
          <c:min val="3.0000000000000006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a-DK"/>
          </a:p>
        </c:txPr>
        <c:crossAx val="39129856"/>
        <c:crosses val="autoZero"/>
        <c:crossBetween val="midCat"/>
        <c:majorUnit val="1.0000000000000002E-2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da-DK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da-DK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a-D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'Inddata og resultater'!$Y$3</c:f>
              <c:strCache>
                <c:ptCount val="1"/>
                <c:pt idx="0">
                  <c:v>Owner-occupation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'Inddata og resultater'!$H$4:$H$33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xVal>
          <c:yVal>
            <c:numRef>
              <c:f>'Inddata og resultater'!$Y$4:$Y$33</c:f>
              <c:numCache>
                <c:formatCode>0.0000</c:formatCode>
                <c:ptCount val="30"/>
                <c:pt idx="0">
                  <c:v>9.1120524731410774E-2</c:v>
                </c:pt>
                <c:pt idx="1">
                  <c:v>9.1677754376593534E-2</c:v>
                </c:pt>
                <c:pt idx="2">
                  <c:v>9.2260349286025556E-2</c:v>
                </c:pt>
                <c:pt idx="3">
                  <c:v>9.2870274860692895E-2</c:v>
                </c:pt>
                <c:pt idx="4">
                  <c:v>9.350967355168141E-2</c:v>
                </c:pt>
                <c:pt idx="5">
                  <c:v>9.4180881660681309E-2</c:v>
                </c:pt>
                <c:pt idx="6">
                  <c:v>9.4886447774952615E-2</c:v>
                </c:pt>
                <c:pt idx="7">
                  <c:v>9.5629152997859387E-2</c:v>
                </c:pt>
                <c:pt idx="8">
                  <c:v>9.6412033152071461E-2</c:v>
                </c:pt>
                <c:pt idx="9">
                  <c:v>9.7238403150115657E-2</c:v>
                </c:pt>
                <c:pt idx="10">
                  <c:v>9.8111883746293704E-2</c:v>
                </c:pt>
                <c:pt idx="11">
                  <c:v>9.9036430905245915E-2</c:v>
                </c:pt>
                <c:pt idx="12">
                  <c:v>0.10001636804582027</c:v>
                </c:pt>
                <c:pt idx="13">
                  <c:v>0.10105642144461857</c:v>
                </c:pt>
                <c:pt idx="14">
                  <c:v>0.10216175911186501</c:v>
                </c:pt>
                <c:pt idx="15">
                  <c:v>8.3616966950230728E-2</c:v>
                </c:pt>
                <c:pt idx="16">
                  <c:v>8.420773393767092E-2</c:v>
                </c:pt>
                <c:pt idx="17">
                  <c:v>8.4816125147234744E-2</c:v>
                </c:pt>
                <c:pt idx="18">
                  <c:v>8.5442920223584268E-2</c:v>
                </c:pt>
                <c:pt idx="19">
                  <c:v>8.6088937683053868E-2</c:v>
                </c:pt>
                <c:pt idx="20">
                  <c:v>8.6755036902741126E-2</c:v>
                </c:pt>
                <c:pt idx="21">
                  <c:v>8.7442120211907809E-2</c:v>
                </c:pt>
                <c:pt idx="22">
                  <c:v>8.815113509095876E-2</c:v>
                </c:pt>
                <c:pt idx="23">
                  <c:v>8.8883076483537618E-2</c:v>
                </c:pt>
                <c:pt idx="24">
                  <c:v>8.9638989227563678E-2</c:v>
                </c:pt>
                <c:pt idx="25">
                  <c:v>9.0419970611333722E-2</c:v>
                </c:pt>
                <c:pt idx="26">
                  <c:v>9.1227173061128861E-2</c:v>
                </c:pt>
                <c:pt idx="27">
                  <c:v>9.2061806967096968E-2</c:v>
                </c:pt>
                <c:pt idx="28">
                  <c:v>9.2925143654531084E-2</c:v>
                </c:pt>
                <c:pt idx="29">
                  <c:v>9.3818518508029747E-2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'Inddata og resultater'!$Z$3</c:f>
              <c:strCache>
                <c:ptCount val="1"/>
                <c:pt idx="0">
                  <c:v>Private co-operative housing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'Inddata og resultater'!$H$4:$H$33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xVal>
          <c:yVal>
            <c:numRef>
              <c:f>'Inddata og resultater'!$Z$4:$Z$33</c:f>
              <c:numCache>
                <c:formatCode>0.0000</c:formatCode>
                <c:ptCount val="30"/>
                <c:pt idx="0">
                  <c:v>0.10001304473141077</c:v>
                </c:pt>
                <c:pt idx="1">
                  <c:v>0.10010901170762602</c:v>
                </c:pt>
                <c:pt idx="2">
                  <c:v>0.10020155557081638</c:v>
                </c:pt>
                <c:pt idx="3">
                  <c:v>0.10029041637653802</c:v>
                </c:pt>
                <c:pt idx="4">
                  <c:v>0.1003753199566671</c:v>
                </c:pt>
                <c:pt idx="5">
                  <c:v>0.10045597717851472</c:v>
                </c:pt>
                <c:pt idx="6">
                  <c:v>0.10053208316570281</c:v>
                </c:pt>
                <c:pt idx="7">
                  <c:v>0.10060331647883057</c:v>
                </c:pt>
                <c:pt idx="8">
                  <c:v>0.10066933825385985</c:v>
                </c:pt>
                <c:pt idx="9">
                  <c:v>0.10072979129604138</c:v>
                </c:pt>
                <c:pt idx="10">
                  <c:v>0.10078429912709085</c:v>
                </c:pt>
                <c:pt idx="11">
                  <c:v>0.10083246498320692</c:v>
                </c:pt>
                <c:pt idx="12">
                  <c:v>0.10087387076139823</c:v>
                </c:pt>
                <c:pt idx="13">
                  <c:v>0.10090807591145644</c:v>
                </c:pt>
                <c:pt idx="14">
                  <c:v>0.10093461627077564</c:v>
                </c:pt>
                <c:pt idx="15">
                  <c:v>8.1231936305967284E-2</c:v>
                </c:pt>
                <c:pt idx="16">
                  <c:v>8.1241653956810114E-2</c:v>
                </c:pt>
                <c:pt idx="17">
                  <c:v>8.124216008269218E-2</c:v>
                </c:pt>
                <c:pt idx="18">
                  <c:v>8.1232883170238204E-2</c:v>
                </c:pt>
                <c:pt idx="19">
                  <c:v>8.1213221301935715E-2</c:v>
                </c:pt>
                <c:pt idx="20">
                  <c:v>8.1182540580609919E-2</c:v>
                </c:pt>
                <c:pt idx="21">
                  <c:v>8.1140173472662044E-2</c:v>
                </c:pt>
                <c:pt idx="22">
                  <c:v>8.1085417065886359E-2</c:v>
                </c:pt>
                <c:pt idx="23">
                  <c:v>8.1017531237465509E-2</c:v>
                </c:pt>
                <c:pt idx="24">
                  <c:v>8.0935736727517832E-2</c:v>
                </c:pt>
                <c:pt idx="25">
                  <c:v>8.0839213113331046E-2</c:v>
                </c:pt>
                <c:pt idx="26">
                  <c:v>8.0727096679167082E-2</c:v>
                </c:pt>
                <c:pt idx="27">
                  <c:v>8.059847817625862E-2</c:v>
                </c:pt>
                <c:pt idx="28">
                  <c:v>8.0452400467341506E-2</c:v>
                </c:pt>
                <c:pt idx="29">
                  <c:v>8.0287856049775203E-2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'Inddata og resultater'!$AA$3</c:f>
              <c:strCache>
                <c:ptCount val="1"/>
                <c:pt idx="0">
                  <c:v>Private rental housing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'Inddata og resultater'!$H$4:$H$33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xVal>
          <c:yVal>
            <c:numRef>
              <c:f>'Inddata og resultater'!$AA$4:$AA$33</c:f>
              <c:numCache>
                <c:formatCode>0.0000</c:formatCode>
                <c:ptCount val="30"/>
                <c:pt idx="0">
                  <c:v>9.8767499999999994E-2</c:v>
                </c:pt>
                <c:pt idx="1">
                  <c:v>9.9577565776215252E-2</c:v>
                </c:pt>
                <c:pt idx="2">
                  <c:v>0.10039134942740559</c:v>
                </c:pt>
                <c:pt idx="3">
                  <c:v>0.10120866241900725</c:v>
                </c:pt>
                <c:pt idx="4">
                  <c:v>0.10202930270687513</c:v>
                </c:pt>
                <c:pt idx="5">
                  <c:v>0.10285305400353892</c:v>
                </c:pt>
                <c:pt idx="6">
                  <c:v>0.10367968500629138</c:v>
                </c:pt>
                <c:pt idx="7">
                  <c:v>0.10450894858513911</c:v>
                </c:pt>
                <c:pt idx="8">
                  <c:v>0.10534058092854562</c:v>
                </c:pt>
                <c:pt idx="9">
                  <c:v>0.1061743006447881</c:v>
                </c:pt>
                <c:pt idx="10">
                  <c:v>0.10700980781663914</c:v>
                </c:pt>
                <c:pt idx="11">
                  <c:v>0.10784678300696479</c:v>
                </c:pt>
                <c:pt idx="12">
                  <c:v>0.10868488621270778</c:v>
                </c:pt>
                <c:pt idx="13">
                  <c:v>0.10952375576459321</c:v>
                </c:pt>
                <c:pt idx="14">
                  <c:v>0.1103630071697579</c:v>
                </c:pt>
                <c:pt idx="15">
                  <c:v>0.11120223189435928</c:v>
                </c:pt>
                <c:pt idx="16">
                  <c:v>0.11204099608306911</c:v>
                </c:pt>
                <c:pt idx="17">
                  <c:v>0.11287883921219681</c:v>
                </c:pt>
                <c:pt idx="18">
                  <c:v>0.11371527267302094</c:v>
                </c:pt>
                <c:pt idx="19">
                  <c:v>0.11454977828172931</c:v>
                </c:pt>
                <c:pt idx="20">
                  <c:v>0.1153818067121845</c:v>
                </c:pt>
                <c:pt idx="21">
                  <c:v>0.11621077584753541</c:v>
                </c:pt>
                <c:pt idx="22">
                  <c:v>0.11703606904649154</c:v>
                </c:pt>
                <c:pt idx="23">
                  <c:v>0.11785703331985976</c:v>
                </c:pt>
                <c:pt idx="24">
                  <c:v>0.11867297741271911</c:v>
                </c:pt>
                <c:pt idx="25">
                  <c:v>0.11948316978736739</c:v>
                </c:pt>
                <c:pt idx="26">
                  <c:v>0.12028683650192684</c:v>
                </c:pt>
                <c:pt idx="27">
                  <c:v>0.12108315897922899</c:v>
                </c:pt>
                <c:pt idx="28">
                  <c:v>0.12187127166032465</c:v>
                </c:pt>
                <c:pt idx="29">
                  <c:v>0.12265025953667122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'Inddata og resultater'!$AB$3</c:f>
              <c:strCache>
                <c:ptCount val="1"/>
                <c:pt idx="0">
                  <c:v>Social housing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'Inddata og resultater'!$H$4:$H$33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xVal>
          <c:yVal>
            <c:numRef>
              <c:f>'Inddata og resultater'!$AB$4:$AB$33</c:f>
              <c:numCache>
                <c:formatCode>0.0000</c:formatCode>
                <c:ptCount val="30"/>
                <c:pt idx="0">
                  <c:v>5.6967500000000004E-2</c:v>
                </c:pt>
                <c:pt idx="1">
                  <c:v>5.7757971925405091E-2</c:v>
                </c:pt>
                <c:pt idx="2">
                  <c:v>5.8560487642468531E-2</c:v>
                </c:pt>
                <c:pt idx="3">
                  <c:v>5.9375204351335739E-2</c:v>
                </c:pt>
                <c:pt idx="4">
                  <c:v>6.0202279189408375E-2</c:v>
                </c:pt>
                <c:pt idx="5">
                  <c:v>6.1041869075967474E-2</c:v>
                </c:pt>
                <c:pt idx="6">
                  <c:v>6.189413054586218E-2</c:v>
                </c:pt>
                <c:pt idx="7">
                  <c:v>6.2759219571642988E-2</c:v>
                </c:pt>
                <c:pt idx="8">
                  <c:v>6.3637291373486254E-2</c:v>
                </c:pt>
                <c:pt idx="9">
                  <c:v>6.4528500216220766E-2</c:v>
                </c:pt>
                <c:pt idx="10">
                  <c:v>6.54329991927316E-2</c:v>
                </c:pt>
                <c:pt idx="11">
                  <c:v>6.6350939992977198E-2</c:v>
                </c:pt>
                <c:pt idx="12">
                  <c:v>6.7282472657815257E-2</c:v>
                </c:pt>
                <c:pt idx="13">
                  <c:v>6.8227745316790364E-2</c:v>
                </c:pt>
                <c:pt idx="14">
                  <c:v>6.9186903908991598E-2</c:v>
                </c:pt>
                <c:pt idx="15">
                  <c:v>7.016009188604036E-2</c:v>
                </c:pt>
                <c:pt idx="16">
                  <c:v>7.114744989622028E-2</c:v>
                </c:pt>
                <c:pt idx="17">
                  <c:v>7.2149115448706863E-2</c:v>
                </c:pt>
                <c:pt idx="18">
                  <c:v>7.3165222556801857E-2</c:v>
                </c:pt>
                <c:pt idx="19">
                  <c:v>7.4195901359017283E-2</c:v>
                </c:pt>
                <c:pt idx="20">
                  <c:v>7.5037324152640639E-2</c:v>
                </c:pt>
                <c:pt idx="21">
                  <c:v>7.588642728452627E-2</c:v>
                </c:pt>
                <c:pt idx="22">
                  <c:v>7.6743138098162217E-2</c:v>
                </c:pt>
                <c:pt idx="23">
                  <c:v>7.7607373838318186E-2</c:v>
                </c:pt>
                <c:pt idx="24">
                  <c:v>7.8479041042267939E-2</c:v>
                </c:pt>
                <c:pt idx="25">
                  <c:v>7.9358034898395824E-2</c:v>
                </c:pt>
                <c:pt idx="26">
                  <c:v>8.024423857048954E-2</c:v>
                </c:pt>
                <c:pt idx="27">
                  <c:v>8.1137522485933089E-2</c:v>
                </c:pt>
                <c:pt idx="28">
                  <c:v>8.2037743585922598E-2</c:v>
                </c:pt>
                <c:pt idx="29">
                  <c:v>8.2944744535729087E-2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1352320"/>
        <c:axId val="201353856"/>
      </c:scatterChart>
      <c:valAx>
        <c:axId val="201352320"/>
        <c:scaling>
          <c:orientation val="minMax"/>
          <c:max val="3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a-DK"/>
          </a:p>
        </c:txPr>
        <c:crossAx val="201353856"/>
        <c:crosses val="autoZero"/>
        <c:crossBetween val="midCat"/>
      </c:valAx>
      <c:valAx>
        <c:axId val="201353856"/>
        <c:scaling>
          <c:orientation val="minMax"/>
          <c:min val="3.0000000000000006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a-DK"/>
          </a:p>
        </c:txPr>
        <c:crossAx val="20135232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da-DK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da-DK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a-D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'Inddata og resultater'!$I$3</c:f>
              <c:strCache>
                <c:ptCount val="1"/>
                <c:pt idx="0">
                  <c:v>Owner-occupation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'Inddata og resultater'!$H$4:$H$33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xVal>
          <c:yVal>
            <c:numRef>
              <c:f>'Inddata og resultater'!$I$4:$I$33</c:f>
              <c:numCache>
                <c:formatCode>0.0000</c:formatCode>
                <c:ptCount val="30"/>
                <c:pt idx="0">
                  <c:v>4.2775100000000003E-2</c:v>
                </c:pt>
                <c:pt idx="1">
                  <c:v>4.3272465552015631E-2</c:v>
                </c:pt>
                <c:pt idx="2">
                  <c:v>4.3779845697488759E-2</c:v>
                </c:pt>
                <c:pt idx="3">
                  <c:v>4.4297360130713719E-2</c:v>
                </c:pt>
                <c:pt idx="4">
                  <c:v>4.4825123319615037E-2</c:v>
                </c:pt>
                <c:pt idx="5">
                  <c:v>4.5363243821946689E-2</c:v>
                </c:pt>
                <c:pt idx="6">
                  <c:v>4.5911823546203982E-2</c:v>
                </c:pt>
                <c:pt idx="7">
                  <c:v>4.6470956953204884E-2</c:v>
                </c:pt>
                <c:pt idx="8">
                  <c:v>4.7040730194010671E-2</c:v>
                </c:pt>
                <c:pt idx="9">
                  <c:v>4.7621220179548431E-2</c:v>
                </c:pt>
                <c:pt idx="10">
                  <c:v>4.8212493576969176E-2</c:v>
                </c:pt>
                <c:pt idx="11">
                  <c:v>4.8814605727423306E-2</c:v>
                </c:pt>
                <c:pt idx="12">
                  <c:v>4.9427599479558632E-2</c:v>
                </c:pt>
                <c:pt idx="13">
                  <c:v>5.0051503932642662E-2</c:v>
                </c:pt>
                <c:pt idx="14">
                  <c:v>5.0686333082779922E-2</c:v>
                </c:pt>
                <c:pt idx="15">
                  <c:v>5.1332084365232511E-2</c:v>
                </c:pt>
                <c:pt idx="16">
                  <c:v>5.2085575944345007E-2</c:v>
                </c:pt>
                <c:pt idx="17">
                  <c:v>5.2856707168256328E-2</c:v>
                </c:pt>
                <c:pt idx="18">
                  <c:v>5.3645890399574195E-2</c:v>
                </c:pt>
                <c:pt idx="19">
                  <c:v>5.4453547628237946E-2</c:v>
                </c:pt>
                <c:pt idx="20">
                  <c:v>5.5280110696021616E-2</c:v>
                </c:pt>
                <c:pt idx="21">
                  <c:v>5.6126021526266452E-2</c:v>
                </c:pt>
                <c:pt idx="22">
                  <c:v>5.6991732358964951E-2</c:v>
                </c:pt>
                <c:pt idx="23">
                  <c:v>5.7877705991320742E-2</c:v>
                </c:pt>
                <c:pt idx="24">
                  <c:v>5.8784416023911823E-2</c:v>
                </c:pt>
                <c:pt idx="25">
                  <c:v>5.9712347112587445E-2</c:v>
                </c:pt>
                <c:pt idx="26">
                  <c:v>6.0661995226232279E-2</c:v>
                </c:pt>
                <c:pt idx="27">
                  <c:v>6.1633867910534081E-2</c:v>
                </c:pt>
                <c:pt idx="28">
                  <c:v>6.2628484557894895E-2</c:v>
                </c:pt>
                <c:pt idx="29">
                  <c:v>6.3646376683628478E-2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'Inddata og resultater'!$J$3</c:f>
              <c:strCache>
                <c:ptCount val="1"/>
                <c:pt idx="0">
                  <c:v>Private co-operative housing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'Inddata og resultater'!$H$4:$H$33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xVal>
          <c:yVal>
            <c:numRef>
              <c:f>'Inddata og resultater'!$J$4:$J$33</c:f>
              <c:numCache>
                <c:formatCode>0.0000</c:formatCode>
                <c:ptCount val="30"/>
                <c:pt idx="0">
                  <c:v>4.8501500000000003E-2</c:v>
                </c:pt>
                <c:pt idx="1">
                  <c:v>4.8661084722077641E-2</c:v>
                </c:pt>
                <c:pt idx="2">
                  <c:v>4.8816612571125767E-2</c:v>
                </c:pt>
                <c:pt idx="3">
                  <c:v>4.8967424062404216E-2</c:v>
                </c:pt>
                <c:pt idx="4">
                  <c:v>4.9112804367478412E-2</c:v>
                </c:pt>
                <c:pt idx="5">
                  <c:v>4.9251979217347884E-2</c:v>
                </c:pt>
                <c:pt idx="6">
                  <c:v>4.9384110513417991E-2</c:v>
                </c:pt>
                <c:pt idx="7">
                  <c:v>4.9508291625734821E-2</c:v>
                </c:pt>
                <c:pt idx="8">
                  <c:v>4.9623542356459611E-2</c:v>
                </c:pt>
                <c:pt idx="9">
                  <c:v>4.9728803545014133E-2</c:v>
                </c:pt>
                <c:pt idx="10">
                  <c:v>4.9822931289675493E-2</c:v>
                </c:pt>
                <c:pt idx="11">
                  <c:v>4.9904690758630049E-2</c:v>
                </c:pt>
                <c:pt idx="12">
                  <c:v>4.9972749561603289E-2</c:v>
                </c:pt>
                <c:pt idx="13">
                  <c:v>5.0025670651157261E-2</c:v>
                </c:pt>
                <c:pt idx="14">
                  <c:v>5.0061904720580308E-2</c:v>
                </c:pt>
                <c:pt idx="15">
                  <c:v>5.0079782062974282E-2</c:v>
                </c:pt>
                <c:pt idx="16">
                  <c:v>5.0561698148595374E-2</c:v>
                </c:pt>
                <c:pt idx="17">
                  <c:v>5.1055415005905241E-2</c:v>
                </c:pt>
                <c:pt idx="18">
                  <c:v>5.1561219461739714E-2</c:v>
                </c:pt>
                <c:pt idx="19">
                  <c:v>5.207940527124718E-2</c:v>
                </c:pt>
                <c:pt idx="20">
                  <c:v>5.2610273284362706E-2</c:v>
                </c:pt>
                <c:pt idx="21">
                  <c:v>5.3154131616264033E-2</c:v>
                </c:pt>
                <c:pt idx="22">
                  <c:v>5.3711295821904634E-2</c:v>
                </c:pt>
                <c:pt idx="23">
                  <c:v>5.4282089074720784E-2</c:v>
                </c:pt>
                <c:pt idx="24">
                  <c:v>5.4866842349612123E-2</c:v>
                </c:pt>
                <c:pt idx="25">
                  <c:v>5.5465894610297467E-2</c:v>
                </c:pt>
                <c:pt idx="26">
                  <c:v>5.6079593001150209E-2</c:v>
                </c:pt>
                <c:pt idx="27">
                  <c:v>5.6708293043619906E-2</c:v>
                </c:pt>
                <c:pt idx="28">
                  <c:v>5.7352358837349224E-2</c:v>
                </c:pt>
                <c:pt idx="29">
                  <c:v>5.8012163266098232E-2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'Inddata og resultater'!$K$3</c:f>
              <c:strCache>
                <c:ptCount val="1"/>
                <c:pt idx="0">
                  <c:v>Private rental housing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'Inddata og resultater'!$H$4:$H$33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xVal>
          <c:yVal>
            <c:numRef>
              <c:f>'Inddata og resultater'!$K$4:$K$33</c:f>
              <c:numCache>
                <c:formatCode>0.0000</c:formatCode>
                <c:ptCount val="30"/>
                <c:pt idx="0">
                  <c:v>5.5767499999999998E-2</c:v>
                </c:pt>
                <c:pt idx="1">
                  <c:v>5.6711204671551947E-2</c:v>
                </c:pt>
                <c:pt idx="2">
                  <c:v>5.7676874572292258E-2</c:v>
                </c:pt>
                <c:pt idx="3">
                  <c:v>5.8665020492959741E-2</c:v>
                </c:pt>
                <c:pt idx="4">
                  <c:v>5.9676165092675232E-2</c:v>
                </c:pt>
                <c:pt idx="5">
                  <c:v>6.071084317449859E-2</c:v>
                </c:pt>
                <c:pt idx="6">
                  <c:v>6.176960196737908E-2</c:v>
                </c:pt>
                <c:pt idx="7">
                  <c:v>6.2853001414647253E-2</c:v>
                </c:pt>
                <c:pt idx="8">
                  <c:v>6.3961614469200304E-2</c:v>
                </c:pt>
                <c:pt idx="9">
                  <c:v>6.509602739553573E-2</c:v>
                </c:pt>
                <c:pt idx="10">
                  <c:v>6.6256840078792373E-2</c:v>
                </c:pt>
                <c:pt idx="11">
                  <c:v>6.7444666340961135E-2</c:v>
                </c:pt>
                <c:pt idx="12">
                  <c:v>6.8660134264431752E-2</c:v>
                </c:pt>
                <c:pt idx="13">
                  <c:v>6.9903886523045522E-2</c:v>
                </c:pt>
                <c:pt idx="14">
                  <c:v>7.1176580720828136E-2</c:v>
                </c:pt>
                <c:pt idx="15">
                  <c:v>7.2478889738580743E-2</c:v>
                </c:pt>
                <c:pt idx="16">
                  <c:v>7.3811502088511186E-2</c:v>
                </c:pt>
                <c:pt idx="17">
                  <c:v>7.5175122277092124E-2</c:v>
                </c:pt>
                <c:pt idx="18">
                  <c:v>7.6570471176336433E-2</c:v>
                </c:pt>
                <c:pt idx="19">
                  <c:v>7.7998286403685405E-2</c:v>
                </c:pt>
                <c:pt idx="20">
                  <c:v>7.9459322710709032E-2</c:v>
                </c:pt>
                <c:pt idx="21">
                  <c:v>8.095435238082288E-2</c:v>
                </c:pt>
                <c:pt idx="22">
                  <c:v>8.248416563623065E-2</c:v>
                </c:pt>
                <c:pt idx="23">
                  <c:v>8.4049571054306035E-2</c:v>
                </c:pt>
                <c:pt idx="24">
                  <c:v>8.5651395993633E-2</c:v>
                </c:pt>
                <c:pt idx="25">
                  <c:v>8.7290487029927935E-2</c:v>
                </c:pt>
                <c:pt idx="26">
                  <c:v>8.8967710402073477E-2</c:v>
                </c:pt>
                <c:pt idx="27">
                  <c:v>9.0683952468497489E-2</c:v>
                </c:pt>
                <c:pt idx="28">
                  <c:v>9.2440120174137844E-2</c:v>
                </c:pt>
                <c:pt idx="29">
                  <c:v>9.4237141528237839E-2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'Inddata og resultater'!$L$3</c:f>
              <c:strCache>
                <c:ptCount val="1"/>
                <c:pt idx="0">
                  <c:v>Social housing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'Inddata og resultater'!$H$4:$H$33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xVal>
          <c:yVal>
            <c:numRef>
              <c:f>'Inddata og resultater'!$L$4:$L$33</c:f>
              <c:numCache>
                <c:formatCode>0.0000</c:formatCode>
                <c:ptCount val="30"/>
                <c:pt idx="0">
                  <c:v>5.6967500000000004E-2</c:v>
                </c:pt>
                <c:pt idx="1">
                  <c:v>5.763276989051732E-2</c:v>
                </c:pt>
                <c:pt idx="2">
                  <c:v>5.8311299662430753E-2</c:v>
                </c:pt>
                <c:pt idx="3">
                  <c:v>5.9003387644501575E-2</c:v>
                </c:pt>
                <c:pt idx="4">
                  <c:v>5.9709339033069589E-2</c:v>
                </c:pt>
                <c:pt idx="5">
                  <c:v>6.0429466050732607E-2</c:v>
                </c:pt>
                <c:pt idx="6">
                  <c:v>6.1164088108693622E-2</c:v>
                </c:pt>
                <c:pt idx="7">
                  <c:v>6.1913531972860238E-2</c:v>
                </c:pt>
                <c:pt idx="8">
                  <c:v>6.2678131933783243E-2</c:v>
                </c:pt>
                <c:pt idx="9">
                  <c:v>6.3458229980522848E-2</c:v>
                </c:pt>
                <c:pt idx="10">
                  <c:v>6.425417597853364E-2</c:v>
                </c:pt>
                <c:pt idx="11">
                  <c:v>6.5066327851660707E-2</c:v>
                </c:pt>
                <c:pt idx="12">
                  <c:v>6.589505176834233E-2</c:v>
                </c:pt>
                <c:pt idx="13">
                  <c:v>6.6740722332116309E-2</c:v>
                </c:pt>
                <c:pt idx="14">
                  <c:v>6.7603722776529013E-2</c:v>
                </c:pt>
                <c:pt idx="15">
                  <c:v>6.8484445164549643E-2</c:v>
                </c:pt>
                <c:pt idx="16">
                  <c:v>6.9383290592593003E-2</c:v>
                </c:pt>
                <c:pt idx="17">
                  <c:v>7.0300669399257831E-2</c:v>
                </c:pt>
                <c:pt idx="18">
                  <c:v>7.1237001378889386E-2</c:v>
                </c:pt>
                <c:pt idx="19">
                  <c:v>7.2192716000077733E-2</c:v>
                </c:pt>
                <c:pt idx="20">
                  <c:v>7.3138046256638459E-2</c:v>
                </c:pt>
                <c:pt idx="21">
                  <c:v>7.4103436569422226E-2</c:v>
                </c:pt>
                <c:pt idx="22">
                  <c:v>7.508934567419269E-2</c:v>
                </c:pt>
                <c:pt idx="23">
                  <c:v>7.6096242901344299E-2</c:v>
                </c:pt>
                <c:pt idx="24">
                  <c:v>7.7124608420820528E-2</c:v>
                </c:pt>
                <c:pt idx="25">
                  <c:v>7.8174933492692333E-2</c:v>
                </c:pt>
                <c:pt idx="26">
                  <c:v>7.9247720723528606E-2</c:v>
                </c:pt>
                <c:pt idx="27">
                  <c:v>8.0343484328691539E-2</c:v>
                </c:pt>
                <c:pt idx="28">
                  <c:v>8.1462750400694478E-2</c:v>
                </c:pt>
                <c:pt idx="29">
                  <c:v>8.2606057183761919E-2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7470848"/>
        <c:axId val="217472384"/>
      </c:scatterChart>
      <c:valAx>
        <c:axId val="217470848"/>
        <c:scaling>
          <c:orientation val="minMax"/>
          <c:max val="3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a-DK"/>
          </a:p>
        </c:txPr>
        <c:crossAx val="217472384"/>
        <c:crosses val="autoZero"/>
        <c:crossBetween val="midCat"/>
      </c:valAx>
      <c:valAx>
        <c:axId val="217472384"/>
        <c:scaling>
          <c:orientation val="minMax"/>
          <c:max val="0.13"/>
          <c:min val="3.0000000000000006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a-DK"/>
          </a:p>
        </c:txPr>
        <c:crossAx val="217470848"/>
        <c:crosses val="autoZero"/>
        <c:crossBetween val="midCat"/>
        <c:majorUnit val="1.0000000000000002E-2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da-DK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da-DK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a-D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'Inddata og resultater'!$T$3</c:f>
              <c:strCache>
                <c:ptCount val="1"/>
                <c:pt idx="0">
                  <c:v>Owner-occupation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'Inddata og resultater'!$H$4:$H$33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xVal>
          <c:yVal>
            <c:numRef>
              <c:f>'Inddata og resultater'!$T$4:$T$33</c:f>
              <c:numCache>
                <c:formatCode>0.0000</c:formatCode>
                <c:ptCount val="30"/>
                <c:pt idx="0">
                  <c:v>8.097116353271186E-2</c:v>
                </c:pt>
                <c:pt idx="1">
                  <c:v>8.1746649034201813E-2</c:v>
                </c:pt>
                <c:pt idx="2">
                  <c:v>8.2546533231367111E-2</c:v>
                </c:pt>
                <c:pt idx="3">
                  <c:v>8.3371838419981109E-2</c:v>
                </c:pt>
                <c:pt idx="4">
                  <c:v>8.4223642725021738E-2</c:v>
                </c:pt>
                <c:pt idx="5">
                  <c:v>8.5103083647699723E-2</c:v>
                </c:pt>
                <c:pt idx="6">
                  <c:v>8.601136185249289E-2</c:v>
                </c:pt>
                <c:pt idx="7">
                  <c:v>8.6949745210796292E-2</c:v>
                </c:pt>
                <c:pt idx="8">
                  <c:v>8.7919573118957581E-2</c:v>
                </c:pt>
                <c:pt idx="9">
                  <c:v>8.8922261109704623E-2</c:v>
                </c:pt>
                <c:pt idx="10">
                  <c:v>8.9959305777299881E-2</c:v>
                </c:pt>
                <c:pt idx="11">
                  <c:v>9.1032290038173758E-2</c:v>
                </c:pt>
                <c:pt idx="12">
                  <c:v>9.2142888750307739E-2</c:v>
                </c:pt>
                <c:pt idx="13">
                  <c:v>9.3292874716261381E-2</c:v>
                </c:pt>
                <c:pt idx="14">
                  <c:v>9.4484125096475635E-2</c:v>
                </c:pt>
                <c:pt idx="15">
                  <c:v>7.9249434556192794E-2</c:v>
                </c:pt>
                <c:pt idx="16">
                  <c:v>8.0141941971433886E-2</c:v>
                </c:pt>
                <c:pt idx="17">
                  <c:v>8.1054927448587361E-2</c:v>
                </c:pt>
                <c:pt idx="18">
                  <c:v>8.1988860916491491E-2</c:v>
                </c:pt>
                <c:pt idx="19">
                  <c:v>8.2944223089416236E-2</c:v>
                </c:pt>
                <c:pt idx="20">
                  <c:v>8.3921505714635108E-2</c:v>
                </c:pt>
                <c:pt idx="21">
                  <c:v>8.4921211825680715E-2</c:v>
                </c:pt>
                <c:pt idx="22">
                  <c:v>8.5943856001414173E-2</c:v>
                </c:pt>
                <c:pt idx="23">
                  <c:v>8.6989964631042138E-2</c:v>
                </c:pt>
                <c:pt idx="24">
                  <c:v>8.8060076185218078E-2</c:v>
                </c:pt>
                <c:pt idx="25">
                  <c:v>8.9154741493366968E-2</c:v>
                </c:pt>
                <c:pt idx="26">
                  <c:v>9.0274524027377109E-2</c:v>
                </c:pt>
                <c:pt idx="27">
                  <c:v>9.1420000191804435E-2</c:v>
                </c:pt>
                <c:pt idx="28">
                  <c:v>9.2591759620739428E-2</c:v>
                </c:pt>
                <c:pt idx="29">
                  <c:v>9.3790405481489383E-2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'Inddata og resultater'!$U$3</c:f>
              <c:strCache>
                <c:ptCount val="1"/>
                <c:pt idx="0">
                  <c:v>Private co-operative housing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'Inddata og resultater'!$H$4:$H$33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xVal>
          <c:yVal>
            <c:numRef>
              <c:f>'Inddata og resultater'!$U$4:$U$33</c:f>
              <c:numCache>
                <c:formatCode>0.0000</c:formatCode>
                <c:ptCount val="30"/>
                <c:pt idx="0">
                  <c:v>8.0287683532711859E-2</c:v>
                </c:pt>
                <c:pt idx="1">
                  <c:v>8.0577960964263798E-2</c:v>
                </c:pt>
                <c:pt idx="2">
                  <c:v>8.0875174798484134E-2</c:v>
                </c:pt>
                <c:pt idx="3">
                  <c:v>8.117949016310165E-2</c:v>
                </c:pt>
                <c:pt idx="4">
                  <c:v>8.1491076103978044E-2</c:v>
                </c:pt>
                <c:pt idx="5">
                  <c:v>8.1810105677808997E-2</c:v>
                </c:pt>
                <c:pt idx="6">
                  <c:v>8.2136756047013246E-2</c:v>
                </c:pt>
                <c:pt idx="7">
                  <c:v>8.2471208576860633E-2</c:v>
                </c:pt>
                <c:pt idx="8">
                  <c:v>8.2813648934892223E-2</c:v>
                </c:pt>
                <c:pt idx="9">
                  <c:v>8.31642671926862E-2</c:v>
                </c:pt>
                <c:pt idx="10">
                  <c:v>8.3523257930024922E-2</c:v>
                </c:pt>
                <c:pt idx="11">
                  <c:v>8.3890820341519678E-2</c:v>
                </c:pt>
                <c:pt idx="12">
                  <c:v>8.426715834575077E-2</c:v>
                </c:pt>
                <c:pt idx="13">
                  <c:v>8.4652480696982502E-2</c:v>
                </c:pt>
                <c:pt idx="14">
                  <c:v>8.5047001099513297E-2</c:v>
                </c:pt>
                <c:pt idx="15">
                  <c:v>6.8981744619572308E-2</c:v>
                </c:pt>
                <c:pt idx="16">
                  <c:v>6.939532262573167E-2</c:v>
                </c:pt>
                <c:pt idx="17">
                  <c:v>6.9818770680634773E-2</c:v>
                </c:pt>
                <c:pt idx="18">
                  <c:v>7.0252323487126678E-2</c:v>
                </c:pt>
                <c:pt idx="19">
                  <c:v>7.0696221311589924E-2</c:v>
                </c:pt>
                <c:pt idx="20">
                  <c:v>7.1150710115461466E-2</c:v>
                </c:pt>
                <c:pt idx="21">
                  <c:v>7.1616041689850723E-2</c:v>
                </c:pt>
                <c:pt idx="22">
                  <c:v>7.2092473793332223E-2</c:v>
                </c:pt>
                <c:pt idx="23">
                  <c:v>7.2580270292987067E-2</c:v>
                </c:pt>
                <c:pt idx="24">
                  <c:v>7.3079701308769798E-2</c:v>
                </c:pt>
                <c:pt idx="25">
                  <c:v>7.3591043361278988E-2</c:v>
                </c:pt>
                <c:pt idx="26">
                  <c:v>7.4114579523011703E-2</c:v>
                </c:pt>
                <c:pt idx="27">
                  <c:v>7.4650599573183388E-2</c:v>
                </c:pt>
                <c:pt idx="28">
                  <c:v>7.5199400156197638E-2</c:v>
                </c:pt>
                <c:pt idx="29">
                  <c:v>7.5761284943851107E-2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'Inddata og resultater'!$V$3</c:f>
              <c:strCache>
                <c:ptCount val="1"/>
                <c:pt idx="0">
                  <c:v>Private rental housing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'Inddata og resultater'!$H$4:$H$33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xVal>
          <c:yVal>
            <c:numRef>
              <c:f>'Inddata og resultater'!$V$4:$V$33</c:f>
              <c:numCache>
                <c:formatCode>0.0000</c:formatCode>
                <c:ptCount val="30"/>
                <c:pt idx="0">
                  <c:v>5.5767499999999998E-2</c:v>
                </c:pt>
                <c:pt idx="1">
                  <c:v>5.6711204671551947E-2</c:v>
                </c:pt>
                <c:pt idx="2">
                  <c:v>5.7676874572292258E-2</c:v>
                </c:pt>
                <c:pt idx="3">
                  <c:v>5.8665020492959741E-2</c:v>
                </c:pt>
                <c:pt idx="4">
                  <c:v>5.9676165092675232E-2</c:v>
                </c:pt>
                <c:pt idx="5">
                  <c:v>6.071084317449859E-2</c:v>
                </c:pt>
                <c:pt idx="6">
                  <c:v>6.176960196737908E-2</c:v>
                </c:pt>
                <c:pt idx="7">
                  <c:v>6.2853001414647253E-2</c:v>
                </c:pt>
                <c:pt idx="8">
                  <c:v>6.3961614469200304E-2</c:v>
                </c:pt>
                <c:pt idx="9">
                  <c:v>6.509602739553573E-2</c:v>
                </c:pt>
                <c:pt idx="10">
                  <c:v>6.6256840078792373E-2</c:v>
                </c:pt>
                <c:pt idx="11">
                  <c:v>6.7444666340961135E-2</c:v>
                </c:pt>
                <c:pt idx="12">
                  <c:v>6.8660134264431752E-2</c:v>
                </c:pt>
                <c:pt idx="13">
                  <c:v>6.9903886523045522E-2</c:v>
                </c:pt>
                <c:pt idx="14">
                  <c:v>7.1176580720828136E-2</c:v>
                </c:pt>
                <c:pt idx="15">
                  <c:v>7.2478889738580743E-2</c:v>
                </c:pt>
                <c:pt idx="16">
                  <c:v>7.3811502088511186E-2</c:v>
                </c:pt>
                <c:pt idx="17">
                  <c:v>7.5175122277092124E-2</c:v>
                </c:pt>
                <c:pt idx="18">
                  <c:v>7.6570471176336433E-2</c:v>
                </c:pt>
                <c:pt idx="19">
                  <c:v>7.7998286403685405E-2</c:v>
                </c:pt>
                <c:pt idx="20">
                  <c:v>7.9459322710709032E-2</c:v>
                </c:pt>
                <c:pt idx="21">
                  <c:v>8.095435238082288E-2</c:v>
                </c:pt>
                <c:pt idx="22">
                  <c:v>8.248416563623065E-2</c:v>
                </c:pt>
                <c:pt idx="23">
                  <c:v>8.4049571054306035E-2</c:v>
                </c:pt>
                <c:pt idx="24">
                  <c:v>8.5651395993633E-2</c:v>
                </c:pt>
                <c:pt idx="25">
                  <c:v>8.7290487029927935E-2</c:v>
                </c:pt>
                <c:pt idx="26">
                  <c:v>8.8967710402073477E-2</c:v>
                </c:pt>
                <c:pt idx="27">
                  <c:v>9.0683952468497489E-2</c:v>
                </c:pt>
                <c:pt idx="28">
                  <c:v>9.2440120174137844E-2</c:v>
                </c:pt>
                <c:pt idx="29">
                  <c:v>9.4237141528237839E-2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'Inddata og resultater'!$W$3</c:f>
              <c:strCache>
                <c:ptCount val="1"/>
                <c:pt idx="0">
                  <c:v>Social housing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'Inddata og resultater'!$H$4:$H$33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xVal>
          <c:yVal>
            <c:numRef>
              <c:f>'Inddata og resultater'!$W$4:$W$33</c:f>
              <c:numCache>
                <c:formatCode>0.0000</c:formatCode>
                <c:ptCount val="30"/>
                <c:pt idx="0">
                  <c:v>5.6967500000000004E-2</c:v>
                </c:pt>
                <c:pt idx="1">
                  <c:v>5.763276989051732E-2</c:v>
                </c:pt>
                <c:pt idx="2">
                  <c:v>5.8311299662430753E-2</c:v>
                </c:pt>
                <c:pt idx="3">
                  <c:v>5.9003387644501575E-2</c:v>
                </c:pt>
                <c:pt idx="4">
                  <c:v>5.9709339033069589E-2</c:v>
                </c:pt>
                <c:pt idx="5">
                  <c:v>6.0429466050732607E-2</c:v>
                </c:pt>
                <c:pt idx="6">
                  <c:v>6.1164088108693622E-2</c:v>
                </c:pt>
                <c:pt idx="7">
                  <c:v>6.1913531972860238E-2</c:v>
                </c:pt>
                <c:pt idx="8">
                  <c:v>6.2678131933783243E-2</c:v>
                </c:pt>
                <c:pt idx="9">
                  <c:v>6.3458229980522848E-2</c:v>
                </c:pt>
                <c:pt idx="10">
                  <c:v>6.425417597853364E-2</c:v>
                </c:pt>
                <c:pt idx="11">
                  <c:v>6.5066327851660707E-2</c:v>
                </c:pt>
                <c:pt idx="12">
                  <c:v>6.589505176834233E-2</c:v>
                </c:pt>
                <c:pt idx="13">
                  <c:v>6.6740722332116309E-2</c:v>
                </c:pt>
                <c:pt idx="14">
                  <c:v>6.7603722776529013E-2</c:v>
                </c:pt>
                <c:pt idx="15">
                  <c:v>6.8484445164549643E-2</c:v>
                </c:pt>
                <c:pt idx="16">
                  <c:v>6.9383290592593003E-2</c:v>
                </c:pt>
                <c:pt idx="17">
                  <c:v>7.0300669399257831E-2</c:v>
                </c:pt>
                <c:pt idx="18">
                  <c:v>7.1237001378889386E-2</c:v>
                </c:pt>
                <c:pt idx="19">
                  <c:v>7.2192716000077733E-2</c:v>
                </c:pt>
                <c:pt idx="20">
                  <c:v>7.3138046256638459E-2</c:v>
                </c:pt>
                <c:pt idx="21">
                  <c:v>7.4103436569422226E-2</c:v>
                </c:pt>
                <c:pt idx="22">
                  <c:v>7.508934567419269E-2</c:v>
                </c:pt>
                <c:pt idx="23">
                  <c:v>7.6096242901344299E-2</c:v>
                </c:pt>
                <c:pt idx="24">
                  <c:v>7.7124608420820528E-2</c:v>
                </c:pt>
                <c:pt idx="25">
                  <c:v>7.8174933492692333E-2</c:v>
                </c:pt>
                <c:pt idx="26">
                  <c:v>7.9247720723528606E-2</c:v>
                </c:pt>
                <c:pt idx="27">
                  <c:v>8.0343484328691539E-2</c:v>
                </c:pt>
                <c:pt idx="28">
                  <c:v>8.1462750400694478E-2</c:v>
                </c:pt>
                <c:pt idx="29">
                  <c:v>8.2606057183761919E-2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3994240"/>
        <c:axId val="228320384"/>
      </c:scatterChart>
      <c:valAx>
        <c:axId val="223994240"/>
        <c:scaling>
          <c:orientation val="minMax"/>
          <c:max val="3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a-DK"/>
          </a:p>
        </c:txPr>
        <c:crossAx val="228320384"/>
        <c:crosses val="autoZero"/>
        <c:crossBetween val="midCat"/>
      </c:valAx>
      <c:valAx>
        <c:axId val="228320384"/>
        <c:scaling>
          <c:orientation val="minMax"/>
          <c:max val="0.13"/>
          <c:min val="3.0000000000000006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a-DK"/>
          </a:p>
        </c:txPr>
        <c:crossAx val="223994240"/>
        <c:crosses val="autoZero"/>
        <c:crossBetween val="midCat"/>
        <c:majorUnit val="1.0000000000000002E-2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da-DK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da-DK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937" cy="3402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5620796" y="0"/>
            <a:ext cx="4301937" cy="3402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95D850-66D8-487C-8AF3-DEBDEEB5DB6F}" type="datetimeFigureOut">
              <a:rPr lang="da-DK" smtClean="0"/>
              <a:t>17-03-2015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6456378"/>
            <a:ext cx="4301937" cy="3402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5620796" y="6456378"/>
            <a:ext cx="4301937" cy="3402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ED48F1-0860-443A-B25D-11CA2FE066E2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234363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5974-BF4A-4585-A00B-5447764286D9}" type="datetimeFigureOut">
              <a:rPr lang="da-DK" smtClean="0"/>
              <a:pPr/>
              <a:t>17-03-2015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5C8C4-2357-41DF-94A0-37FCF7891D5F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5974-BF4A-4585-A00B-5447764286D9}" type="datetimeFigureOut">
              <a:rPr lang="da-DK" smtClean="0"/>
              <a:pPr/>
              <a:t>17-03-2015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5C8C4-2357-41DF-94A0-37FCF7891D5F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5974-BF4A-4585-A00B-5447764286D9}" type="datetimeFigureOut">
              <a:rPr lang="da-DK" smtClean="0"/>
              <a:pPr/>
              <a:t>17-03-2015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5C8C4-2357-41DF-94A0-37FCF7891D5F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5974-BF4A-4585-A00B-5447764286D9}" type="datetimeFigureOut">
              <a:rPr lang="da-DK" smtClean="0"/>
              <a:pPr/>
              <a:t>17-03-2015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5C8C4-2357-41DF-94A0-37FCF7891D5F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5974-BF4A-4585-A00B-5447764286D9}" type="datetimeFigureOut">
              <a:rPr lang="da-DK" smtClean="0"/>
              <a:pPr/>
              <a:t>17-03-2015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5C8C4-2357-41DF-94A0-37FCF7891D5F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5974-BF4A-4585-A00B-5447764286D9}" type="datetimeFigureOut">
              <a:rPr lang="da-DK" smtClean="0"/>
              <a:pPr/>
              <a:t>17-03-2015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5C8C4-2357-41DF-94A0-37FCF7891D5F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5974-BF4A-4585-A00B-5447764286D9}" type="datetimeFigureOut">
              <a:rPr lang="da-DK" smtClean="0"/>
              <a:pPr/>
              <a:t>17-03-2015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5C8C4-2357-41DF-94A0-37FCF7891D5F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5974-BF4A-4585-A00B-5447764286D9}" type="datetimeFigureOut">
              <a:rPr lang="da-DK" smtClean="0"/>
              <a:pPr/>
              <a:t>17-03-2015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5C8C4-2357-41DF-94A0-37FCF7891D5F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5974-BF4A-4585-A00B-5447764286D9}" type="datetimeFigureOut">
              <a:rPr lang="da-DK" smtClean="0"/>
              <a:pPr/>
              <a:t>17-03-2015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5C8C4-2357-41DF-94A0-37FCF7891D5F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5974-BF4A-4585-A00B-5447764286D9}" type="datetimeFigureOut">
              <a:rPr lang="da-DK" smtClean="0"/>
              <a:pPr/>
              <a:t>17-03-2015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5C8C4-2357-41DF-94A0-37FCF7891D5F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5974-BF4A-4585-A00B-5447764286D9}" type="datetimeFigureOut">
              <a:rPr lang="da-DK" smtClean="0"/>
              <a:pPr/>
              <a:t>17-03-2015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5C8C4-2357-41DF-94A0-37FCF7891D5F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45974-BF4A-4585-A00B-5447764286D9}" type="datetimeFigureOut">
              <a:rPr lang="da-DK" smtClean="0"/>
              <a:pPr/>
              <a:t>17-03-2015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5C8C4-2357-41DF-94A0-37FCF7891D5F}" type="slidenum">
              <a:rPr lang="da-DK" smtClean="0"/>
              <a:pPr/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539552" y="1628800"/>
            <a:ext cx="8286808" cy="2786082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</a:pPr>
            <a:r>
              <a:rPr lang="en-GB" sz="3600" b="1" dirty="0">
                <a:latin typeface="Times New Roman"/>
                <a:ea typeface="Calibri"/>
                <a:cs typeface="Times New Roman"/>
              </a:rPr>
              <a:t>An empirical comparison of</a:t>
            </a:r>
            <a:r>
              <a:rPr lang="da-DK" sz="2400" dirty="0">
                <a:ea typeface="Calibri"/>
                <a:cs typeface="Times New Roman"/>
              </a:rPr>
              <a:t/>
            </a:r>
            <a:br>
              <a:rPr lang="da-DK" sz="2400" dirty="0">
                <a:ea typeface="Calibri"/>
                <a:cs typeface="Times New Roman"/>
              </a:rPr>
            </a:br>
            <a:r>
              <a:rPr lang="en-GB" sz="3600" b="1" dirty="0">
                <a:latin typeface="Times New Roman"/>
                <a:ea typeface="Calibri"/>
              </a:rPr>
              <a:t>Housing expenditures and user costs for the four Danish tenures</a:t>
            </a:r>
            <a:endParaRPr lang="da-DK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Pladsholder til indhold 5"/>
          <p:cNvSpPr>
            <a:spLocks noGrp="1"/>
          </p:cNvSpPr>
          <p:nvPr>
            <p:ph type="subTitle" idx="1"/>
          </p:nvPr>
        </p:nvSpPr>
        <p:spPr>
          <a:xfrm>
            <a:off x="1403648" y="4221088"/>
            <a:ext cx="6400800" cy="1008112"/>
          </a:xfrm>
        </p:spPr>
        <p:txBody>
          <a:bodyPr anchor="ctr">
            <a:normAutofit fontScale="70000" lnSpcReduction="20000"/>
          </a:bodyPr>
          <a:lstStyle/>
          <a:p>
            <a:r>
              <a:rPr lang="da-DK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Jens Lunde</a:t>
            </a:r>
          </a:p>
          <a:p>
            <a:r>
              <a:rPr lang="da-DK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Department of </a:t>
            </a:r>
            <a:r>
              <a:rPr lang="da-DK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Finance, </a:t>
            </a:r>
            <a:r>
              <a:rPr lang="da-DK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Copenhagen Business School</a:t>
            </a:r>
          </a:p>
          <a:p>
            <a:r>
              <a:rPr lang="da-DK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Marc Lund </a:t>
            </a:r>
            <a:r>
              <a:rPr lang="da-DK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Andersen</a:t>
            </a:r>
          </a:p>
          <a:p>
            <a:r>
              <a:rPr lang="da-DK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Knowledge Center for Housing Economics, </a:t>
            </a:r>
            <a:r>
              <a:rPr lang="da-DK" sz="20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Realdania</a:t>
            </a:r>
            <a:endParaRPr lang="da-DK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billede_t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14573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kstboks 1"/>
          <p:cNvSpPr txBox="1"/>
          <p:nvPr/>
        </p:nvSpPr>
        <p:spPr>
          <a:xfrm>
            <a:off x="1435154" y="5373216"/>
            <a:ext cx="64087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”Private </a:t>
            </a:r>
            <a:r>
              <a:rPr lang="da-DK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Renting</a:t>
            </a:r>
            <a:r>
              <a:rPr lang="da-DK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a-DK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da-DK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da-DK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Crisis</a:t>
            </a:r>
            <a:r>
              <a:rPr lang="da-DK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pPr algn="ctr"/>
            <a:r>
              <a:rPr lang="da-DK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ENHR Private </a:t>
            </a:r>
            <a:r>
              <a:rPr lang="da-DK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Rented</a:t>
            </a:r>
            <a:r>
              <a:rPr lang="da-DK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Markets Conference</a:t>
            </a:r>
          </a:p>
          <a:p>
            <a:pPr algn="ctr"/>
            <a:r>
              <a:rPr lang="da-DK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London School </a:t>
            </a:r>
            <a:r>
              <a:rPr lang="da-DK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Economics, </a:t>
            </a:r>
            <a:r>
              <a:rPr lang="da-DK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Lincoln’s</a:t>
            </a:r>
            <a:r>
              <a:rPr lang="da-DK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a-DK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Inn</a:t>
            </a:r>
            <a:r>
              <a:rPr lang="da-DK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Fields</a:t>
            </a:r>
          </a:p>
          <a:p>
            <a:pPr algn="ctr"/>
            <a:r>
              <a:rPr lang="da-DK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19-20 March 2015</a:t>
            </a:r>
            <a:endParaRPr lang="da-DK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9"/>
          <p:cNvSpPr>
            <a:spLocks noGrp="1"/>
          </p:cNvSpPr>
          <p:nvPr>
            <p:ph type="title"/>
          </p:nvPr>
        </p:nvSpPr>
        <p:spPr>
          <a:xfrm>
            <a:off x="2143125" y="274638"/>
            <a:ext cx="6543675" cy="1143000"/>
          </a:xfrm>
        </p:spPr>
        <p:txBody>
          <a:bodyPr/>
          <a:lstStyle/>
          <a:p>
            <a:r>
              <a:rPr lang="en-GB" sz="3200" b="1" i="1" dirty="0" smtClean="0">
                <a:latin typeface="Times New Roman" pitchFamily="18" charset="0"/>
                <a:cs typeface="Times New Roman" pitchFamily="18" charset="0"/>
              </a:rPr>
              <a:t>Assumed</a:t>
            </a:r>
            <a:r>
              <a:rPr lang="en-GB" sz="3200" b="1" i="1" dirty="0" smtClean="0">
                <a:latin typeface="Times New Roman" pitchFamily="18" charset="0"/>
                <a:cs typeface="Times New Roman" pitchFamily="18" charset="0"/>
              </a:rPr>
              <a:t> values of </a:t>
            </a:r>
            <a:br>
              <a:rPr lang="en-GB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3200" b="1" i="1" dirty="0" smtClean="0">
                <a:latin typeface="Times New Roman" pitchFamily="18" charset="0"/>
                <a:cs typeface="Times New Roman" pitchFamily="18" charset="0"/>
              </a:rPr>
              <a:t>the economic variables</a:t>
            </a:r>
            <a:endParaRPr lang="en-GB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Pladsholder til indhold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5781181"/>
              </p:ext>
            </p:extLst>
          </p:nvPr>
        </p:nvGraphicFramePr>
        <p:xfrm>
          <a:off x="457200" y="1600200"/>
          <a:ext cx="8229600" cy="513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66928"/>
                <a:gridCol w="1512168"/>
                <a:gridCol w="145050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Variables</a:t>
                      </a:r>
                      <a:r>
                        <a:rPr lang="da-DK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da-DK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Actual values</a:t>
                      </a:r>
                      <a:endParaRPr lang="en-GB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”normalized</a:t>
                      </a:r>
                      <a:r>
                        <a:rPr lang="en-GB" sz="1800" baseline="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values”</a:t>
                      </a:r>
                      <a:endParaRPr lang="en-GB" sz="18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Market</a:t>
                      </a:r>
                      <a:r>
                        <a:rPr lang="en-GB" sz="1600" baseline="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value of the property, primo </a:t>
                      </a:r>
                      <a:r>
                        <a:rPr lang="en-GB" sz="160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GB" sz="16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da-D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da-DK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Part</a:t>
                      </a:r>
                      <a:r>
                        <a:rPr lang="en-GB" sz="1600" baseline="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financed with equity (down payment)</a:t>
                      </a:r>
                      <a:endParaRPr lang="en-GB" sz="16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5%</a:t>
                      </a:r>
                      <a:endParaRPr lang="da-D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5%</a:t>
                      </a:r>
                      <a:endParaRPr lang="da-DK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Part financed with bank loans</a:t>
                      </a:r>
                      <a:endParaRPr lang="en-GB" sz="16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15%</a:t>
                      </a:r>
                      <a:endParaRPr lang="da-D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15%</a:t>
                      </a:r>
                      <a:endParaRPr lang="da-DK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Part financed with mortgage.</a:t>
                      </a:r>
                      <a:endParaRPr lang="en-GB" sz="16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80%</a:t>
                      </a:r>
                      <a:endParaRPr lang="da-D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80%</a:t>
                      </a:r>
                      <a:endParaRPr lang="da-DK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Rate of return for an investment with the same risk. </a:t>
                      </a:r>
                      <a:endParaRPr lang="en-GB" sz="16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4.50</a:t>
                      </a:r>
                      <a:r>
                        <a:rPr lang="da-DK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da-D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7.50</a:t>
                      </a:r>
                      <a:r>
                        <a:rPr lang="da-DK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da-D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146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Debtor interest rate on the mortgage loan.</a:t>
                      </a:r>
                      <a:endParaRPr lang="en-GB" sz="16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2.15</a:t>
                      </a:r>
                      <a:r>
                        <a:rPr lang="da-DK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da-D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5.15</a:t>
                      </a:r>
                      <a:r>
                        <a:rPr lang="da-DK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da-D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Rate of fee</a:t>
                      </a:r>
                      <a:r>
                        <a:rPr lang="en-GB" sz="1600" baseline="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on the mortgage loan</a:t>
                      </a:r>
                      <a:endParaRPr lang="en-GB" sz="16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0.90</a:t>
                      </a:r>
                      <a:r>
                        <a:rPr lang="da-DK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da-D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0.90</a:t>
                      </a:r>
                      <a:r>
                        <a:rPr lang="da-DK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da-D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Number of years at the mortgage loan.</a:t>
                      </a:r>
                      <a:endParaRPr lang="en-GB" sz="16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da-D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da-D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Debtor interest rate on the bank loan. </a:t>
                      </a:r>
                      <a:endParaRPr lang="en-GB" sz="16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7.00</a:t>
                      </a:r>
                      <a:r>
                        <a:rPr lang="da-DK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da-D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10.00</a:t>
                      </a:r>
                      <a:r>
                        <a:rPr lang="da-DK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da-D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Number of years at the bank loan. </a:t>
                      </a:r>
                      <a:endParaRPr lang="da-D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da-DK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da-D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Rate of inflation (consumer</a:t>
                      </a:r>
                      <a:r>
                        <a:rPr lang="en-GB" sz="1600" baseline="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price index).</a:t>
                      </a:r>
                      <a:endParaRPr lang="en-GB" sz="16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0.40</a:t>
                      </a:r>
                      <a:r>
                        <a:rPr lang="da-DK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da-D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2.00</a:t>
                      </a:r>
                      <a:r>
                        <a:rPr lang="da-DK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da-D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Rate of price increase</a:t>
                      </a:r>
                      <a:r>
                        <a:rPr lang="en-GB" sz="1600" baseline="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for houses of unchanged quality.</a:t>
                      </a:r>
                      <a:endParaRPr lang="en-GB" sz="16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3.30</a:t>
                      </a:r>
                      <a:r>
                        <a:rPr lang="da-DK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da-D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2.00</a:t>
                      </a:r>
                      <a:r>
                        <a:rPr lang="da-DK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da-D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pic>
        <p:nvPicPr>
          <p:cNvPr id="3076" name="Picture 4" descr="billede_t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14573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187596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9"/>
          <p:cNvSpPr>
            <a:spLocks noGrp="1"/>
          </p:cNvSpPr>
          <p:nvPr>
            <p:ph type="title"/>
          </p:nvPr>
        </p:nvSpPr>
        <p:spPr>
          <a:xfrm>
            <a:off x="2143125" y="274638"/>
            <a:ext cx="6543675" cy="1143000"/>
          </a:xfrm>
        </p:spPr>
        <p:txBody>
          <a:bodyPr/>
          <a:lstStyle/>
          <a:p>
            <a:r>
              <a:rPr lang="en-GB" sz="3200" b="1" i="1" dirty="0" smtClean="0">
                <a:latin typeface="Times New Roman" pitchFamily="18" charset="0"/>
                <a:cs typeface="Times New Roman" pitchFamily="18" charset="0"/>
              </a:rPr>
              <a:t>The used parameters </a:t>
            </a:r>
            <a:endParaRPr lang="en-GB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Pladsholder til indhold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5936622"/>
              </p:ext>
            </p:extLst>
          </p:nvPr>
        </p:nvGraphicFramePr>
        <p:xfrm>
          <a:off x="457200" y="1600200"/>
          <a:ext cx="8229600" cy="48149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0864"/>
                <a:gridCol w="3538736"/>
              </a:tblGrid>
              <a:tr h="4260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en-GB" sz="180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Parameter</a:t>
                      </a:r>
                      <a:r>
                        <a:rPr lang="en-GB" sz="1800" baseline="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Size</a:t>
                      </a:r>
                      <a:endParaRPr lang="en-GB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260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Operational, maintenance and administration expenditures in</a:t>
                      </a:r>
                      <a:r>
                        <a:rPr lang="en-GB" sz="1800" baseline="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year</a:t>
                      </a:r>
                      <a:r>
                        <a:rPr lang="en-GB" sz="180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t </a:t>
                      </a:r>
                      <a:endParaRPr lang="en-GB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2%</a:t>
                      </a:r>
                      <a:endParaRPr lang="en-GB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260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Rate of depreciation</a:t>
                      </a:r>
                      <a:r>
                        <a:rPr lang="en-GB" sz="1800" baseline="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in year t.</a:t>
                      </a:r>
                      <a:endParaRPr lang="en-GB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1%</a:t>
                      </a:r>
                      <a:endParaRPr lang="en-GB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260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en-GB" sz="1800" baseline="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land’s value as part of the property value</a:t>
                      </a:r>
                      <a:r>
                        <a:rPr lang="en-GB" sz="180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endParaRPr lang="en-GB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25%</a:t>
                      </a:r>
                      <a:endParaRPr lang="en-GB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260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Land tax rate. </a:t>
                      </a:r>
                      <a:endParaRPr lang="en-GB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2.63%</a:t>
                      </a:r>
                      <a:endParaRPr lang="en-GB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260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Property tax rate in t.</a:t>
                      </a:r>
                      <a:endParaRPr lang="en-GB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0.60</a:t>
                      </a:r>
                      <a:r>
                        <a:rPr lang="da-DK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da-DK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429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The tax rate at the equity return at</a:t>
                      </a:r>
                      <a:r>
                        <a:rPr lang="en-GB" sz="1800" baseline="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an alternative investment with similar risk</a:t>
                      </a:r>
                      <a:r>
                        <a:rPr lang="en-GB" sz="180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en-GB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42.00</a:t>
                      </a:r>
                      <a:r>
                        <a:rPr lang="da-DK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da-DK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260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The tax</a:t>
                      </a:r>
                      <a:r>
                        <a:rPr lang="en-GB" sz="1800" baseline="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rate for </a:t>
                      </a:r>
                      <a:r>
                        <a:rPr lang="en-GB" sz="180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negative capital income. </a:t>
                      </a:r>
                      <a:endParaRPr lang="en-GB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33.6</a:t>
                      </a:r>
                      <a:r>
                        <a:rPr lang="da-DK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da-DK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260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The starting capital cost percentage in social housing</a:t>
                      </a:r>
                      <a:endParaRPr lang="en-GB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2.80</a:t>
                      </a:r>
                      <a:r>
                        <a:rPr lang="da-DK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da-DK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260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Fee</a:t>
                      </a:r>
                      <a:r>
                        <a:rPr lang="en-GB" sz="1800" baseline="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on mortgage loans, social housing</a:t>
                      </a:r>
                      <a:endParaRPr lang="en-GB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0.30</a:t>
                      </a:r>
                      <a:r>
                        <a:rPr lang="da-DK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da-DK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pic>
        <p:nvPicPr>
          <p:cNvPr id="3076" name="Picture 4" descr="billede_t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14573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47423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9"/>
          <p:cNvSpPr>
            <a:spLocks noGrp="1"/>
          </p:cNvSpPr>
          <p:nvPr>
            <p:ph type="title"/>
          </p:nvPr>
        </p:nvSpPr>
        <p:spPr>
          <a:xfrm>
            <a:off x="2143125" y="274638"/>
            <a:ext cx="6543675" cy="1143000"/>
          </a:xfrm>
        </p:spPr>
        <p:txBody>
          <a:bodyPr/>
          <a:lstStyle/>
          <a:p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User costs - using normalized values</a:t>
            </a:r>
            <a:endParaRPr lang="da-DK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Pladsholder til indhol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7437763"/>
              </p:ext>
            </p:extLst>
          </p:nvPr>
        </p:nvGraphicFramePr>
        <p:xfrm>
          <a:off x="539552" y="1412776"/>
          <a:ext cx="8229600" cy="5248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627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Year</a:t>
                      </a:r>
                      <a:endParaRPr lang="da-DK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Owner-occupation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Private co-operative housing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Private rental housing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Social housing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6036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</a:t>
                      </a:r>
                      <a:endParaRPr lang="da-DK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0,0756</a:t>
                      </a:r>
                      <a:endParaRPr lang="da-DK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0,0909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0,0988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0,0570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6036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</a:t>
                      </a:r>
                      <a:endParaRPr lang="da-DK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0,0773</a:t>
                      </a:r>
                      <a:endParaRPr lang="da-DK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0,0908</a:t>
                      </a:r>
                      <a:endParaRPr lang="da-DK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0,1020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0,0602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6036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0,0793</a:t>
                      </a:r>
                      <a:endParaRPr lang="da-DK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0,0898</a:t>
                      </a:r>
                      <a:endParaRPr lang="da-DK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0,1062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0,0645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6036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15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0,0810</a:t>
                      </a:r>
                      <a:endParaRPr lang="da-DK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0,0872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0,1104</a:t>
                      </a:r>
                      <a:endParaRPr lang="da-DK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0,0692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6036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0,0831</a:t>
                      </a:r>
                      <a:endParaRPr lang="da-DK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0,0859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0,1145</a:t>
                      </a:r>
                      <a:endParaRPr lang="da-DK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0,0742</a:t>
                      </a:r>
                      <a:endParaRPr lang="da-DK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6036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25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0,0850</a:t>
                      </a:r>
                      <a:endParaRPr lang="da-DK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0,0845</a:t>
                      </a:r>
                      <a:endParaRPr lang="da-DK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0,1187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0,0785</a:t>
                      </a:r>
                      <a:endParaRPr lang="da-DK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6036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30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0,0867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0,0817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0,1227</a:t>
                      </a:r>
                      <a:endParaRPr lang="da-DK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0,0829</a:t>
                      </a:r>
                      <a:endParaRPr lang="da-DK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pic>
        <p:nvPicPr>
          <p:cNvPr id="3076" name="Picture 4" descr="billede_t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14573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941693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9"/>
          <p:cNvSpPr>
            <a:spLocks noGrp="1"/>
          </p:cNvSpPr>
          <p:nvPr>
            <p:ph type="title"/>
          </p:nvPr>
        </p:nvSpPr>
        <p:spPr>
          <a:xfrm>
            <a:off x="2143125" y="274638"/>
            <a:ext cx="6543675" cy="1143000"/>
          </a:xfrm>
        </p:spPr>
        <p:txBody>
          <a:bodyPr/>
          <a:lstStyle/>
          <a:p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User costs - using normalized values</a:t>
            </a:r>
            <a:endParaRPr lang="da-DK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billede_t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14573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Pladsholder til indhol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4509241"/>
              </p:ext>
            </p:extLst>
          </p:nvPr>
        </p:nvGraphicFramePr>
        <p:xfrm>
          <a:off x="457200" y="1600200"/>
          <a:ext cx="8229600" cy="5043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709356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9"/>
          <p:cNvSpPr>
            <a:spLocks noGrp="1"/>
          </p:cNvSpPr>
          <p:nvPr>
            <p:ph type="title"/>
          </p:nvPr>
        </p:nvSpPr>
        <p:spPr>
          <a:xfrm>
            <a:off x="2143125" y="274638"/>
            <a:ext cx="6543675" cy="1143000"/>
          </a:xfrm>
        </p:spPr>
        <p:txBody>
          <a:bodyPr/>
          <a:lstStyle/>
          <a:p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Housing expenditures – using normalized values</a:t>
            </a:r>
            <a:endParaRPr lang="da-DK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Pladsholder til indhold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4952748"/>
              </p:ext>
            </p:extLst>
          </p:nvPr>
        </p:nvGraphicFramePr>
        <p:xfrm>
          <a:off x="457200" y="1600200"/>
          <a:ext cx="8229600" cy="45651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12908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Year</a:t>
                      </a:r>
                      <a:endParaRPr lang="da-DK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Owner-occupation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Private co-operative housing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Private rental housing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Social housing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677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</a:t>
                      </a:r>
                      <a:endParaRPr lang="da-DK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0,0911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0,1000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0,0988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0,0570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4677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</a:t>
                      </a:r>
                      <a:endParaRPr lang="da-DK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0,0935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0,1004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0,1020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0,0602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4677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</a:t>
                      </a:r>
                      <a:endParaRPr lang="da-DK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0,0972</a:t>
                      </a:r>
                      <a:endParaRPr lang="da-DK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0,1007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0,1062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0,0645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4677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15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0,1022</a:t>
                      </a:r>
                      <a:endParaRPr lang="da-DK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0,1009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0,1104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0,0692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4677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0,0861</a:t>
                      </a:r>
                      <a:endParaRPr lang="da-DK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0,0812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0,1145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0,0742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4677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25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0,0896</a:t>
                      </a:r>
                      <a:endParaRPr lang="da-DK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0,0809</a:t>
                      </a:r>
                      <a:endParaRPr lang="da-DK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0,1187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0,0785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4677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30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0,0938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0,0803</a:t>
                      </a:r>
                      <a:endParaRPr lang="da-DK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0,1227</a:t>
                      </a:r>
                      <a:endParaRPr lang="da-DK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0,0829</a:t>
                      </a:r>
                      <a:endParaRPr lang="da-DK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pic>
        <p:nvPicPr>
          <p:cNvPr id="3076" name="Picture 4" descr="billede_t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14573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390732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9"/>
          <p:cNvSpPr>
            <a:spLocks noGrp="1"/>
          </p:cNvSpPr>
          <p:nvPr>
            <p:ph type="title"/>
          </p:nvPr>
        </p:nvSpPr>
        <p:spPr>
          <a:xfrm>
            <a:off x="2143125" y="274638"/>
            <a:ext cx="6543675" cy="1143000"/>
          </a:xfrm>
        </p:spPr>
        <p:txBody>
          <a:bodyPr/>
          <a:lstStyle/>
          <a:p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Housing expenditures – using normalized values</a:t>
            </a:r>
            <a:endParaRPr lang="da-DK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billede_t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14573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Pladsholder til indhol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2453074"/>
              </p:ext>
            </p:extLst>
          </p:nvPr>
        </p:nvGraphicFramePr>
        <p:xfrm>
          <a:off x="457200" y="1600200"/>
          <a:ext cx="8229600" cy="5043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277271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9"/>
          <p:cNvSpPr>
            <a:spLocks noGrp="1"/>
          </p:cNvSpPr>
          <p:nvPr>
            <p:ph type="title"/>
          </p:nvPr>
        </p:nvSpPr>
        <p:spPr>
          <a:xfrm>
            <a:off x="2143125" y="274638"/>
            <a:ext cx="6543675" cy="1143000"/>
          </a:xfrm>
        </p:spPr>
        <p:txBody>
          <a:bodyPr/>
          <a:lstStyle/>
          <a:p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User costs – using actual values from the start of 2015</a:t>
            </a:r>
            <a:endParaRPr lang="da-DK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Pladsholder til indhold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5560416"/>
              </p:ext>
            </p:extLst>
          </p:nvPr>
        </p:nvGraphicFramePr>
        <p:xfrm>
          <a:off x="457200" y="1600200"/>
          <a:ext cx="8229600" cy="48531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13723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År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Owner-occupation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Private co-operative housing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Private rental housing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Social housing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972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0,0428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0,0485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0,0558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0,0570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4972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0,0448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0,0491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0,0597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0,0597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4972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0,0476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0,0497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0,0651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0,0635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4972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15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0,0507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0,0501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0,0712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0,0676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4972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0,0545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0,0521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0,0780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0,0722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4972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25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0,0588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0,0549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0,0857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0,0771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4972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30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0,0636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0,0580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0,0942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0,0826</a:t>
                      </a:r>
                      <a:endParaRPr lang="da-DK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pic>
        <p:nvPicPr>
          <p:cNvPr id="3076" name="Picture 4" descr="billede_t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14573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20513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9"/>
          <p:cNvSpPr>
            <a:spLocks noGrp="1"/>
          </p:cNvSpPr>
          <p:nvPr>
            <p:ph type="title"/>
          </p:nvPr>
        </p:nvSpPr>
        <p:spPr>
          <a:xfrm>
            <a:off x="2143125" y="274638"/>
            <a:ext cx="6543675" cy="1143000"/>
          </a:xfrm>
        </p:spPr>
        <p:txBody>
          <a:bodyPr/>
          <a:lstStyle/>
          <a:p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User costs – using actual values from the start of 2015</a:t>
            </a:r>
            <a:endParaRPr lang="da-DK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billede_t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14573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Pladsholder til indhol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7600259"/>
              </p:ext>
            </p:extLst>
          </p:nvPr>
        </p:nvGraphicFramePr>
        <p:xfrm>
          <a:off x="457200" y="1600200"/>
          <a:ext cx="8229600" cy="5043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277271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9"/>
          <p:cNvSpPr>
            <a:spLocks noGrp="1"/>
          </p:cNvSpPr>
          <p:nvPr>
            <p:ph type="title"/>
          </p:nvPr>
        </p:nvSpPr>
        <p:spPr>
          <a:xfrm>
            <a:off x="2143125" y="274638"/>
            <a:ext cx="6543675" cy="1143000"/>
          </a:xfrm>
        </p:spPr>
        <p:txBody>
          <a:bodyPr/>
          <a:lstStyle/>
          <a:p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Housing expenditures – using actual values from the start of 2015</a:t>
            </a:r>
            <a:endParaRPr lang="da-DK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Pladsholder til indhold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4391525"/>
              </p:ext>
            </p:extLst>
          </p:nvPr>
        </p:nvGraphicFramePr>
        <p:xfrm>
          <a:off x="457200" y="1700805"/>
          <a:ext cx="8229600" cy="47525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13438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År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Owner-occupation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Private co-operative housing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Private rental housing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Social housing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869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0,0810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0,0803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0,0558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0,0570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4869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0,0842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0,0815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0,0597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0,0597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4869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0,0889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0,0832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0,0651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0,0635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4869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15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0,0945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0,0850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0,0712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0,0676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4869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0,0829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0,0707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0,0780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0,0722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4869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25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0,0881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0,0731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0,0857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0,0771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4869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30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0,0938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0,0758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0,0942</a:t>
                      </a:r>
                      <a:endParaRPr lang="da-DK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0,0826</a:t>
                      </a:r>
                      <a:endParaRPr lang="da-DK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pic>
        <p:nvPicPr>
          <p:cNvPr id="3076" name="Picture 4" descr="billede_t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14573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150913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9"/>
          <p:cNvSpPr>
            <a:spLocks noGrp="1"/>
          </p:cNvSpPr>
          <p:nvPr>
            <p:ph type="title"/>
          </p:nvPr>
        </p:nvSpPr>
        <p:spPr>
          <a:xfrm>
            <a:off x="2143125" y="274638"/>
            <a:ext cx="6543675" cy="1143000"/>
          </a:xfrm>
        </p:spPr>
        <p:txBody>
          <a:bodyPr/>
          <a:lstStyle/>
          <a:p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Housing expenditures – using actual values from the start of 2015</a:t>
            </a:r>
            <a:endParaRPr lang="da-DK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billede_t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14573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Pladsholder til indhol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8283085"/>
              </p:ext>
            </p:extLst>
          </p:nvPr>
        </p:nvGraphicFramePr>
        <p:xfrm>
          <a:off x="457200" y="1600200"/>
          <a:ext cx="8229600" cy="5043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74905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9"/>
          <p:cNvSpPr>
            <a:spLocks noGrp="1"/>
          </p:cNvSpPr>
          <p:nvPr>
            <p:ph type="title"/>
          </p:nvPr>
        </p:nvSpPr>
        <p:spPr>
          <a:xfrm>
            <a:off x="2143125" y="274638"/>
            <a:ext cx="6543675" cy="1143000"/>
          </a:xfrm>
        </p:spPr>
        <p:txBody>
          <a:bodyPr/>
          <a:lstStyle/>
          <a:p>
            <a:r>
              <a:rPr lang="da-DK" sz="3200" b="1" i="1" dirty="0" err="1" smtClean="0">
                <a:latin typeface="Times New Roman" pitchFamily="18" charset="0"/>
                <a:cs typeface="Times New Roman" pitchFamily="18" charset="0"/>
              </a:rPr>
              <a:t>Housing</a:t>
            </a:r>
            <a:r>
              <a:rPr lang="da-DK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a-DK" sz="3200" b="1" i="1" dirty="0" err="1" smtClean="0">
                <a:latin typeface="Times New Roman" pitchFamily="18" charset="0"/>
                <a:cs typeface="Times New Roman" pitchFamily="18" charset="0"/>
              </a:rPr>
              <a:t>expenditures</a:t>
            </a:r>
            <a:r>
              <a:rPr lang="da-DK" sz="3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da-DK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da-DK" sz="3200" b="1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da-DK" sz="3200" b="1" i="1" dirty="0" err="1" smtClean="0">
                <a:latin typeface="Times New Roman" pitchFamily="18" charset="0"/>
                <a:cs typeface="Times New Roman" pitchFamily="18" charset="0"/>
              </a:rPr>
              <a:t>liquidity</a:t>
            </a:r>
            <a:r>
              <a:rPr lang="da-DK" sz="3200" b="1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da-DK" sz="3200" b="1" i="1" dirty="0" err="1" smtClean="0">
                <a:latin typeface="Times New Roman" pitchFamily="18" charset="0"/>
                <a:cs typeface="Times New Roman" pitchFamily="18" charset="0"/>
              </a:rPr>
              <a:t>payments</a:t>
            </a:r>
            <a:r>
              <a:rPr lang="da-DK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075" name="Pladsholder til indhold 10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58926"/>
          </a:xfrm>
        </p:spPr>
        <p:txBody>
          <a:bodyPr anchor="ctr">
            <a:noAutofit/>
          </a:bodyPr>
          <a:lstStyle/>
          <a:p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Rental properties: rents</a:t>
            </a:r>
          </a:p>
          <a:p>
            <a:pPr lvl="1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The rental income must cover the landlords expenditures + capital return</a:t>
            </a:r>
          </a:p>
          <a:p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Owner-occupation:</a:t>
            </a:r>
          </a:p>
          <a:p>
            <a:pPr lvl="1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Operation costs + maintenance + administration [value of own time]</a:t>
            </a:r>
          </a:p>
          <a:p>
            <a:pPr lvl="1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Property and land taxes</a:t>
            </a:r>
          </a:p>
          <a:p>
            <a:pPr lvl="1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Debt services (interest exp. + instalments) after tax</a:t>
            </a:r>
            <a:endParaRPr lang="da-DK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billede_t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14573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9"/>
          <p:cNvSpPr>
            <a:spLocks noGrp="1"/>
          </p:cNvSpPr>
          <p:nvPr>
            <p:ph type="title"/>
          </p:nvPr>
        </p:nvSpPr>
        <p:spPr>
          <a:xfrm>
            <a:off x="2143125" y="274638"/>
            <a:ext cx="6543675" cy="1498178"/>
          </a:xfrm>
        </p:spPr>
        <p:txBody>
          <a:bodyPr>
            <a:normAutofit fontScale="90000"/>
          </a:bodyPr>
          <a:lstStyle/>
          <a:p>
            <a:r>
              <a:rPr lang="da-DK" sz="3200" b="1" i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Housing</a:t>
            </a:r>
            <a:r>
              <a:rPr lang="da-DK" sz="3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a-DK" sz="3200" b="1" i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expenditures</a:t>
            </a:r>
            <a:r>
              <a:rPr lang="da-DK" sz="3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da-DK" sz="3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a-DK" sz="3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da-DK" sz="3200" b="1" i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liquidity</a:t>
            </a:r>
            <a:r>
              <a:rPr lang="da-DK" sz="3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da-DK" sz="3200" b="1" i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payments</a:t>
            </a:r>
            <a:r>
              <a:rPr lang="da-DK" sz="3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a-DK" sz="32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da-DK" sz="32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a-DK" sz="32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Problems</a:t>
            </a:r>
            <a:endParaRPr lang="da-DK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Pladsholder til indhold 10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654870"/>
          </a:xfrm>
        </p:spPr>
        <p:txBody>
          <a:bodyPr anchor="ctr">
            <a:normAutofit/>
          </a:bodyPr>
          <a:lstStyle/>
          <a:p>
            <a:pPr lvl="1"/>
            <a:r>
              <a:rPr lang="en-GB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Size of down payment / equity</a:t>
            </a:r>
          </a:p>
          <a:p>
            <a:pPr lvl="1"/>
            <a:r>
              <a:rPr lang="en-GB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Instalments </a:t>
            </a:r>
          </a:p>
          <a:p>
            <a:pPr lvl="1"/>
            <a:r>
              <a:rPr lang="en-GB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influence from inflation</a:t>
            </a:r>
          </a:p>
          <a:p>
            <a:pPr lvl="1"/>
            <a:r>
              <a:rPr lang="en-GB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Depreciations – value of wear and </a:t>
            </a:r>
            <a:r>
              <a:rPr lang="en-GB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tear</a:t>
            </a:r>
          </a:p>
          <a:p>
            <a:pPr lvl="1"/>
            <a:r>
              <a:rPr lang="en-GB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influence from taxation</a:t>
            </a:r>
            <a:endParaRPr lang="en-GB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billede_t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14573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861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1928794" y="274638"/>
            <a:ext cx="6758006" cy="1143000"/>
          </a:xfrm>
        </p:spPr>
        <p:txBody>
          <a:bodyPr>
            <a:normAutofit/>
          </a:bodyPr>
          <a:lstStyle/>
          <a:p>
            <a:r>
              <a:rPr lang="en-GB" sz="3200" b="1" i="1" dirty="0" smtClean="0">
                <a:latin typeface="Times New Roman" pitchFamily="18" charset="0"/>
                <a:cs typeface="Times New Roman" pitchFamily="18" charset="0"/>
              </a:rPr>
              <a:t>User costs – intuitively </a:t>
            </a:r>
            <a:br>
              <a:rPr lang="en-GB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3200" b="1" i="1" dirty="0" smtClean="0">
                <a:latin typeface="Times New Roman" pitchFamily="18" charset="0"/>
                <a:cs typeface="Times New Roman" pitchFamily="18" charset="0"/>
              </a:rPr>
              <a:t>– private rental dwellings</a:t>
            </a:r>
            <a:endParaRPr lang="en-GB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Pladsholder til indhold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GB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Expenditures to be covered through the rent income.</a:t>
            </a:r>
          </a:p>
          <a:p>
            <a:pPr>
              <a:buNone/>
            </a:pPr>
            <a:r>
              <a:rPr lang="en-GB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The same items are included in the rules for the rent regulation, as a large part are under rent regulation.</a:t>
            </a:r>
            <a:endParaRPr lang="en-GB" sz="20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Pladsholder til indhold 1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Operation, maintenance and administration expenditures</a:t>
            </a:r>
          </a:p>
          <a:p>
            <a:pPr>
              <a:buNone/>
            </a:pP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+ Land taxes</a:t>
            </a:r>
          </a:p>
          <a:p>
            <a:pPr>
              <a:buNone/>
            </a:pP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+ Rate of depreciation</a:t>
            </a:r>
          </a:p>
          <a:p>
            <a:pPr>
              <a:buNone/>
            </a:pPr>
            <a:r>
              <a:rPr lang="en-GB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 Capital costs before tax (landlord’s required return)</a:t>
            </a:r>
          </a:p>
          <a:p>
            <a:pPr>
              <a:buNone/>
            </a:pP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– Nominal property price increase</a:t>
            </a:r>
          </a:p>
          <a:p>
            <a:endParaRPr lang="da-DK" dirty="0"/>
          </a:p>
        </p:txBody>
      </p:sp>
      <p:pic>
        <p:nvPicPr>
          <p:cNvPr id="2052" name="Picture 4" descr="billede_t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14573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60624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1928794" y="274638"/>
            <a:ext cx="6758006" cy="1143000"/>
          </a:xfrm>
        </p:spPr>
        <p:txBody>
          <a:bodyPr>
            <a:normAutofit/>
          </a:bodyPr>
          <a:lstStyle/>
          <a:p>
            <a:r>
              <a:rPr lang="en-GB" sz="3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User costs – intuitively </a:t>
            </a:r>
            <a:br>
              <a:rPr lang="en-GB" sz="3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sz="3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private </a:t>
            </a:r>
            <a:r>
              <a:rPr lang="en-GB" sz="32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rental and owner-occupation</a:t>
            </a:r>
            <a:endParaRPr lang="da-DK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Pladsholder til indhold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25144"/>
          </a:xfrm>
        </p:spPr>
        <p:txBody>
          <a:bodyPr>
            <a:normAutofit fontScale="92500"/>
          </a:bodyPr>
          <a:lstStyle/>
          <a:p>
            <a:pPr lvl="0">
              <a:buNone/>
            </a:pPr>
            <a:r>
              <a:rPr lang="en-GB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Private rental dwelling</a:t>
            </a:r>
            <a:r>
              <a:rPr lang="en-GB" b="1" u="sng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GB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Operation, </a:t>
            </a:r>
            <a:r>
              <a:rPr lang="en-GB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maintenance and administration expenditures</a:t>
            </a:r>
          </a:p>
          <a:p>
            <a:pPr lvl="0">
              <a:buNone/>
            </a:pPr>
            <a:r>
              <a:rPr lang="en-GB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+ Land taxes</a:t>
            </a:r>
          </a:p>
          <a:p>
            <a:pPr lvl="0">
              <a:buNone/>
            </a:pPr>
            <a:r>
              <a:rPr lang="en-GB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+ Rate of depreciation</a:t>
            </a:r>
          </a:p>
          <a:p>
            <a:pPr lvl="0">
              <a:buNone/>
            </a:pPr>
            <a:r>
              <a:rPr lang="en-GB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 Capital costs before tax (landlord’s required return)</a:t>
            </a:r>
          </a:p>
          <a:p>
            <a:pPr lvl="0">
              <a:buNone/>
            </a:pPr>
            <a:r>
              <a:rPr lang="en-GB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Nominal property price increase</a:t>
            </a:r>
          </a:p>
          <a:p>
            <a:pPr>
              <a:buNone/>
            </a:pPr>
            <a:endParaRPr lang="da-DK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Pladsholder til indhold 1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6916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GB" b="1" u="sng" dirty="0" smtClean="0">
                <a:latin typeface="Times New Roman" pitchFamily="18" charset="0"/>
                <a:cs typeface="Times New Roman" pitchFamily="18" charset="0"/>
              </a:rPr>
              <a:t>Owner-occupied dwelling:</a:t>
            </a:r>
          </a:p>
          <a:p>
            <a:pPr lvl="0">
              <a:buNone/>
            </a:pPr>
            <a:r>
              <a:rPr lang="en-GB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Operation, </a:t>
            </a:r>
            <a:r>
              <a:rPr lang="en-GB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maintenance and administration expenditures</a:t>
            </a:r>
          </a:p>
          <a:p>
            <a:pPr lvl="0">
              <a:buNone/>
            </a:pPr>
            <a:r>
              <a:rPr lang="en-GB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+ Land taxes</a:t>
            </a:r>
          </a:p>
          <a:p>
            <a:pPr>
              <a:buNone/>
            </a:pP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GB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Property value tax</a:t>
            </a:r>
          </a:p>
          <a:p>
            <a:pPr>
              <a:buNone/>
            </a:pP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GB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Rate of depreciation</a:t>
            </a:r>
            <a:endParaRPr lang="en-GB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GB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Capital costs after tax</a:t>
            </a:r>
          </a:p>
          <a:p>
            <a:pPr lvl="0">
              <a:buNone/>
            </a:pPr>
            <a:r>
              <a:rPr lang="en-GB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Nominal property price increase</a:t>
            </a:r>
            <a:endParaRPr lang="en-GB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da-DK" dirty="0"/>
          </a:p>
        </p:txBody>
      </p:sp>
      <p:pic>
        <p:nvPicPr>
          <p:cNvPr id="2052" name="Picture 4" descr="billede_t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14573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78911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2357422" y="274638"/>
            <a:ext cx="6329378" cy="1143000"/>
          </a:xfrm>
        </p:spPr>
        <p:txBody>
          <a:bodyPr>
            <a:normAutofit/>
          </a:bodyPr>
          <a:lstStyle/>
          <a:p>
            <a:r>
              <a:rPr lang="en-GB" sz="2800" b="1" i="1" dirty="0" smtClean="0">
                <a:latin typeface="Times New Roman" pitchFamily="18" charset="0"/>
                <a:cs typeface="Times New Roman" pitchFamily="18" charset="0"/>
              </a:rPr>
              <a:t>User costs – an analytical useful concept</a:t>
            </a:r>
            <a:endParaRPr lang="en-GB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Pladsholder til indhold 5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5141168"/>
          </a:xfrm>
        </p:spPr>
        <p:txBody>
          <a:bodyPr anchor="ctr">
            <a:normAutofit fontScale="92500" lnSpcReduction="10000"/>
          </a:bodyPr>
          <a:lstStyle/>
          <a:p>
            <a:pPr>
              <a:buNone/>
            </a:pP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Wish an </a:t>
            </a:r>
            <a:r>
              <a:rPr lang="en-GB" sz="2800" b="1" i="1" dirty="0" smtClean="0">
                <a:latin typeface="Times New Roman" pitchFamily="18" charset="0"/>
                <a:cs typeface="Times New Roman" pitchFamily="18" charset="0"/>
              </a:rPr>
              <a:t>all-inclusive-concept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, which</a:t>
            </a:r>
          </a:p>
          <a:p>
            <a:pPr>
              <a:buNone/>
            </a:pPr>
            <a:r>
              <a:rPr lang="en-GB" sz="28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400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GB" sz="2400" b="1" i="1" dirty="0" smtClean="0">
                <a:latin typeface="Times New Roman" pitchFamily="18" charset="0"/>
                <a:cs typeface="Times New Roman" pitchFamily="18" charset="0"/>
              </a:rPr>
              <a:t>express the tru</a:t>
            </a:r>
            <a:r>
              <a:rPr lang="en-GB" sz="2400" b="1" i="1" dirty="0" smtClean="0">
                <a:latin typeface="Times New Roman" pitchFamily="18" charset="0"/>
                <a:cs typeface="Times New Roman" pitchFamily="18" charset="0"/>
              </a:rPr>
              <a:t>e housing costs</a:t>
            </a:r>
          </a:p>
          <a:p>
            <a:pPr>
              <a:buNone/>
            </a:pPr>
            <a:r>
              <a:rPr lang="en-GB" sz="2400" b="1" i="1" dirty="0" smtClean="0">
                <a:latin typeface="Times New Roman" pitchFamily="18" charset="0"/>
                <a:cs typeface="Times New Roman" pitchFamily="18" charset="0"/>
              </a:rPr>
              <a:t>	- </a:t>
            </a:r>
            <a:r>
              <a:rPr lang="en-GB" sz="2400" b="1" i="1" dirty="0" smtClean="0">
                <a:latin typeface="Times New Roman" pitchFamily="18" charset="0"/>
                <a:cs typeface="Times New Roman" pitchFamily="18" charset="0"/>
              </a:rPr>
              <a:t>express the </a:t>
            </a:r>
            <a:r>
              <a:rPr lang="en-GB" sz="2400" b="1" i="1" dirty="0" smtClean="0">
                <a:latin typeface="Times New Roman" pitchFamily="18" charset="0"/>
                <a:cs typeface="Times New Roman" pitchFamily="18" charset="0"/>
              </a:rPr>
              <a:t>pure economic burden at housing consumption</a:t>
            </a:r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GB" sz="2400" b="1" i="1" dirty="0" smtClean="0">
                <a:latin typeface="Times New Roman" pitchFamily="18" charset="0"/>
                <a:cs typeface="Times New Roman" pitchFamily="18" charset="0"/>
              </a:rPr>
              <a:t>	- doing the housing choice based on an </a:t>
            </a:r>
            <a:r>
              <a:rPr lang="en-GB" sz="2400" b="1" i="1" dirty="0" smtClean="0">
                <a:latin typeface="Times New Roman" pitchFamily="18" charset="0"/>
                <a:cs typeface="Times New Roman" pitchFamily="18" charset="0"/>
              </a:rPr>
              <a:t>economic calculation</a:t>
            </a:r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GB" sz="2400" b="1" i="1" dirty="0" smtClean="0">
                <a:latin typeface="Times New Roman" pitchFamily="18" charset="0"/>
                <a:cs typeface="Times New Roman" pitchFamily="18" charset="0"/>
              </a:rPr>
              <a:t>	- </a:t>
            </a:r>
            <a:r>
              <a:rPr lang="en-GB" sz="2400" b="1" i="1" dirty="0" smtClean="0">
                <a:latin typeface="Times New Roman" pitchFamily="18" charset="0"/>
                <a:cs typeface="Times New Roman" pitchFamily="18" charset="0"/>
              </a:rPr>
              <a:t>render it possible to estimate the balance among the tenures at the housing market</a:t>
            </a:r>
            <a:endParaRPr lang="en-GB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GB" sz="2400" b="1" i="1" dirty="0" smtClean="0">
                <a:latin typeface="Times New Roman" pitchFamily="18" charset="0"/>
                <a:cs typeface="Times New Roman" pitchFamily="18" charset="0"/>
              </a:rPr>
              <a:t>	- render it possible to analyse the distributional effects </a:t>
            </a:r>
            <a:r>
              <a:rPr lang="en-GB" sz="2400" b="1" i="1" dirty="0" smtClean="0">
                <a:latin typeface="Times New Roman" pitchFamily="18" charset="0"/>
                <a:cs typeface="Times New Roman" pitchFamily="18" charset="0"/>
              </a:rPr>
              <a:t>of the housing policy</a:t>
            </a:r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GB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” …. that the best way to evaluate how the tax system, financial markets and housing markets have combined to generate incentives to owner-occupation is to evaluate the user costs of owner-occupied housing.”</a:t>
            </a:r>
            <a:r>
              <a:rPr lang="en-GB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(Miles, 1994, p. 56)</a:t>
            </a:r>
            <a:r>
              <a:rPr lang="en-GB" sz="2800" dirty="0" smtClean="0"/>
              <a:t>.</a:t>
            </a:r>
            <a:endParaRPr lang="en-GB" dirty="0"/>
          </a:p>
        </p:txBody>
      </p:sp>
      <p:pic>
        <p:nvPicPr>
          <p:cNvPr id="2052" name="Picture 4" descr="billede_t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14573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0608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2357422" y="274638"/>
            <a:ext cx="6329378" cy="1143000"/>
          </a:xfrm>
        </p:spPr>
        <p:txBody>
          <a:bodyPr>
            <a:normAutofit/>
          </a:bodyPr>
          <a:lstStyle/>
          <a:p>
            <a:r>
              <a:rPr lang="da-DK" sz="3200" b="1" i="1" dirty="0" smtClean="0">
                <a:latin typeface="Times New Roman" pitchFamily="18" charset="0"/>
                <a:cs typeface="Times New Roman" pitchFamily="18" charset="0"/>
              </a:rPr>
              <a:t>User </a:t>
            </a:r>
            <a:r>
              <a:rPr lang="da-DK" sz="3200" b="1" i="1" dirty="0" err="1" smtClean="0">
                <a:latin typeface="Times New Roman" pitchFamily="18" charset="0"/>
                <a:cs typeface="Times New Roman" pitchFamily="18" charset="0"/>
              </a:rPr>
              <a:t>costs</a:t>
            </a:r>
            <a:r>
              <a:rPr lang="da-DK" sz="3200" b="1" i="1" dirty="0" smtClean="0">
                <a:latin typeface="Times New Roman" pitchFamily="18" charset="0"/>
                <a:cs typeface="Times New Roman" pitchFamily="18" charset="0"/>
              </a:rPr>
              <a:t> Ex </a:t>
            </a:r>
            <a:r>
              <a:rPr lang="da-DK" sz="3200" b="1" i="1" dirty="0" err="1" smtClean="0">
                <a:latin typeface="Times New Roman" pitchFamily="18" charset="0"/>
                <a:cs typeface="Times New Roman" pitchFamily="18" charset="0"/>
              </a:rPr>
              <a:t>ante</a:t>
            </a:r>
            <a:r>
              <a:rPr lang="da-DK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a-DK" sz="3200" b="1" i="1" dirty="0" smtClean="0">
                <a:latin typeface="Times New Roman" pitchFamily="18" charset="0"/>
                <a:cs typeface="Times New Roman" pitchFamily="18" charset="0"/>
              </a:rPr>
              <a:t>or Ex post?</a:t>
            </a:r>
            <a:endParaRPr lang="da-DK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Pladsholder til indhold 5"/>
          <p:cNvSpPr>
            <a:spLocks noGrp="1"/>
          </p:cNvSpPr>
          <p:nvPr>
            <p:ph idx="1"/>
          </p:nvPr>
        </p:nvSpPr>
        <p:spPr>
          <a:xfrm>
            <a:off x="251520" y="1600200"/>
            <a:ext cx="8568952" cy="4925144"/>
          </a:xfrm>
        </p:spPr>
        <p:txBody>
          <a:bodyPr anchor="ctr">
            <a:normAutofit fontScale="77500" lnSpcReduction="20000"/>
          </a:bodyPr>
          <a:lstStyle/>
          <a:p>
            <a:pPr>
              <a:buNone/>
            </a:pPr>
            <a:r>
              <a:rPr lang="en-GB" sz="2600" b="1" dirty="0" smtClean="0">
                <a:latin typeface="Times New Roman" pitchFamily="18" charset="0"/>
                <a:cs typeface="Times New Roman" pitchFamily="18" charset="0"/>
              </a:rPr>
              <a:t>Use the user cost formula for owner-occupation: </a:t>
            </a:r>
          </a:p>
          <a:p>
            <a:pPr>
              <a:buNone/>
            </a:pPr>
            <a:endParaRPr lang="da-DK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da-DK" sz="26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da-DK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UC</a:t>
            </a:r>
            <a:r>
              <a:rPr lang="da-DK" sz="2600" b="1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OO</a:t>
            </a:r>
            <a:r>
              <a:rPr lang="da-DK" sz="26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a-DK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de-DE" sz="26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de-DE" sz="2600" b="1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de-DE" sz="2600" b="1" dirty="0" smtClean="0"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de-DE" sz="2600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de-DE" sz="2600" b="1" baseline="-25000" dirty="0" err="1" smtClean="0">
                <a:latin typeface="Times New Roman" pitchFamily="18" charset="0"/>
                <a:cs typeface="Times New Roman" pitchFamily="18" charset="0"/>
              </a:rPr>
              <a:t>E,t</a:t>
            </a:r>
            <a:r>
              <a:rPr lang="de-DE" sz="2600" b="1" dirty="0" smtClean="0">
                <a:latin typeface="Times New Roman" pitchFamily="18" charset="0"/>
                <a:cs typeface="Times New Roman" pitchFamily="18" charset="0"/>
              </a:rPr>
              <a:t>·(1 – </a:t>
            </a:r>
            <a:r>
              <a:rPr lang="de-DE" sz="2600" b="1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de-DE" sz="2600" b="1" baseline="-25000" dirty="0" err="1" smtClean="0">
                <a:latin typeface="Times New Roman" pitchFamily="18" charset="0"/>
                <a:cs typeface="Times New Roman" pitchFamily="18" charset="0"/>
              </a:rPr>
              <a:t>E,t</a:t>
            </a:r>
            <a:r>
              <a:rPr lang="de-DE" sz="2600" b="1" dirty="0" smtClean="0">
                <a:latin typeface="Times New Roman" pitchFamily="18" charset="0"/>
                <a:cs typeface="Times New Roman" pitchFamily="18" charset="0"/>
              </a:rPr>
              <a:t>) + </a:t>
            </a:r>
            <a:r>
              <a:rPr lang="de-DE" sz="2600" b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de-DE" sz="2600" b="1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de-DE" sz="2600" b="1" dirty="0" err="1" smtClean="0">
                <a:latin typeface="Times New Roman" pitchFamily="18" charset="0"/>
                <a:cs typeface="Times New Roman" pitchFamily="18" charset="0"/>
              </a:rPr>
              <a:t>·i</a:t>
            </a:r>
            <a:r>
              <a:rPr lang="de-DE" sz="2600" b="1" baseline="-25000" dirty="0" err="1" smtClean="0">
                <a:latin typeface="Times New Roman" pitchFamily="18" charset="0"/>
                <a:cs typeface="Times New Roman" pitchFamily="18" charset="0"/>
              </a:rPr>
              <a:t>F,t</a:t>
            </a:r>
            <a:r>
              <a:rPr lang="de-DE" sz="2600" b="1" dirty="0" smtClean="0">
                <a:latin typeface="Times New Roman" pitchFamily="18" charset="0"/>
                <a:cs typeface="Times New Roman" pitchFamily="18" charset="0"/>
              </a:rPr>
              <a:t>·(1 – </a:t>
            </a:r>
            <a:r>
              <a:rPr lang="de-DE" sz="2600" b="1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de-DE" sz="2600" b="1" baseline="-25000" dirty="0" err="1" smtClean="0">
                <a:latin typeface="Times New Roman" pitchFamily="18" charset="0"/>
                <a:cs typeface="Times New Roman" pitchFamily="18" charset="0"/>
              </a:rPr>
              <a:t>F,t</a:t>
            </a:r>
            <a:r>
              <a:rPr lang="de-DE" sz="26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>
              <a:buNone/>
            </a:pPr>
            <a:r>
              <a:rPr lang="de-DE" sz="2600" b="1" dirty="0" smtClean="0">
                <a:latin typeface="Times New Roman" pitchFamily="18" charset="0"/>
                <a:cs typeface="Times New Roman" pitchFamily="18" charset="0"/>
              </a:rPr>
              <a:t>	+ </a:t>
            </a:r>
            <a:r>
              <a:rPr lang="de-DE" sz="2600" b="1" dirty="0" err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de-DE" sz="2600" b="1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de-DE" sz="2600" b="1" dirty="0" smtClean="0">
                <a:latin typeface="Times New Roman" pitchFamily="18" charset="0"/>
                <a:cs typeface="Times New Roman" pitchFamily="18" charset="0"/>
              </a:rPr>
              <a:t>·(</a:t>
            </a:r>
            <a:r>
              <a:rPr lang="de-DE" sz="2600" b="1" dirty="0" err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de-DE" sz="2600" b="1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de-DE" sz="2600" b="1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de-DE" sz="2600" b="1" dirty="0" err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de-DE" sz="2600" b="1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de-DE" sz="2600" b="1" dirty="0" smtClean="0">
                <a:latin typeface="Times New Roman" pitchFamily="18" charset="0"/>
                <a:cs typeface="Times New Roman" pitchFamily="18" charset="0"/>
              </a:rPr>
              <a:t> + e</a:t>
            </a:r>
            <a:r>
              <a:rPr lang="de-DE" sz="2600" b="1" baseline="-25000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de-DE" sz="2600" b="1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de-DE" sz="2600" b="1" dirty="0" err="1" smtClean="0">
                <a:latin typeface="Times New Roman" pitchFamily="18" charset="0"/>
                <a:cs typeface="Times New Roman" pitchFamily="18" charset="0"/>
              </a:rPr>
              <a:t>a·</a:t>
            </a:r>
            <a:r>
              <a:rPr lang="de-DE" sz="2600" b="1" baseline="-25000" dirty="0" err="1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de-DE" sz="2600" b="1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de-DE" sz="2600" b="1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de-DE" sz="26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de-DE" sz="2600" b="1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de-DE" sz="2600" b="1" baseline="-25000" dirty="0" err="1" smtClean="0">
                <a:latin typeface="Times New Roman" pitchFamily="18" charset="0"/>
                <a:cs typeface="Times New Roman" pitchFamily="18" charset="0"/>
              </a:rPr>
              <a:t>ej,t</a:t>
            </a:r>
            <a:r>
              <a:rPr lang="de-DE" sz="2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2"/>
            <a:endParaRPr lang="da-DK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Expected inflation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will be paid through the nominal interest rate (Irving Fisher). </a:t>
            </a:r>
            <a:endParaRPr lang="en-GB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Unexpected inflation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will release a capital gain/ capital loss for the owner.</a:t>
            </a:r>
            <a:endParaRPr lang="en-GB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Expected 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house price increases/decreases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are paid through the purchase price</a:t>
            </a:r>
            <a:endParaRPr lang="en-GB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Unexpected house price increases/decreases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are not paid in advance and create gains/losses for the owner.</a:t>
            </a:r>
            <a:endParaRPr lang="en-GB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GB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 ante </a:t>
            </a:r>
            <a:r>
              <a:rPr lang="en-GB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user costs can not be negative realistic seen,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i.e. expected high price increases will be capitalized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”immediately” and</a:t>
            </a:r>
            <a:r>
              <a:rPr lang="en-GB" b="1" i="1" dirty="0" smtClean="0">
                <a:latin typeface="Times New Roman" pitchFamily="18" charset="0"/>
                <a:cs typeface="Times New Roman" pitchFamily="18" charset="0"/>
              </a:rPr>
              <a:t> release even stronger house price increase – for a while. </a:t>
            </a:r>
            <a:endParaRPr lang="en-GB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GB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 post user costs </a:t>
            </a:r>
            <a:r>
              <a:rPr lang="en-GB" b="1" i="1" dirty="0" smtClean="0">
                <a:latin typeface="Times New Roman" pitchFamily="18" charset="0"/>
                <a:cs typeface="Times New Roman" pitchFamily="18" charset="0"/>
              </a:rPr>
              <a:t>for owner-occupied houses have </a:t>
            </a:r>
            <a:r>
              <a:rPr lang="en-GB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changed strongly over the last 35 years – and can be rather high as well as even negative.</a:t>
            </a:r>
            <a:endParaRPr lang="en-GB" dirty="0"/>
          </a:p>
        </p:txBody>
      </p:sp>
      <p:pic>
        <p:nvPicPr>
          <p:cNvPr id="2052" name="Picture 4" descr="billede_t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14573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5081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1907704" y="274638"/>
            <a:ext cx="7056784" cy="1143000"/>
          </a:xfrm>
        </p:spPr>
        <p:txBody>
          <a:bodyPr>
            <a:normAutofit fontScale="90000"/>
          </a:bodyPr>
          <a:lstStyle/>
          <a:p>
            <a:r>
              <a:rPr lang="en-GB" sz="2800" b="1" i="1" dirty="0" smtClean="0">
                <a:latin typeface="Times New Roman" pitchFamily="18" charset="0"/>
                <a:cs typeface="Times New Roman" pitchFamily="18" charset="0"/>
              </a:rPr>
              <a:t>Normalized required return of property investment</a:t>
            </a:r>
            <a:br>
              <a:rPr lang="en-GB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2800" b="1" i="1" dirty="0" smtClean="0">
                <a:latin typeface="Times New Roman" pitchFamily="18" charset="0"/>
                <a:cs typeface="Times New Roman" pitchFamily="18" charset="0"/>
              </a:rPr>
              <a:t>- at a long term risky property investment</a:t>
            </a:r>
            <a:endParaRPr lang="en-GB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Pladsholder til indhold 5"/>
          <p:cNvSpPr>
            <a:spLocks noGrp="1"/>
          </p:cNvSpPr>
          <p:nvPr>
            <p:ph idx="1"/>
          </p:nvPr>
        </p:nvSpPr>
        <p:spPr>
          <a:xfrm>
            <a:off x="457200" y="1484784"/>
            <a:ext cx="8363272" cy="5112568"/>
          </a:xfrm>
        </p:spPr>
        <p:txBody>
          <a:bodyPr anchor="ctr">
            <a:normAutofit fontScale="62500" lnSpcReduction="20000"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Interest rate at an infinite investment horizon, i.e. inclusive a time premium: 						4.5 %   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5.5 %</a:t>
            </a:r>
            <a:endParaRPr lang="en-GB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+ Rate of depreciation				1 %      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1 %</a:t>
            </a:r>
            <a:endParaRPr lang="en-GB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+ Risk premium (illiquidity, risk on the property price, other risk at ownership)						2 %     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2 %</a:t>
            </a:r>
            <a:endParaRPr lang="en-GB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GB" b="1" u="sng" dirty="0" smtClean="0">
                <a:latin typeface="Times New Roman" pitchFamily="18" charset="0"/>
                <a:cs typeface="Times New Roman" pitchFamily="18" charset="0"/>
              </a:rPr>
              <a:t>minus expected </a:t>
            </a:r>
            <a:r>
              <a:rPr lang="en-GB" b="1" u="sng" dirty="0" smtClean="0">
                <a:latin typeface="Times New Roman" pitchFamily="18" charset="0"/>
                <a:cs typeface="Times New Roman" pitchFamily="18" charset="0"/>
              </a:rPr>
              <a:t>long term price </a:t>
            </a:r>
            <a:r>
              <a:rPr lang="en-GB" b="1" u="sng" dirty="0" smtClean="0">
                <a:latin typeface="Times New Roman" pitchFamily="18" charset="0"/>
                <a:cs typeface="Times New Roman" pitchFamily="18" charset="0"/>
              </a:rPr>
              <a:t>increase 		2 %   </a:t>
            </a:r>
            <a:r>
              <a:rPr lang="en-GB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- 8 %</a:t>
            </a:r>
            <a:endParaRPr lang="en-GB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Required annual operational yield of the property investment:</a:t>
            </a:r>
          </a:p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							5.5 %   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16.5 %</a:t>
            </a:r>
          </a:p>
          <a:p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The interest rate on a mortgage loan is much lower.</a:t>
            </a:r>
          </a:p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While the interest rate on commercial bank loans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is much higher. </a:t>
            </a:r>
            <a:endParaRPr lang="en-GB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However, the weighted interest rate on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the loans must be lower than the required return of the property investment.</a:t>
            </a:r>
            <a:endParaRPr lang="en-GB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Never before seen </a:t>
            </a:r>
            <a:r>
              <a:rPr lang="en-GB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negative short term interest rates  </a:t>
            </a:r>
          </a:p>
          <a:p>
            <a:r>
              <a:rPr lang="en-GB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– and never seen interest rates on 30 years FRM below 2½ %.</a:t>
            </a:r>
            <a:endParaRPr lang="en-GB" sz="20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Required nominal return: 7.5 %  – if increasing property prices.</a:t>
            </a:r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More art than science</a:t>
            </a:r>
            <a:endParaRPr lang="en-GB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Always THE problem: which rate of increase in the property prices can be expected?</a:t>
            </a:r>
            <a:endParaRPr lang="da-DK" dirty="0"/>
          </a:p>
        </p:txBody>
      </p:sp>
      <p:pic>
        <p:nvPicPr>
          <p:cNvPr id="2052" name="Picture 4" descr="billede_t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14573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717809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1907704" y="274638"/>
            <a:ext cx="7056784" cy="1143000"/>
          </a:xfrm>
        </p:spPr>
        <p:txBody>
          <a:bodyPr>
            <a:normAutofit/>
          </a:bodyPr>
          <a:lstStyle/>
          <a:p>
            <a:endParaRPr lang="en-GB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Pladsholder til indhold 5"/>
          <p:cNvSpPr>
            <a:spLocks noGrp="1"/>
          </p:cNvSpPr>
          <p:nvPr>
            <p:ph idx="1"/>
          </p:nvPr>
        </p:nvSpPr>
        <p:spPr>
          <a:xfrm>
            <a:off x="457200" y="1484784"/>
            <a:ext cx="8363272" cy="5112568"/>
          </a:xfrm>
        </p:spPr>
        <p:txBody>
          <a:bodyPr anchor="ctr">
            <a:normAutofit/>
          </a:bodyPr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results of the calculation of housing expenditures and user costs for the four Danish housing tenures.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billede_t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14573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21201272"/>
      </p:ext>
    </p:extLst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4279</TotalTime>
  <Words>802</Words>
  <Application>Microsoft Office PowerPoint</Application>
  <PresentationFormat>Skærmshow (4:3)</PresentationFormat>
  <Paragraphs>309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19</vt:i4>
      </vt:variant>
    </vt:vector>
  </HeadingPairs>
  <TitlesOfParts>
    <vt:vector size="20" baseType="lpstr">
      <vt:lpstr>Kontortema</vt:lpstr>
      <vt:lpstr>An empirical comparison of Housing expenditures and user costs for the four Danish tenures</vt:lpstr>
      <vt:lpstr>Housing expenditures – liquidity – payments </vt:lpstr>
      <vt:lpstr>Housing expenditures – liquidity – payments  Problems</vt:lpstr>
      <vt:lpstr>User costs – intuitively  – private rental dwellings</vt:lpstr>
      <vt:lpstr>User costs – intuitively  – private rental and owner-occupation</vt:lpstr>
      <vt:lpstr>User costs – an analytical useful concept</vt:lpstr>
      <vt:lpstr>User costs Ex ante or Ex post?</vt:lpstr>
      <vt:lpstr>Normalized required return of property investment - at a long term risky property investment</vt:lpstr>
      <vt:lpstr>PowerPoint-præsentation</vt:lpstr>
      <vt:lpstr>Assumed values of  the economic variables</vt:lpstr>
      <vt:lpstr>The used parameters </vt:lpstr>
      <vt:lpstr>User costs - using normalized values</vt:lpstr>
      <vt:lpstr>User costs - using normalized values</vt:lpstr>
      <vt:lpstr>Housing expenditures – using normalized values</vt:lpstr>
      <vt:lpstr>Housing expenditures – using normalized values</vt:lpstr>
      <vt:lpstr>User costs – using actual values from the start of 2015</vt:lpstr>
      <vt:lpstr>User costs – using actual values from the start of 2015</vt:lpstr>
      <vt:lpstr>Housing expenditures – using actual values from the start of 2015</vt:lpstr>
      <vt:lpstr>Housing expenditures – using actual values from the start of 2015</vt:lpstr>
    </vt:vector>
  </TitlesOfParts>
  <Company>CBS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 82 Leksion 3: Boligudgifter og boligomkostninger (user costs). Ubalancen på boligmarkedet. Ubalance i boligsubsidier.</dc:title>
  <dc:creator>Jens Lunde</dc:creator>
  <cp:lastModifiedBy>install</cp:lastModifiedBy>
  <cp:revision>362</cp:revision>
  <cp:lastPrinted>2015-03-17T12:30:21Z</cp:lastPrinted>
  <dcterms:created xsi:type="dcterms:W3CDTF">2009-02-09T13:43:18Z</dcterms:created>
  <dcterms:modified xsi:type="dcterms:W3CDTF">2015-03-17T14:44:37Z</dcterms:modified>
</cp:coreProperties>
</file>