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57" r:id="rId4"/>
    <p:sldId id="264" r:id="rId5"/>
    <p:sldId id="259" r:id="rId6"/>
    <p:sldId id="260" r:id="rId7"/>
    <p:sldId id="268" r:id="rId8"/>
    <p:sldId id="275" r:id="rId9"/>
    <p:sldId id="271" r:id="rId10"/>
    <p:sldId id="272" r:id="rId11"/>
    <p:sldId id="273" r:id="rId12"/>
    <p:sldId id="262" r:id="rId13"/>
    <p:sldId id="274" r:id="rId14"/>
  </p:sldIdLst>
  <p:sldSz cx="9144000" cy="6858000" type="screen4x3"/>
  <p:notesSz cx="6761163" cy="994251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hiva-srv-02\hiva\sien\figuren%20en%20tabellen\evolutie%20eigenaar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% private tenants</c:v>
                </c:pt>
              </c:strCache>
            </c:strRef>
          </c:tx>
          <c:cat>
            <c:numRef>
              <c:f>Sheet1!$B$3:$B$74</c:f>
              <c:numCache>
                <c:formatCode>General</c:formatCode>
                <c:ptCount val="72"/>
                <c:pt idx="0">
                  <c:v>1947</c:v>
                </c:pt>
                <c:pt idx="1">
                  <c:v>1948</c:v>
                </c:pt>
                <c:pt idx="2">
                  <c:v>1949</c:v>
                </c:pt>
                <c:pt idx="3">
                  <c:v>1950</c:v>
                </c:pt>
                <c:pt idx="4">
                  <c:v>1951</c:v>
                </c:pt>
                <c:pt idx="5">
                  <c:v>1952</c:v>
                </c:pt>
                <c:pt idx="6">
                  <c:v>1953</c:v>
                </c:pt>
                <c:pt idx="7">
                  <c:v>1954</c:v>
                </c:pt>
                <c:pt idx="8">
                  <c:v>1955</c:v>
                </c:pt>
                <c:pt idx="9">
                  <c:v>1956</c:v>
                </c:pt>
                <c:pt idx="10">
                  <c:v>1957</c:v>
                </c:pt>
                <c:pt idx="11">
                  <c:v>1958</c:v>
                </c:pt>
                <c:pt idx="12">
                  <c:v>1959</c:v>
                </c:pt>
                <c:pt idx="13">
                  <c:v>1960</c:v>
                </c:pt>
                <c:pt idx="14">
                  <c:v>1961</c:v>
                </c:pt>
                <c:pt idx="15">
                  <c:v>1962</c:v>
                </c:pt>
                <c:pt idx="16">
                  <c:v>1963</c:v>
                </c:pt>
                <c:pt idx="17">
                  <c:v>1964</c:v>
                </c:pt>
                <c:pt idx="18">
                  <c:v>1965</c:v>
                </c:pt>
                <c:pt idx="19">
                  <c:v>1966</c:v>
                </c:pt>
                <c:pt idx="20">
                  <c:v>1967</c:v>
                </c:pt>
                <c:pt idx="21">
                  <c:v>1968</c:v>
                </c:pt>
                <c:pt idx="22">
                  <c:v>1969</c:v>
                </c:pt>
                <c:pt idx="23">
                  <c:v>1960</c:v>
                </c:pt>
                <c:pt idx="24">
                  <c:v>1961</c:v>
                </c:pt>
                <c:pt idx="25">
                  <c:v>1962</c:v>
                </c:pt>
                <c:pt idx="26">
                  <c:v>1963</c:v>
                </c:pt>
                <c:pt idx="27">
                  <c:v>1964</c:v>
                </c:pt>
                <c:pt idx="28">
                  <c:v>1965</c:v>
                </c:pt>
                <c:pt idx="29">
                  <c:v>1966</c:v>
                </c:pt>
                <c:pt idx="30">
                  <c:v>1967</c:v>
                </c:pt>
                <c:pt idx="31">
                  <c:v>1968</c:v>
                </c:pt>
                <c:pt idx="32">
                  <c:v>1969</c:v>
                </c:pt>
                <c:pt idx="33">
                  <c:v>1970</c:v>
                </c:pt>
                <c:pt idx="34">
                  <c:v>1971</c:v>
                </c:pt>
                <c:pt idx="35">
                  <c:v>1972</c:v>
                </c:pt>
                <c:pt idx="36">
                  <c:v>1973</c:v>
                </c:pt>
                <c:pt idx="37">
                  <c:v>1974</c:v>
                </c:pt>
                <c:pt idx="38">
                  <c:v>1975</c:v>
                </c:pt>
                <c:pt idx="39">
                  <c:v>1976</c:v>
                </c:pt>
                <c:pt idx="40">
                  <c:v>1977</c:v>
                </c:pt>
                <c:pt idx="41">
                  <c:v>1978</c:v>
                </c:pt>
                <c:pt idx="42">
                  <c:v>1979</c:v>
                </c:pt>
                <c:pt idx="43">
                  <c:v>1980</c:v>
                </c:pt>
                <c:pt idx="44">
                  <c:v>1981</c:v>
                </c:pt>
                <c:pt idx="45">
                  <c:v>1982</c:v>
                </c:pt>
                <c:pt idx="46">
                  <c:v>1983</c:v>
                </c:pt>
                <c:pt idx="47">
                  <c:v>1984</c:v>
                </c:pt>
                <c:pt idx="48">
                  <c:v>1985</c:v>
                </c:pt>
                <c:pt idx="49">
                  <c:v>1986</c:v>
                </c:pt>
                <c:pt idx="50">
                  <c:v>1987</c:v>
                </c:pt>
                <c:pt idx="51">
                  <c:v>1988</c:v>
                </c:pt>
                <c:pt idx="52">
                  <c:v>1989</c:v>
                </c:pt>
                <c:pt idx="53">
                  <c:v>1990</c:v>
                </c:pt>
                <c:pt idx="54">
                  <c:v>1991</c:v>
                </c:pt>
                <c:pt idx="55">
                  <c:v>1992</c:v>
                </c:pt>
                <c:pt idx="56">
                  <c:v>1993</c:v>
                </c:pt>
                <c:pt idx="57">
                  <c:v>1994</c:v>
                </c:pt>
                <c:pt idx="58">
                  <c:v>1995</c:v>
                </c:pt>
                <c:pt idx="59">
                  <c:v>1996</c:v>
                </c:pt>
                <c:pt idx="60">
                  <c:v>1996</c:v>
                </c:pt>
                <c:pt idx="61">
                  <c:v>1997</c:v>
                </c:pt>
                <c:pt idx="62">
                  <c:v>1998</c:v>
                </c:pt>
                <c:pt idx="63">
                  <c:v>1999</c:v>
                </c:pt>
                <c:pt idx="64">
                  <c:v>2000</c:v>
                </c:pt>
                <c:pt idx="65">
                  <c:v>2001</c:v>
                </c:pt>
                <c:pt idx="66">
                  <c:v>2002</c:v>
                </c:pt>
                <c:pt idx="67">
                  <c:v>2003</c:v>
                </c:pt>
                <c:pt idx="68">
                  <c:v>2004</c:v>
                </c:pt>
                <c:pt idx="69">
                  <c:v>2005</c:v>
                </c:pt>
                <c:pt idx="70">
                  <c:v>2006</c:v>
                </c:pt>
                <c:pt idx="71">
                  <c:v>2007</c:v>
                </c:pt>
              </c:numCache>
            </c:numRef>
          </c:cat>
          <c:val>
            <c:numRef>
              <c:f>Sheet1!$C$3:$C$74</c:f>
              <c:numCache>
                <c:formatCode>General</c:formatCode>
                <c:ptCount val="72"/>
                <c:pt idx="65">
                  <c:v>20.5</c:v>
                </c:pt>
                <c:pt idx="69">
                  <c:v>18.5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% social tenants</c:v>
                </c:pt>
              </c:strCache>
            </c:strRef>
          </c:tx>
          <c:cat>
            <c:numRef>
              <c:f>Sheet1!$B$3:$B$74</c:f>
              <c:numCache>
                <c:formatCode>General</c:formatCode>
                <c:ptCount val="72"/>
                <c:pt idx="0">
                  <c:v>1947</c:v>
                </c:pt>
                <c:pt idx="1">
                  <c:v>1948</c:v>
                </c:pt>
                <c:pt idx="2">
                  <c:v>1949</c:v>
                </c:pt>
                <c:pt idx="3">
                  <c:v>1950</c:v>
                </c:pt>
                <c:pt idx="4">
                  <c:v>1951</c:v>
                </c:pt>
                <c:pt idx="5">
                  <c:v>1952</c:v>
                </c:pt>
                <c:pt idx="6">
                  <c:v>1953</c:v>
                </c:pt>
                <c:pt idx="7">
                  <c:v>1954</c:v>
                </c:pt>
                <c:pt idx="8">
                  <c:v>1955</c:v>
                </c:pt>
                <c:pt idx="9">
                  <c:v>1956</c:v>
                </c:pt>
                <c:pt idx="10">
                  <c:v>1957</c:v>
                </c:pt>
                <c:pt idx="11">
                  <c:v>1958</c:v>
                </c:pt>
                <c:pt idx="12">
                  <c:v>1959</c:v>
                </c:pt>
                <c:pt idx="13">
                  <c:v>1960</c:v>
                </c:pt>
                <c:pt idx="14">
                  <c:v>1961</c:v>
                </c:pt>
                <c:pt idx="15">
                  <c:v>1962</c:v>
                </c:pt>
                <c:pt idx="16">
                  <c:v>1963</c:v>
                </c:pt>
                <c:pt idx="17">
                  <c:v>1964</c:v>
                </c:pt>
                <c:pt idx="18">
                  <c:v>1965</c:v>
                </c:pt>
                <c:pt idx="19">
                  <c:v>1966</c:v>
                </c:pt>
                <c:pt idx="20">
                  <c:v>1967</c:v>
                </c:pt>
                <c:pt idx="21">
                  <c:v>1968</c:v>
                </c:pt>
                <c:pt idx="22">
                  <c:v>1969</c:v>
                </c:pt>
                <c:pt idx="23">
                  <c:v>1960</c:v>
                </c:pt>
                <c:pt idx="24">
                  <c:v>1961</c:v>
                </c:pt>
                <c:pt idx="25">
                  <c:v>1962</c:v>
                </c:pt>
                <c:pt idx="26">
                  <c:v>1963</c:v>
                </c:pt>
                <c:pt idx="27">
                  <c:v>1964</c:v>
                </c:pt>
                <c:pt idx="28">
                  <c:v>1965</c:v>
                </c:pt>
                <c:pt idx="29">
                  <c:v>1966</c:v>
                </c:pt>
                <c:pt idx="30">
                  <c:v>1967</c:v>
                </c:pt>
                <c:pt idx="31">
                  <c:v>1968</c:v>
                </c:pt>
                <c:pt idx="32">
                  <c:v>1969</c:v>
                </c:pt>
                <c:pt idx="33">
                  <c:v>1970</c:v>
                </c:pt>
                <c:pt idx="34">
                  <c:v>1971</c:v>
                </c:pt>
                <c:pt idx="35">
                  <c:v>1972</c:v>
                </c:pt>
                <c:pt idx="36">
                  <c:v>1973</c:v>
                </c:pt>
                <c:pt idx="37">
                  <c:v>1974</c:v>
                </c:pt>
                <c:pt idx="38">
                  <c:v>1975</c:v>
                </c:pt>
                <c:pt idx="39">
                  <c:v>1976</c:v>
                </c:pt>
                <c:pt idx="40">
                  <c:v>1977</c:v>
                </c:pt>
                <c:pt idx="41">
                  <c:v>1978</c:v>
                </c:pt>
                <c:pt idx="42">
                  <c:v>1979</c:v>
                </c:pt>
                <c:pt idx="43">
                  <c:v>1980</c:v>
                </c:pt>
                <c:pt idx="44">
                  <c:v>1981</c:v>
                </c:pt>
                <c:pt idx="45">
                  <c:v>1982</c:v>
                </c:pt>
                <c:pt idx="46">
                  <c:v>1983</c:v>
                </c:pt>
                <c:pt idx="47">
                  <c:v>1984</c:v>
                </c:pt>
                <c:pt idx="48">
                  <c:v>1985</c:v>
                </c:pt>
                <c:pt idx="49">
                  <c:v>1986</c:v>
                </c:pt>
                <c:pt idx="50">
                  <c:v>1987</c:v>
                </c:pt>
                <c:pt idx="51">
                  <c:v>1988</c:v>
                </c:pt>
                <c:pt idx="52">
                  <c:v>1989</c:v>
                </c:pt>
                <c:pt idx="53">
                  <c:v>1990</c:v>
                </c:pt>
                <c:pt idx="54">
                  <c:v>1991</c:v>
                </c:pt>
                <c:pt idx="55">
                  <c:v>1992</c:v>
                </c:pt>
                <c:pt idx="56">
                  <c:v>1993</c:v>
                </c:pt>
                <c:pt idx="57">
                  <c:v>1994</c:v>
                </c:pt>
                <c:pt idx="58">
                  <c:v>1995</c:v>
                </c:pt>
                <c:pt idx="59">
                  <c:v>1996</c:v>
                </c:pt>
                <c:pt idx="60">
                  <c:v>1996</c:v>
                </c:pt>
                <c:pt idx="61">
                  <c:v>1997</c:v>
                </c:pt>
                <c:pt idx="62">
                  <c:v>1998</c:v>
                </c:pt>
                <c:pt idx="63">
                  <c:v>1999</c:v>
                </c:pt>
                <c:pt idx="64">
                  <c:v>2000</c:v>
                </c:pt>
                <c:pt idx="65">
                  <c:v>2001</c:v>
                </c:pt>
                <c:pt idx="66">
                  <c:v>2002</c:v>
                </c:pt>
                <c:pt idx="67">
                  <c:v>2003</c:v>
                </c:pt>
                <c:pt idx="68">
                  <c:v>2004</c:v>
                </c:pt>
                <c:pt idx="69">
                  <c:v>2005</c:v>
                </c:pt>
                <c:pt idx="70">
                  <c:v>2006</c:v>
                </c:pt>
                <c:pt idx="71">
                  <c:v>2007</c:v>
                </c:pt>
              </c:numCache>
            </c:numRef>
          </c:cat>
          <c:val>
            <c:numRef>
              <c:f>Sheet1!$D$3:$D$74</c:f>
              <c:numCache>
                <c:formatCode>General</c:formatCode>
                <c:ptCount val="72"/>
                <c:pt idx="65">
                  <c:v>5.3</c:v>
                </c:pt>
                <c:pt idx="69">
                  <c:v>5.6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% tenants</c:v>
                </c:pt>
              </c:strCache>
            </c:strRef>
          </c:tx>
          <c:cat>
            <c:numRef>
              <c:f>Sheet1!$B$3:$B$74</c:f>
              <c:numCache>
                <c:formatCode>General</c:formatCode>
                <c:ptCount val="72"/>
                <c:pt idx="0">
                  <c:v>1947</c:v>
                </c:pt>
                <c:pt idx="1">
                  <c:v>1948</c:v>
                </c:pt>
                <c:pt idx="2">
                  <c:v>1949</c:v>
                </c:pt>
                <c:pt idx="3">
                  <c:v>1950</c:v>
                </c:pt>
                <c:pt idx="4">
                  <c:v>1951</c:v>
                </c:pt>
                <c:pt idx="5">
                  <c:v>1952</c:v>
                </c:pt>
                <c:pt idx="6">
                  <c:v>1953</c:v>
                </c:pt>
                <c:pt idx="7">
                  <c:v>1954</c:v>
                </c:pt>
                <c:pt idx="8">
                  <c:v>1955</c:v>
                </c:pt>
                <c:pt idx="9">
                  <c:v>1956</c:v>
                </c:pt>
                <c:pt idx="10">
                  <c:v>1957</c:v>
                </c:pt>
                <c:pt idx="11">
                  <c:v>1958</c:v>
                </c:pt>
                <c:pt idx="12">
                  <c:v>1959</c:v>
                </c:pt>
                <c:pt idx="13">
                  <c:v>1960</c:v>
                </c:pt>
                <c:pt idx="14">
                  <c:v>1961</c:v>
                </c:pt>
                <c:pt idx="15">
                  <c:v>1962</c:v>
                </c:pt>
                <c:pt idx="16">
                  <c:v>1963</c:v>
                </c:pt>
                <c:pt idx="17">
                  <c:v>1964</c:v>
                </c:pt>
                <c:pt idx="18">
                  <c:v>1965</c:v>
                </c:pt>
                <c:pt idx="19">
                  <c:v>1966</c:v>
                </c:pt>
                <c:pt idx="20">
                  <c:v>1967</c:v>
                </c:pt>
                <c:pt idx="21">
                  <c:v>1968</c:v>
                </c:pt>
                <c:pt idx="22">
                  <c:v>1969</c:v>
                </c:pt>
                <c:pt idx="23">
                  <c:v>1960</c:v>
                </c:pt>
                <c:pt idx="24">
                  <c:v>1961</c:v>
                </c:pt>
                <c:pt idx="25">
                  <c:v>1962</c:v>
                </c:pt>
                <c:pt idx="26">
                  <c:v>1963</c:v>
                </c:pt>
                <c:pt idx="27">
                  <c:v>1964</c:v>
                </c:pt>
                <c:pt idx="28">
                  <c:v>1965</c:v>
                </c:pt>
                <c:pt idx="29">
                  <c:v>1966</c:v>
                </c:pt>
                <c:pt idx="30">
                  <c:v>1967</c:v>
                </c:pt>
                <c:pt idx="31">
                  <c:v>1968</c:v>
                </c:pt>
                <c:pt idx="32">
                  <c:v>1969</c:v>
                </c:pt>
                <c:pt idx="33">
                  <c:v>1970</c:v>
                </c:pt>
                <c:pt idx="34">
                  <c:v>1971</c:v>
                </c:pt>
                <c:pt idx="35">
                  <c:v>1972</c:v>
                </c:pt>
                <c:pt idx="36">
                  <c:v>1973</c:v>
                </c:pt>
                <c:pt idx="37">
                  <c:v>1974</c:v>
                </c:pt>
                <c:pt idx="38">
                  <c:v>1975</c:v>
                </c:pt>
                <c:pt idx="39">
                  <c:v>1976</c:v>
                </c:pt>
                <c:pt idx="40">
                  <c:v>1977</c:v>
                </c:pt>
                <c:pt idx="41">
                  <c:v>1978</c:v>
                </c:pt>
                <c:pt idx="42">
                  <c:v>1979</c:v>
                </c:pt>
                <c:pt idx="43">
                  <c:v>1980</c:v>
                </c:pt>
                <c:pt idx="44">
                  <c:v>1981</c:v>
                </c:pt>
                <c:pt idx="45">
                  <c:v>1982</c:v>
                </c:pt>
                <c:pt idx="46">
                  <c:v>1983</c:v>
                </c:pt>
                <c:pt idx="47">
                  <c:v>1984</c:v>
                </c:pt>
                <c:pt idx="48">
                  <c:v>1985</c:v>
                </c:pt>
                <c:pt idx="49">
                  <c:v>1986</c:v>
                </c:pt>
                <c:pt idx="50">
                  <c:v>1987</c:v>
                </c:pt>
                <c:pt idx="51">
                  <c:v>1988</c:v>
                </c:pt>
                <c:pt idx="52">
                  <c:v>1989</c:v>
                </c:pt>
                <c:pt idx="53">
                  <c:v>1990</c:v>
                </c:pt>
                <c:pt idx="54">
                  <c:v>1991</c:v>
                </c:pt>
                <c:pt idx="55">
                  <c:v>1992</c:v>
                </c:pt>
                <c:pt idx="56">
                  <c:v>1993</c:v>
                </c:pt>
                <c:pt idx="57">
                  <c:v>1994</c:v>
                </c:pt>
                <c:pt idx="58">
                  <c:v>1995</c:v>
                </c:pt>
                <c:pt idx="59">
                  <c:v>1996</c:v>
                </c:pt>
                <c:pt idx="60">
                  <c:v>1996</c:v>
                </c:pt>
                <c:pt idx="61">
                  <c:v>1997</c:v>
                </c:pt>
                <c:pt idx="62">
                  <c:v>1998</c:v>
                </c:pt>
                <c:pt idx="63">
                  <c:v>1999</c:v>
                </c:pt>
                <c:pt idx="64">
                  <c:v>2000</c:v>
                </c:pt>
                <c:pt idx="65">
                  <c:v>2001</c:v>
                </c:pt>
                <c:pt idx="66">
                  <c:v>2002</c:v>
                </c:pt>
                <c:pt idx="67">
                  <c:v>2003</c:v>
                </c:pt>
                <c:pt idx="68">
                  <c:v>2004</c:v>
                </c:pt>
                <c:pt idx="69">
                  <c:v>2005</c:v>
                </c:pt>
                <c:pt idx="70">
                  <c:v>2006</c:v>
                </c:pt>
                <c:pt idx="71">
                  <c:v>2007</c:v>
                </c:pt>
              </c:numCache>
            </c:numRef>
          </c:cat>
          <c:val>
            <c:numRef>
              <c:f>Sheet1!$E$3:$E$74</c:f>
              <c:numCache>
                <c:formatCode>General</c:formatCode>
                <c:ptCount val="72"/>
                <c:pt idx="0">
                  <c:v>58.5</c:v>
                </c:pt>
                <c:pt idx="23">
                  <c:v>44.5</c:v>
                </c:pt>
                <c:pt idx="33">
                  <c:v>40.1</c:v>
                </c:pt>
                <c:pt idx="44">
                  <c:v>32.6</c:v>
                </c:pt>
                <c:pt idx="54">
                  <c:v>29.5</c:v>
                </c:pt>
                <c:pt idx="65">
                  <c:v>25.8</c:v>
                </c:pt>
                <c:pt idx="69">
                  <c:v>24.1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Sheet1!$F$2</c:f>
              <c:strCache>
                <c:ptCount val="1"/>
                <c:pt idx="0">
                  <c:v>% homeowners</c:v>
                </c:pt>
              </c:strCache>
            </c:strRef>
          </c:tx>
          <c:cat>
            <c:numRef>
              <c:f>Sheet1!$B$3:$B$74</c:f>
              <c:numCache>
                <c:formatCode>General</c:formatCode>
                <c:ptCount val="72"/>
                <c:pt idx="0">
                  <c:v>1947</c:v>
                </c:pt>
                <c:pt idx="1">
                  <c:v>1948</c:v>
                </c:pt>
                <c:pt idx="2">
                  <c:v>1949</c:v>
                </c:pt>
                <c:pt idx="3">
                  <c:v>1950</c:v>
                </c:pt>
                <c:pt idx="4">
                  <c:v>1951</c:v>
                </c:pt>
                <c:pt idx="5">
                  <c:v>1952</c:v>
                </c:pt>
                <c:pt idx="6">
                  <c:v>1953</c:v>
                </c:pt>
                <c:pt idx="7">
                  <c:v>1954</c:v>
                </c:pt>
                <c:pt idx="8">
                  <c:v>1955</c:v>
                </c:pt>
                <c:pt idx="9">
                  <c:v>1956</c:v>
                </c:pt>
                <c:pt idx="10">
                  <c:v>1957</c:v>
                </c:pt>
                <c:pt idx="11">
                  <c:v>1958</c:v>
                </c:pt>
                <c:pt idx="12">
                  <c:v>1959</c:v>
                </c:pt>
                <c:pt idx="13">
                  <c:v>1960</c:v>
                </c:pt>
                <c:pt idx="14">
                  <c:v>1961</c:v>
                </c:pt>
                <c:pt idx="15">
                  <c:v>1962</c:v>
                </c:pt>
                <c:pt idx="16">
                  <c:v>1963</c:v>
                </c:pt>
                <c:pt idx="17">
                  <c:v>1964</c:v>
                </c:pt>
                <c:pt idx="18">
                  <c:v>1965</c:v>
                </c:pt>
                <c:pt idx="19">
                  <c:v>1966</c:v>
                </c:pt>
                <c:pt idx="20">
                  <c:v>1967</c:v>
                </c:pt>
                <c:pt idx="21">
                  <c:v>1968</c:v>
                </c:pt>
                <c:pt idx="22">
                  <c:v>1969</c:v>
                </c:pt>
                <c:pt idx="23">
                  <c:v>1960</c:v>
                </c:pt>
                <c:pt idx="24">
                  <c:v>1961</c:v>
                </c:pt>
                <c:pt idx="25">
                  <c:v>1962</c:v>
                </c:pt>
                <c:pt idx="26">
                  <c:v>1963</c:v>
                </c:pt>
                <c:pt idx="27">
                  <c:v>1964</c:v>
                </c:pt>
                <c:pt idx="28">
                  <c:v>1965</c:v>
                </c:pt>
                <c:pt idx="29">
                  <c:v>1966</c:v>
                </c:pt>
                <c:pt idx="30">
                  <c:v>1967</c:v>
                </c:pt>
                <c:pt idx="31">
                  <c:v>1968</c:v>
                </c:pt>
                <c:pt idx="32">
                  <c:v>1969</c:v>
                </c:pt>
                <c:pt idx="33">
                  <c:v>1970</c:v>
                </c:pt>
                <c:pt idx="34">
                  <c:v>1971</c:v>
                </c:pt>
                <c:pt idx="35">
                  <c:v>1972</c:v>
                </c:pt>
                <c:pt idx="36">
                  <c:v>1973</c:v>
                </c:pt>
                <c:pt idx="37">
                  <c:v>1974</c:v>
                </c:pt>
                <c:pt idx="38">
                  <c:v>1975</c:v>
                </c:pt>
                <c:pt idx="39">
                  <c:v>1976</c:v>
                </c:pt>
                <c:pt idx="40">
                  <c:v>1977</c:v>
                </c:pt>
                <c:pt idx="41">
                  <c:v>1978</c:v>
                </c:pt>
                <c:pt idx="42">
                  <c:v>1979</c:v>
                </c:pt>
                <c:pt idx="43">
                  <c:v>1980</c:v>
                </c:pt>
                <c:pt idx="44">
                  <c:v>1981</c:v>
                </c:pt>
                <c:pt idx="45">
                  <c:v>1982</c:v>
                </c:pt>
                <c:pt idx="46">
                  <c:v>1983</c:v>
                </c:pt>
                <c:pt idx="47">
                  <c:v>1984</c:v>
                </c:pt>
                <c:pt idx="48">
                  <c:v>1985</c:v>
                </c:pt>
                <c:pt idx="49">
                  <c:v>1986</c:v>
                </c:pt>
                <c:pt idx="50">
                  <c:v>1987</c:v>
                </c:pt>
                <c:pt idx="51">
                  <c:v>1988</c:v>
                </c:pt>
                <c:pt idx="52">
                  <c:v>1989</c:v>
                </c:pt>
                <c:pt idx="53">
                  <c:v>1990</c:v>
                </c:pt>
                <c:pt idx="54">
                  <c:v>1991</c:v>
                </c:pt>
                <c:pt idx="55">
                  <c:v>1992</c:v>
                </c:pt>
                <c:pt idx="56">
                  <c:v>1993</c:v>
                </c:pt>
                <c:pt idx="57">
                  <c:v>1994</c:v>
                </c:pt>
                <c:pt idx="58">
                  <c:v>1995</c:v>
                </c:pt>
                <c:pt idx="59">
                  <c:v>1996</c:v>
                </c:pt>
                <c:pt idx="60">
                  <c:v>1996</c:v>
                </c:pt>
                <c:pt idx="61">
                  <c:v>1997</c:v>
                </c:pt>
                <c:pt idx="62">
                  <c:v>1998</c:v>
                </c:pt>
                <c:pt idx="63">
                  <c:v>1999</c:v>
                </c:pt>
                <c:pt idx="64">
                  <c:v>2000</c:v>
                </c:pt>
                <c:pt idx="65">
                  <c:v>2001</c:v>
                </c:pt>
                <c:pt idx="66">
                  <c:v>2002</c:v>
                </c:pt>
                <c:pt idx="67">
                  <c:v>2003</c:v>
                </c:pt>
                <c:pt idx="68">
                  <c:v>2004</c:v>
                </c:pt>
                <c:pt idx="69">
                  <c:v>2005</c:v>
                </c:pt>
                <c:pt idx="70">
                  <c:v>2006</c:v>
                </c:pt>
                <c:pt idx="71">
                  <c:v>2007</c:v>
                </c:pt>
              </c:numCache>
            </c:numRef>
          </c:cat>
          <c:val>
            <c:numRef>
              <c:f>Sheet1!$F$3:$F$74</c:f>
              <c:numCache>
                <c:formatCode>General</c:formatCode>
                <c:ptCount val="72"/>
                <c:pt idx="0">
                  <c:v>41.5</c:v>
                </c:pt>
                <c:pt idx="23">
                  <c:v>55.5</c:v>
                </c:pt>
                <c:pt idx="33">
                  <c:v>59.9</c:v>
                </c:pt>
                <c:pt idx="44">
                  <c:v>67.400000000000006</c:v>
                </c:pt>
                <c:pt idx="54">
                  <c:v>70.5</c:v>
                </c:pt>
                <c:pt idx="65">
                  <c:v>74.2</c:v>
                </c:pt>
                <c:pt idx="69">
                  <c:v>75.900000000000006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138816"/>
        <c:axId val="63152896"/>
      </c:lineChart>
      <c:catAx>
        <c:axId val="6313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3152896"/>
        <c:crosses val="autoZero"/>
        <c:auto val="1"/>
        <c:lblAlgn val="ctr"/>
        <c:lblOffset val="100"/>
        <c:noMultiLvlLbl val="0"/>
      </c:catAx>
      <c:valAx>
        <c:axId val="6315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1388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1.8216073685233793E-2"/>
          <c:y val="8.135506189511494E-3"/>
          <c:w val="0.95122222222222219"/>
          <c:h val="0.1604899387576554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0.04375</cdr:x>
      <cdr:y>0.35002</cdr:y>
    </cdr:from>
    <cdr:to>
      <cdr:x>0.35</cdr:x>
      <cdr:y>0.49321</cdr:y>
    </cdr:to>
    <cdr:sp macro="" textlink="">
      <cdr:nvSpPr>
        <cdr:cNvPr id="3" name="Straight Connector 2"/>
        <cdr:cNvSpPr/>
      </cdr:nvSpPr>
      <cdr:spPr>
        <a:xfrm xmlns:a="http://schemas.openxmlformats.org/drawingml/2006/main" flipV="1">
          <a:off x="360040" y="1584176"/>
          <a:ext cx="2520280" cy="64807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0.35</cdr:x>
      <cdr:y>0.30229</cdr:y>
    </cdr:from>
    <cdr:to>
      <cdr:x>0.48124</cdr:x>
      <cdr:y>0.35002</cdr:y>
    </cdr:to>
    <cdr:sp macro="" textlink="">
      <cdr:nvSpPr>
        <cdr:cNvPr id="5" name="Straight Connector 4"/>
        <cdr:cNvSpPr/>
      </cdr:nvSpPr>
      <cdr:spPr>
        <a:xfrm xmlns:a="http://schemas.openxmlformats.org/drawingml/2006/main" flipV="1">
          <a:off x="2880320" y="1368152"/>
          <a:ext cx="1080120" cy="21602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0.48124</cdr:x>
      <cdr:y>0.22274</cdr:y>
    </cdr:from>
    <cdr:to>
      <cdr:x>0.62124</cdr:x>
      <cdr:y>0.30229</cdr:y>
    </cdr:to>
    <cdr:sp macro="" textlink="">
      <cdr:nvSpPr>
        <cdr:cNvPr id="7" name="Straight Connector 6"/>
        <cdr:cNvSpPr/>
      </cdr:nvSpPr>
      <cdr:spPr>
        <a:xfrm xmlns:a="http://schemas.openxmlformats.org/drawingml/2006/main" flipV="1">
          <a:off x="3960440" y="1008112"/>
          <a:ext cx="1152128" cy="36004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0.62124</cdr:x>
      <cdr:y>0.19092</cdr:y>
    </cdr:from>
    <cdr:to>
      <cdr:x>0.75249</cdr:x>
      <cdr:y>0.22274</cdr:y>
    </cdr:to>
    <cdr:sp macro="" textlink="">
      <cdr:nvSpPr>
        <cdr:cNvPr id="9" name="Straight Connector 8"/>
        <cdr:cNvSpPr/>
      </cdr:nvSpPr>
      <cdr:spPr>
        <a:xfrm xmlns:a="http://schemas.openxmlformats.org/drawingml/2006/main" flipV="1">
          <a:off x="5112568" y="864096"/>
          <a:ext cx="1080120" cy="14401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0.75249</cdr:x>
      <cdr:y>0.1591</cdr:y>
    </cdr:from>
    <cdr:to>
      <cdr:x>0.90124</cdr:x>
      <cdr:y>0.19092</cdr:y>
    </cdr:to>
    <cdr:sp macro="" textlink="">
      <cdr:nvSpPr>
        <cdr:cNvPr id="11" name="Straight Connector 10"/>
        <cdr:cNvSpPr/>
      </cdr:nvSpPr>
      <cdr:spPr>
        <a:xfrm xmlns:a="http://schemas.openxmlformats.org/drawingml/2006/main" flipV="1">
          <a:off x="6192688" y="720080"/>
          <a:ext cx="1224136" cy="14401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0.90124</cdr:x>
      <cdr:y>0.14319</cdr:y>
    </cdr:from>
    <cdr:to>
      <cdr:x>0.95374</cdr:x>
      <cdr:y>0.1591</cdr:y>
    </cdr:to>
    <cdr:sp macro="" textlink="">
      <cdr:nvSpPr>
        <cdr:cNvPr id="13" name="Straight Connector 12"/>
        <cdr:cNvSpPr/>
      </cdr:nvSpPr>
      <cdr:spPr>
        <a:xfrm xmlns:a="http://schemas.openxmlformats.org/drawingml/2006/main" flipV="1">
          <a:off x="7416824" y="648072"/>
          <a:ext cx="432048" cy="72008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accent4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0.90124</cdr:x>
      <cdr:y>0.70004</cdr:y>
    </cdr:from>
    <cdr:to>
      <cdr:x>0.95374</cdr:x>
      <cdr:y>0.71595</cdr:y>
    </cdr:to>
    <cdr:sp macro="" textlink="">
      <cdr:nvSpPr>
        <cdr:cNvPr id="15" name="Straight Connector 14"/>
        <cdr:cNvSpPr/>
      </cdr:nvSpPr>
      <cdr:spPr>
        <a:xfrm xmlns:a="http://schemas.openxmlformats.org/drawingml/2006/main">
          <a:off x="7416824" y="3168352"/>
          <a:ext cx="432048" cy="72008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  <cdr:relSizeAnchor xmlns:cdr="http://schemas.openxmlformats.org/drawingml/2006/chartDrawing">
    <cdr:from>
      <cdr:x>0.90124</cdr:x>
      <cdr:y>0.85914</cdr:y>
    </cdr:from>
    <cdr:to>
      <cdr:x>0.95374</cdr:x>
      <cdr:y>0.85914</cdr:y>
    </cdr:to>
    <cdr:sp macro="" textlink="">
      <cdr:nvSpPr>
        <cdr:cNvPr id="17" name="Straight Connector 16"/>
        <cdr:cNvSpPr/>
      </cdr:nvSpPr>
      <cdr:spPr>
        <a:xfrm xmlns:a="http://schemas.openxmlformats.org/drawingml/2006/main">
          <a:off x="7416824" y="3888432"/>
          <a:ext cx="432048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nl-BE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F2A03-F9D2-4488-82F4-4C8C377CE61E}" type="datetimeFigureOut">
              <a:rPr lang="nl-BE" smtClean="0"/>
              <a:t>20/03/2015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96EF-F450-43BE-A484-EAE853239DB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140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25FAB-0D85-4D46-A08B-4E447F9859C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6EDDE-54F1-4C6F-89CF-A44D6CE244EE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043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6EDDE-54F1-4C6F-89CF-A44D6CE244EE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44D67-DE35-46A5-AE86-7972C54A0346}" type="datetimeFigureOut">
              <a:rPr lang="nl-BE" smtClean="0"/>
              <a:pPr/>
              <a:t>20/03/2015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E9B3-D92F-41AD-BB62-BBFB6441A82D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ua.ac.be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n.wikipedia.org/wiki/File:Belgium_provinces_regions_striped.pn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Security of Tenure and </a:t>
            </a:r>
            <a:r>
              <a:rPr lang="fr-FR" dirty="0" err="1" smtClean="0"/>
              <a:t>Prevention</a:t>
            </a:r>
            <a:r>
              <a:rPr lang="fr-FR" dirty="0" smtClean="0"/>
              <a:t> of Evictions: </a:t>
            </a:r>
            <a:r>
              <a:rPr lang="fr-FR" dirty="0" err="1" smtClean="0"/>
              <a:t>Assessment</a:t>
            </a:r>
            <a:r>
              <a:rPr lang="fr-FR" dirty="0" smtClean="0"/>
              <a:t> of </a:t>
            </a:r>
            <a:r>
              <a:rPr lang="fr-FR" dirty="0" err="1" smtClean="0"/>
              <a:t>Flemish</a:t>
            </a:r>
            <a:r>
              <a:rPr lang="fr-FR" dirty="0" smtClean="0"/>
              <a:t> Policy Instruments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sz="2400" dirty="0" smtClean="0"/>
          </a:p>
          <a:p>
            <a:r>
              <a:rPr lang="fr-FR" sz="2400" dirty="0" smtClean="0"/>
              <a:t>Bernard </a:t>
            </a:r>
            <a:r>
              <a:rPr lang="fr-FR" sz="2400" dirty="0" err="1" smtClean="0"/>
              <a:t>Hubeau</a:t>
            </a:r>
            <a:r>
              <a:rPr lang="fr-FR" sz="2400" dirty="0" smtClean="0"/>
              <a:t> – </a:t>
            </a:r>
            <a:r>
              <a:rPr lang="fr-FR" sz="2400" dirty="0" err="1" smtClean="0"/>
              <a:t>University</a:t>
            </a:r>
            <a:r>
              <a:rPr lang="fr-FR" sz="2400" dirty="0" smtClean="0"/>
              <a:t> of </a:t>
            </a:r>
            <a:r>
              <a:rPr lang="fr-FR" sz="2400" dirty="0" err="1" smtClean="0"/>
              <a:t>Antwerp</a:t>
            </a:r>
            <a:endParaRPr lang="fr-FR" sz="2400" dirty="0" smtClean="0"/>
          </a:p>
          <a:p>
            <a:r>
              <a:rPr lang="fr-FR" sz="2400" dirty="0" smtClean="0"/>
              <a:t>Diederik Vermeir – </a:t>
            </a:r>
            <a:r>
              <a:rPr lang="fr-FR" sz="2400" dirty="0" err="1" smtClean="0"/>
              <a:t>University</a:t>
            </a:r>
            <a:r>
              <a:rPr lang="fr-FR" sz="2400" dirty="0" smtClean="0"/>
              <a:t> of </a:t>
            </a:r>
            <a:r>
              <a:rPr lang="fr-FR" sz="2400" dirty="0" err="1" smtClean="0"/>
              <a:t>Antwerp</a:t>
            </a:r>
            <a:endParaRPr lang="nl-BE" sz="2400" dirty="0"/>
          </a:p>
        </p:txBody>
      </p:sp>
      <p:pic>
        <p:nvPicPr>
          <p:cNvPr id="16390" name="Picture 6" descr="ua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11163"/>
            <a:ext cx="1714500" cy="857251"/>
          </a:xfrm>
          <a:prstGeom prst="rect">
            <a:avLst/>
          </a:prstGeom>
          <a:noFill/>
        </p:spPr>
      </p:pic>
      <p:pic>
        <p:nvPicPr>
          <p:cNvPr id="16392" name="Picture 8" descr="ua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11163"/>
            <a:ext cx="1714500" cy="857251"/>
          </a:xfrm>
          <a:prstGeom prst="rect">
            <a:avLst/>
          </a:prstGeom>
          <a:noFill/>
        </p:spPr>
      </p:pic>
      <p:pic>
        <p:nvPicPr>
          <p:cNvPr id="16393" name="Picture 9" descr="C:\Users\SienW\AppData\Local\Microsoft\Windows\Temporary Internet Files\Content.IE5\4NQXW2YH\002725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715876"/>
            <a:ext cx="2304256" cy="741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Fund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Prevent</a:t>
            </a:r>
            <a:r>
              <a:rPr lang="nl-BE" dirty="0" smtClean="0"/>
              <a:t> </a:t>
            </a:r>
            <a:r>
              <a:rPr lang="nl-BE" dirty="0" err="1" smtClean="0"/>
              <a:t>Evictions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nl-BE" sz="2600" dirty="0" smtClean="0">
                <a:solidFill>
                  <a:prstClr val="black"/>
                </a:solidFill>
              </a:rPr>
              <a:t>Recent </a:t>
            </a:r>
            <a:r>
              <a:rPr lang="nl-BE" sz="2600" dirty="0" err="1" smtClean="0">
                <a:solidFill>
                  <a:prstClr val="black"/>
                </a:solidFill>
              </a:rPr>
              <a:t>initiative</a:t>
            </a:r>
            <a:r>
              <a:rPr lang="nl-BE" sz="2600" dirty="0" smtClean="0">
                <a:solidFill>
                  <a:prstClr val="black"/>
                </a:solidFill>
              </a:rPr>
              <a:t>: 2014</a:t>
            </a:r>
          </a:p>
          <a:p>
            <a:pPr lvl="0"/>
            <a:r>
              <a:rPr lang="nl-BE" sz="2600" dirty="0" err="1" smtClean="0">
                <a:solidFill>
                  <a:prstClr val="black"/>
                </a:solidFill>
              </a:rPr>
              <a:t>Objectives</a:t>
            </a:r>
            <a:endParaRPr lang="nl-BE" sz="2600" dirty="0">
              <a:solidFill>
                <a:prstClr val="black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200" dirty="0" smtClean="0">
                <a:solidFill>
                  <a:prstClr val="black"/>
                </a:solidFill>
              </a:rPr>
              <a:t>Prevention of </a:t>
            </a:r>
            <a:r>
              <a:rPr lang="nl-BE" sz="2200" dirty="0" err="1" smtClean="0">
                <a:solidFill>
                  <a:prstClr val="black"/>
                </a:solidFill>
              </a:rPr>
              <a:t>evictions</a:t>
            </a:r>
            <a:r>
              <a:rPr lang="nl-BE" sz="2200" dirty="0" smtClean="0">
                <a:solidFill>
                  <a:prstClr val="black"/>
                </a:solidFill>
              </a:rPr>
              <a:t>: assistance </a:t>
            </a:r>
            <a:r>
              <a:rPr lang="nl-BE" sz="2200" dirty="0" err="1" smtClean="0">
                <a:solidFill>
                  <a:prstClr val="black"/>
                </a:solidFill>
              </a:rPr>
              <a:t>with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reimbursement</a:t>
            </a:r>
            <a:r>
              <a:rPr lang="nl-BE" sz="2200" dirty="0" smtClean="0">
                <a:solidFill>
                  <a:prstClr val="black"/>
                </a:solidFill>
              </a:rPr>
              <a:t> of rent </a:t>
            </a:r>
            <a:r>
              <a:rPr lang="nl-BE" sz="2200" dirty="0" err="1" smtClean="0">
                <a:solidFill>
                  <a:prstClr val="black"/>
                </a:solidFill>
              </a:rPr>
              <a:t>arrears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Strengthen</a:t>
            </a:r>
            <a:r>
              <a:rPr lang="nl-BE" sz="2200" dirty="0" smtClean="0">
                <a:solidFill>
                  <a:prstClr val="black"/>
                </a:solidFill>
              </a:rPr>
              <a:t> the </a:t>
            </a:r>
            <a:r>
              <a:rPr lang="nl-BE" sz="2200" dirty="0" err="1" smtClean="0">
                <a:solidFill>
                  <a:prstClr val="black"/>
                </a:solidFill>
              </a:rPr>
              <a:t>attractiveness</a:t>
            </a:r>
            <a:r>
              <a:rPr lang="nl-BE" sz="2200" dirty="0" smtClean="0">
                <a:solidFill>
                  <a:prstClr val="black"/>
                </a:solidFill>
              </a:rPr>
              <a:t> of the PRS </a:t>
            </a:r>
            <a:r>
              <a:rPr lang="nl-BE" sz="2200" dirty="0" err="1" smtClean="0">
                <a:solidFill>
                  <a:prstClr val="black"/>
                </a:solidFill>
              </a:rPr>
              <a:t>for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investors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Encourage</a:t>
            </a:r>
            <a:r>
              <a:rPr lang="nl-BE" sz="2200" dirty="0" smtClean="0">
                <a:solidFill>
                  <a:prstClr val="black"/>
                </a:solidFill>
              </a:rPr>
              <a:t> landlords </a:t>
            </a:r>
            <a:r>
              <a:rPr lang="nl-BE" sz="2200" dirty="0" err="1" smtClean="0">
                <a:solidFill>
                  <a:prstClr val="black"/>
                </a:solidFill>
              </a:rPr>
              <a:t>to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conduct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an</a:t>
            </a:r>
            <a:r>
              <a:rPr lang="nl-BE" sz="2200" dirty="0" smtClean="0">
                <a:solidFill>
                  <a:prstClr val="black"/>
                </a:solidFill>
              </a:rPr>
              <a:t> agreement </a:t>
            </a:r>
            <a:r>
              <a:rPr lang="nl-BE" sz="2200" dirty="0" err="1" smtClean="0">
                <a:solidFill>
                  <a:prstClr val="black"/>
                </a:solidFill>
              </a:rPr>
              <a:t>with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weaker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profiles</a:t>
            </a:r>
            <a:endParaRPr lang="nl-BE" sz="2200" dirty="0">
              <a:solidFill>
                <a:prstClr val="black"/>
              </a:solidFill>
            </a:endParaRPr>
          </a:p>
          <a:p>
            <a:pPr lvl="0"/>
            <a:r>
              <a:rPr lang="nl-BE" sz="2600" dirty="0" smtClean="0">
                <a:solidFill>
                  <a:prstClr val="black"/>
                </a:solidFill>
              </a:rPr>
              <a:t>Procedure</a:t>
            </a:r>
            <a:endParaRPr lang="nl-BE" sz="2600" dirty="0">
              <a:solidFill>
                <a:prstClr val="black"/>
              </a:solidFill>
            </a:endParaRP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Linked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to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request</a:t>
            </a:r>
            <a:r>
              <a:rPr lang="nl-BE" sz="2200" dirty="0" smtClean="0">
                <a:solidFill>
                  <a:prstClr val="black"/>
                </a:solidFill>
              </a:rPr>
              <a:t> of </a:t>
            </a:r>
            <a:r>
              <a:rPr lang="nl-BE" sz="2200" dirty="0" err="1" smtClean="0">
                <a:solidFill>
                  <a:prstClr val="black"/>
                </a:solidFill>
              </a:rPr>
              <a:t>evictions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due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to</a:t>
            </a:r>
            <a:r>
              <a:rPr lang="nl-BE" sz="2200" dirty="0" smtClean="0">
                <a:solidFill>
                  <a:prstClr val="black"/>
                </a:solidFill>
              </a:rPr>
              <a:t> rent </a:t>
            </a:r>
            <a:r>
              <a:rPr lang="nl-BE" sz="2200" dirty="0" err="1" smtClean="0">
                <a:solidFill>
                  <a:prstClr val="black"/>
                </a:solidFill>
              </a:rPr>
              <a:t>arrears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Guarantee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actual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execution</a:t>
            </a:r>
            <a:r>
              <a:rPr lang="nl-BE" sz="2200" dirty="0" smtClean="0">
                <a:solidFill>
                  <a:prstClr val="black"/>
                </a:solidFill>
              </a:rPr>
              <a:t> of </a:t>
            </a:r>
            <a:r>
              <a:rPr lang="nl-BE" sz="2200" dirty="0" err="1" smtClean="0">
                <a:solidFill>
                  <a:prstClr val="black"/>
                </a:solidFill>
              </a:rPr>
              <a:t>repayment</a:t>
            </a:r>
            <a:r>
              <a:rPr lang="nl-BE" sz="2200" dirty="0" smtClean="0">
                <a:solidFill>
                  <a:prstClr val="black"/>
                </a:solidFill>
              </a:rPr>
              <a:t> plan </a:t>
            </a:r>
            <a:r>
              <a:rPr lang="nl-BE" sz="2200" dirty="0" err="1" smtClean="0">
                <a:solidFill>
                  <a:prstClr val="black"/>
                </a:solidFill>
              </a:rPr>
              <a:t>imposed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by</a:t>
            </a:r>
            <a:r>
              <a:rPr lang="nl-BE" sz="2200" dirty="0" smtClean="0">
                <a:solidFill>
                  <a:prstClr val="black"/>
                </a:solidFill>
              </a:rPr>
              <a:t> the </a:t>
            </a:r>
            <a:r>
              <a:rPr lang="nl-BE" sz="2200" dirty="0" err="1" smtClean="0">
                <a:solidFill>
                  <a:prstClr val="black"/>
                </a:solidFill>
              </a:rPr>
              <a:t>Justice</a:t>
            </a:r>
            <a:r>
              <a:rPr lang="nl-BE" sz="2200" dirty="0" smtClean="0">
                <a:solidFill>
                  <a:prstClr val="black"/>
                </a:solidFill>
              </a:rPr>
              <a:t> of the </a:t>
            </a:r>
            <a:r>
              <a:rPr lang="nl-BE" sz="2200" dirty="0" err="1" smtClean="0">
                <a:solidFill>
                  <a:prstClr val="black"/>
                </a:solidFill>
              </a:rPr>
              <a:t>Peace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2" indent="-342900">
              <a:buFont typeface="Courier New" panose="02070309020205020404" pitchFamily="49" charset="0"/>
              <a:buChar char="o"/>
            </a:pPr>
            <a:r>
              <a:rPr lang="nl-BE" sz="1800" dirty="0" smtClean="0">
                <a:solidFill>
                  <a:prstClr val="black"/>
                </a:solidFill>
              </a:rPr>
              <a:t>cover the </a:t>
            </a:r>
            <a:r>
              <a:rPr lang="nl-BE" sz="1800" dirty="0" err="1" smtClean="0">
                <a:solidFill>
                  <a:prstClr val="black"/>
                </a:solidFill>
              </a:rPr>
              <a:t>difference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between</a:t>
            </a:r>
            <a:r>
              <a:rPr lang="nl-BE" sz="1800" dirty="0" smtClean="0">
                <a:solidFill>
                  <a:prstClr val="black"/>
                </a:solidFill>
              </a:rPr>
              <a:t> the </a:t>
            </a:r>
            <a:r>
              <a:rPr lang="nl-BE" sz="1800" dirty="0" err="1" smtClean="0">
                <a:solidFill>
                  <a:prstClr val="black"/>
                </a:solidFill>
              </a:rPr>
              <a:t>imposed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and</a:t>
            </a:r>
            <a:r>
              <a:rPr lang="nl-BE" sz="1800" dirty="0" smtClean="0">
                <a:solidFill>
                  <a:prstClr val="black"/>
                </a:solidFill>
              </a:rPr>
              <a:t> the </a:t>
            </a:r>
            <a:r>
              <a:rPr lang="nl-BE" sz="1800" dirty="0" err="1" smtClean="0">
                <a:solidFill>
                  <a:prstClr val="black"/>
                </a:solidFill>
              </a:rPr>
              <a:t>actual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reimbursement</a:t>
            </a:r>
            <a:r>
              <a:rPr lang="nl-BE" sz="1800" dirty="0" smtClean="0">
                <a:solidFill>
                  <a:prstClr val="black"/>
                </a:solidFill>
              </a:rPr>
              <a:t>, </a:t>
            </a:r>
            <a:r>
              <a:rPr lang="nl-BE" sz="1800" dirty="0" err="1" smtClean="0">
                <a:solidFill>
                  <a:prstClr val="black"/>
                </a:solidFill>
              </a:rPr>
              <a:t>if</a:t>
            </a:r>
            <a:r>
              <a:rPr lang="nl-BE" sz="1800" dirty="0" smtClean="0">
                <a:solidFill>
                  <a:prstClr val="black"/>
                </a:solidFill>
              </a:rPr>
              <a:t> the tenant </a:t>
            </a:r>
            <a:r>
              <a:rPr lang="nl-BE" sz="1800" dirty="0" err="1" smtClean="0">
                <a:solidFill>
                  <a:prstClr val="black"/>
                </a:solidFill>
              </a:rPr>
              <a:t>fails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to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comply</a:t>
            </a:r>
            <a:r>
              <a:rPr lang="nl-BE" sz="1800" dirty="0" smtClean="0">
                <a:solidFill>
                  <a:prstClr val="black"/>
                </a:solidFill>
              </a:rPr>
              <a:t> </a:t>
            </a:r>
            <a:r>
              <a:rPr lang="nl-BE" sz="1800" dirty="0" err="1" smtClean="0">
                <a:solidFill>
                  <a:prstClr val="black"/>
                </a:solidFill>
              </a:rPr>
              <a:t>to</a:t>
            </a:r>
            <a:r>
              <a:rPr lang="nl-BE" sz="1800" dirty="0" smtClean="0">
                <a:solidFill>
                  <a:prstClr val="black"/>
                </a:solidFill>
              </a:rPr>
              <a:t> the plan</a:t>
            </a: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Voluntary</a:t>
            </a:r>
            <a:r>
              <a:rPr lang="nl-BE" sz="2200" dirty="0" smtClean="0">
                <a:solidFill>
                  <a:prstClr val="black"/>
                </a:solidFill>
              </a:rPr>
              <a:t> basis: </a:t>
            </a:r>
            <a:r>
              <a:rPr lang="nl-BE" sz="2200" dirty="0" err="1" smtClean="0">
                <a:solidFill>
                  <a:prstClr val="black"/>
                </a:solidFill>
              </a:rPr>
              <a:t>initiative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needed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by</a:t>
            </a:r>
            <a:r>
              <a:rPr lang="nl-BE" sz="2200" dirty="0" smtClean="0">
                <a:solidFill>
                  <a:prstClr val="black"/>
                </a:solidFill>
              </a:rPr>
              <a:t> the </a:t>
            </a:r>
            <a:r>
              <a:rPr lang="nl-BE" sz="2200" dirty="0" err="1" smtClean="0">
                <a:solidFill>
                  <a:prstClr val="black"/>
                </a:solidFill>
              </a:rPr>
              <a:t>landlord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smtClean="0">
                <a:solidFill>
                  <a:prstClr val="black"/>
                </a:solidFill>
              </a:rPr>
              <a:t>Important </a:t>
            </a:r>
            <a:r>
              <a:rPr lang="nl-BE" sz="2200" dirty="0" err="1" smtClean="0">
                <a:solidFill>
                  <a:prstClr val="black"/>
                </a:solidFill>
              </a:rPr>
              <a:t>additional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requirements</a:t>
            </a:r>
            <a:r>
              <a:rPr lang="nl-BE" sz="2200" dirty="0" smtClean="0">
                <a:solidFill>
                  <a:prstClr val="black"/>
                </a:solidFill>
              </a:rPr>
              <a:t>: </a:t>
            </a:r>
            <a:r>
              <a:rPr lang="nl-BE" sz="2200" dirty="0" err="1" smtClean="0">
                <a:solidFill>
                  <a:prstClr val="black"/>
                </a:solidFill>
              </a:rPr>
              <a:t>housing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quality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standards</a:t>
            </a:r>
            <a:r>
              <a:rPr lang="nl-BE" sz="2200" dirty="0" smtClean="0">
                <a:solidFill>
                  <a:prstClr val="black"/>
                </a:solidFill>
              </a:rPr>
              <a:t>, </a:t>
            </a:r>
            <a:r>
              <a:rPr lang="nl-BE" sz="2200" dirty="0" err="1" smtClean="0">
                <a:solidFill>
                  <a:prstClr val="black"/>
                </a:solidFill>
              </a:rPr>
              <a:t>due</a:t>
            </a:r>
            <a:r>
              <a:rPr lang="nl-BE" sz="2200" dirty="0" smtClean="0">
                <a:solidFill>
                  <a:prstClr val="black"/>
                </a:solidFill>
              </a:rPr>
              <a:t> dates, max. </a:t>
            </a:r>
            <a:r>
              <a:rPr lang="nl-BE" sz="2200" dirty="0" err="1" smtClean="0">
                <a:solidFill>
                  <a:prstClr val="black"/>
                </a:solidFill>
              </a:rPr>
              <a:t>coverage</a:t>
            </a:r>
            <a:r>
              <a:rPr lang="nl-BE" sz="2200" dirty="0" smtClean="0">
                <a:solidFill>
                  <a:prstClr val="black"/>
                </a:solidFill>
              </a:rPr>
              <a:t> (€2,700)</a:t>
            </a:r>
          </a:p>
          <a:p>
            <a:pPr marL="914400" lvl="2" indent="0">
              <a:buNone/>
            </a:pPr>
            <a:endParaRPr lang="nl-BE" sz="16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marL="457200" lvl="1" indent="0">
              <a:buNone/>
            </a:pPr>
            <a:endParaRPr lang="nl-BE" sz="2000" dirty="0"/>
          </a:p>
          <a:p>
            <a:pPr marL="57150" indent="0">
              <a:buNone/>
            </a:pPr>
            <a:endParaRPr lang="nl-BE" sz="2400" dirty="0" smtClean="0"/>
          </a:p>
          <a:p>
            <a:pPr marL="400050"/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1302153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Fund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Prevent</a:t>
            </a:r>
            <a:r>
              <a:rPr lang="nl-BE" dirty="0" smtClean="0"/>
              <a:t> </a:t>
            </a:r>
            <a:r>
              <a:rPr lang="nl-BE" dirty="0" err="1" smtClean="0"/>
              <a:t>Evictions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BE" sz="2400" dirty="0">
                <a:solidFill>
                  <a:prstClr val="black"/>
                </a:solidFill>
              </a:rPr>
              <a:t>An </a:t>
            </a:r>
            <a:r>
              <a:rPr lang="nl-BE" sz="2400" dirty="0" err="1">
                <a:solidFill>
                  <a:prstClr val="black"/>
                </a:solidFill>
              </a:rPr>
              <a:t>effective</a:t>
            </a:r>
            <a:r>
              <a:rPr lang="nl-BE" sz="2400" dirty="0">
                <a:solidFill>
                  <a:prstClr val="black"/>
                </a:solidFill>
              </a:rPr>
              <a:t> policy instrument </a:t>
            </a:r>
            <a:r>
              <a:rPr lang="nl-BE" sz="2400" dirty="0" err="1">
                <a:solidFill>
                  <a:prstClr val="black"/>
                </a:solidFill>
              </a:rPr>
              <a:t>to</a:t>
            </a:r>
            <a:r>
              <a:rPr lang="nl-BE" sz="2400" dirty="0">
                <a:solidFill>
                  <a:prstClr val="black"/>
                </a:solidFill>
              </a:rPr>
              <a:t> </a:t>
            </a:r>
            <a:r>
              <a:rPr lang="nl-BE" sz="2400" dirty="0" err="1">
                <a:solidFill>
                  <a:prstClr val="black"/>
                </a:solidFill>
              </a:rPr>
              <a:t>prevent</a:t>
            </a:r>
            <a:r>
              <a:rPr lang="nl-BE" sz="2400" dirty="0">
                <a:solidFill>
                  <a:prstClr val="black"/>
                </a:solidFill>
              </a:rPr>
              <a:t> </a:t>
            </a:r>
            <a:r>
              <a:rPr lang="nl-BE" sz="2400" dirty="0" err="1">
                <a:solidFill>
                  <a:prstClr val="black"/>
                </a:solidFill>
              </a:rPr>
              <a:t>evictions</a:t>
            </a:r>
            <a:r>
              <a:rPr lang="nl-BE" sz="2400" dirty="0" smtClean="0">
                <a:solidFill>
                  <a:prstClr val="black"/>
                </a:solidFill>
              </a:rPr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>
                <a:solidFill>
                  <a:prstClr val="black"/>
                </a:solidFill>
              </a:rPr>
              <a:t>Started</a:t>
            </a:r>
            <a:r>
              <a:rPr lang="nl-BE" sz="2000" dirty="0" smtClean="0">
                <a:solidFill>
                  <a:prstClr val="black"/>
                </a:solidFill>
              </a:rPr>
              <a:t> on </a:t>
            </a:r>
            <a:r>
              <a:rPr lang="nl-BE" sz="2000" dirty="0" err="1" smtClean="0">
                <a:solidFill>
                  <a:prstClr val="black"/>
                </a:solidFill>
              </a:rPr>
              <a:t>January</a:t>
            </a:r>
            <a:r>
              <a:rPr lang="nl-BE" sz="2000" dirty="0" smtClean="0">
                <a:solidFill>
                  <a:prstClr val="black"/>
                </a:solidFill>
              </a:rPr>
              <a:t> 1th 2014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>
                <a:solidFill>
                  <a:prstClr val="black"/>
                </a:solidFill>
              </a:rPr>
              <a:t>Only</a:t>
            </a:r>
            <a:r>
              <a:rPr lang="nl-BE" sz="2000" dirty="0" smtClean="0">
                <a:solidFill>
                  <a:prstClr val="black"/>
                </a:solidFill>
              </a:rPr>
              <a:t> 330 landlords </a:t>
            </a:r>
            <a:r>
              <a:rPr lang="nl-BE" sz="2000" dirty="0" err="1" smtClean="0">
                <a:solidFill>
                  <a:prstClr val="black"/>
                </a:solidFill>
              </a:rPr>
              <a:t>applied</a:t>
            </a:r>
            <a:r>
              <a:rPr lang="nl-BE" sz="2000" dirty="0" smtClean="0">
                <a:solidFill>
                  <a:prstClr val="black"/>
                </a:solidFill>
              </a:rPr>
              <a:t> (245 </a:t>
            </a:r>
            <a:r>
              <a:rPr lang="nl-BE" sz="2000" dirty="0" err="1" smtClean="0">
                <a:solidFill>
                  <a:prstClr val="black"/>
                </a:solidFill>
              </a:rPr>
              <a:t>effectively</a:t>
            </a:r>
            <a:r>
              <a:rPr lang="nl-BE" sz="2000" dirty="0" smtClean="0">
                <a:solidFill>
                  <a:prstClr val="black"/>
                </a:solidFill>
              </a:rPr>
              <a:t> </a:t>
            </a:r>
            <a:r>
              <a:rPr lang="nl-BE" sz="2000" dirty="0" err="1" smtClean="0">
                <a:solidFill>
                  <a:prstClr val="black"/>
                </a:solidFill>
              </a:rPr>
              <a:t>affiliated</a:t>
            </a:r>
            <a:r>
              <a:rPr lang="nl-BE" sz="2000" dirty="0" smtClean="0">
                <a:solidFill>
                  <a:prstClr val="black"/>
                </a:solidFill>
              </a:rPr>
              <a:t>) – </a:t>
            </a:r>
            <a:r>
              <a:rPr lang="nl-BE" sz="2000" dirty="0" err="1" smtClean="0">
                <a:solidFill>
                  <a:prstClr val="black"/>
                </a:solidFill>
              </a:rPr>
              <a:t>initial</a:t>
            </a:r>
            <a:r>
              <a:rPr lang="nl-BE" sz="2000" dirty="0" smtClean="0">
                <a:solidFill>
                  <a:prstClr val="black"/>
                </a:solidFill>
              </a:rPr>
              <a:t> target of 18,000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>
                <a:solidFill>
                  <a:prstClr val="black"/>
                </a:solidFill>
              </a:rPr>
              <a:t>Only</a:t>
            </a:r>
            <a:r>
              <a:rPr lang="nl-BE" sz="2000" dirty="0" smtClean="0">
                <a:solidFill>
                  <a:prstClr val="black"/>
                </a:solidFill>
              </a:rPr>
              <a:t> </a:t>
            </a:r>
            <a:r>
              <a:rPr lang="nl-BE" sz="2000" dirty="0" err="1" smtClean="0">
                <a:solidFill>
                  <a:prstClr val="black"/>
                </a:solidFill>
              </a:rPr>
              <a:t>to</a:t>
            </a:r>
            <a:r>
              <a:rPr lang="nl-BE" sz="2000" dirty="0" smtClean="0">
                <a:solidFill>
                  <a:prstClr val="black"/>
                </a:solidFill>
              </a:rPr>
              <a:t> 2 landlords </a:t>
            </a:r>
            <a:r>
              <a:rPr lang="nl-BE" sz="2000" dirty="0" err="1" smtClean="0">
                <a:solidFill>
                  <a:prstClr val="black"/>
                </a:solidFill>
              </a:rPr>
              <a:t>notified</a:t>
            </a:r>
            <a:r>
              <a:rPr lang="nl-BE" sz="2000" dirty="0" smtClean="0">
                <a:solidFill>
                  <a:prstClr val="black"/>
                </a:solidFill>
              </a:rPr>
              <a:t> the fund </a:t>
            </a:r>
            <a:r>
              <a:rPr lang="nl-BE" sz="2000" dirty="0" err="1" smtClean="0">
                <a:solidFill>
                  <a:prstClr val="black"/>
                </a:solidFill>
              </a:rPr>
              <a:t>about</a:t>
            </a:r>
            <a:r>
              <a:rPr lang="nl-BE" sz="2000" dirty="0" smtClean="0">
                <a:solidFill>
                  <a:prstClr val="black"/>
                </a:solidFill>
              </a:rPr>
              <a:t> </a:t>
            </a:r>
            <a:r>
              <a:rPr lang="nl-BE" sz="2000" dirty="0" err="1" smtClean="0">
                <a:solidFill>
                  <a:prstClr val="black"/>
                </a:solidFill>
              </a:rPr>
              <a:t>an</a:t>
            </a:r>
            <a:r>
              <a:rPr lang="nl-BE" sz="2000" dirty="0" smtClean="0">
                <a:solidFill>
                  <a:prstClr val="black"/>
                </a:solidFill>
              </a:rPr>
              <a:t> </a:t>
            </a:r>
            <a:r>
              <a:rPr lang="nl-BE" sz="2000" dirty="0" err="1" smtClean="0">
                <a:solidFill>
                  <a:prstClr val="black"/>
                </a:solidFill>
              </a:rPr>
              <a:t>eviction</a:t>
            </a:r>
            <a:r>
              <a:rPr lang="nl-BE" sz="2000" dirty="0" smtClean="0">
                <a:solidFill>
                  <a:prstClr val="black"/>
                </a:solidFill>
              </a:rPr>
              <a:t> procedure (1 </a:t>
            </a:r>
            <a:r>
              <a:rPr lang="nl-BE" sz="2000" dirty="0" err="1" smtClean="0">
                <a:solidFill>
                  <a:prstClr val="black"/>
                </a:solidFill>
              </a:rPr>
              <a:t>refused</a:t>
            </a:r>
            <a:r>
              <a:rPr lang="nl-BE" sz="2000" dirty="0" smtClean="0">
                <a:solidFill>
                  <a:prstClr val="black"/>
                </a:solidFill>
              </a:rPr>
              <a:t>)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prstClr val="black"/>
                </a:solidFill>
              </a:rPr>
              <a:t>Possible </a:t>
            </a:r>
            <a:r>
              <a:rPr lang="en-US" sz="2400" dirty="0">
                <a:solidFill>
                  <a:prstClr val="black"/>
                </a:solidFill>
              </a:rPr>
              <a:t>explanations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prstClr val="black"/>
                </a:solidFill>
              </a:rPr>
              <a:t>Court of Auditors: ‘Absence of a communication campaign’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prstClr val="black"/>
                </a:solidFill>
              </a:rPr>
              <a:t>Landlords’ organizations: ‘too complicated, lots of due dates, multiple administrative steps’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prstClr val="black"/>
                </a:solidFill>
              </a:rPr>
              <a:t>Other recommendations: tenants are protected differently + better to intervene at an earlier stage </a:t>
            </a:r>
            <a:endParaRPr lang="en-US" sz="2000" dirty="0">
              <a:solidFill>
                <a:prstClr val="black"/>
              </a:solidFill>
            </a:endParaRPr>
          </a:p>
          <a:p>
            <a:pPr marL="914400" lvl="2" indent="0">
              <a:buNone/>
            </a:pPr>
            <a:endParaRPr lang="nl-BE" sz="16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marL="457200" lvl="1" indent="0">
              <a:buNone/>
            </a:pPr>
            <a:endParaRPr lang="nl-BE" sz="2000" dirty="0"/>
          </a:p>
          <a:p>
            <a:pPr marL="57150" indent="0">
              <a:buNone/>
            </a:pPr>
            <a:endParaRPr lang="nl-BE" sz="2400" dirty="0" smtClean="0"/>
          </a:p>
          <a:p>
            <a:pPr marL="400050"/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1804304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err="1"/>
              <a:t>W</a:t>
            </a:r>
            <a:r>
              <a:rPr lang="fr-FR" sz="2400" dirty="0" err="1" smtClean="0"/>
              <a:t>eakening</a:t>
            </a:r>
            <a:r>
              <a:rPr lang="fr-FR" sz="2400" dirty="0" smtClean="0"/>
              <a:t> PRS, </a:t>
            </a:r>
            <a:r>
              <a:rPr lang="fr-FR" sz="2400" dirty="0" err="1" smtClean="0"/>
              <a:t>further</a:t>
            </a:r>
            <a:r>
              <a:rPr lang="fr-FR" sz="2400" dirty="0" smtClean="0"/>
              <a:t> </a:t>
            </a:r>
            <a:r>
              <a:rPr lang="fr-FR" sz="2400" dirty="0" err="1" smtClean="0"/>
              <a:t>stressed</a:t>
            </a:r>
            <a:r>
              <a:rPr lang="fr-FR" sz="2400" dirty="0" smtClean="0"/>
              <a:t> by the </a:t>
            </a:r>
            <a:r>
              <a:rPr lang="fr-FR" sz="2400" dirty="0" err="1" smtClean="0"/>
              <a:t>crisis</a:t>
            </a:r>
            <a:endParaRPr lang="fr-FR" sz="2400" dirty="0" smtClean="0"/>
          </a:p>
          <a:p>
            <a:r>
              <a:rPr lang="fr-FR" sz="2400" dirty="0" err="1"/>
              <a:t>G</a:t>
            </a:r>
            <a:r>
              <a:rPr lang="fr-FR" sz="2400" dirty="0" err="1" smtClean="0"/>
              <a:t>rowing</a:t>
            </a:r>
            <a:r>
              <a:rPr lang="fr-FR" sz="2400" dirty="0" smtClean="0"/>
              <a:t> </a:t>
            </a:r>
            <a:r>
              <a:rPr lang="fr-FR" sz="2400" dirty="0" err="1" smtClean="0"/>
              <a:t>concensus</a:t>
            </a:r>
            <a:r>
              <a:rPr lang="fr-FR" sz="2400" dirty="0" smtClean="0"/>
              <a:t> </a:t>
            </a:r>
            <a:r>
              <a:rPr lang="fr-FR" sz="2400" dirty="0" err="1" smtClean="0"/>
              <a:t>concerning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need</a:t>
            </a:r>
            <a:r>
              <a:rPr lang="fr-FR" sz="2400" dirty="0" smtClean="0"/>
              <a:t> for a </a:t>
            </a:r>
            <a:r>
              <a:rPr lang="fr-FR" sz="2400" dirty="0" err="1" smtClean="0"/>
              <a:t>supply</a:t>
            </a:r>
            <a:r>
              <a:rPr lang="fr-FR" sz="2400" dirty="0" smtClean="0"/>
              <a:t> and </a:t>
            </a:r>
            <a:r>
              <a:rPr lang="fr-FR" sz="2400" dirty="0" err="1" smtClean="0"/>
              <a:t>demand-side</a:t>
            </a:r>
            <a:r>
              <a:rPr lang="fr-FR" sz="2400" dirty="0" smtClean="0"/>
              <a:t> PRS </a:t>
            </a:r>
            <a:r>
              <a:rPr lang="fr-FR" sz="2400" dirty="0" err="1" smtClean="0"/>
              <a:t>policy</a:t>
            </a:r>
            <a:endParaRPr lang="fr-FR" sz="2400" dirty="0" smtClean="0"/>
          </a:p>
          <a:p>
            <a:r>
              <a:rPr lang="fr-FR" sz="2400" dirty="0" smtClean="0"/>
              <a:t>Security of tenure and </a:t>
            </a:r>
            <a:r>
              <a:rPr lang="fr-FR" sz="2400" dirty="0" err="1" smtClean="0"/>
              <a:t>prevention</a:t>
            </a:r>
            <a:r>
              <a:rPr lang="fr-FR" sz="2400" dirty="0" smtClean="0"/>
              <a:t> of </a:t>
            </a:r>
            <a:r>
              <a:rPr lang="fr-FR" sz="2400" dirty="0" err="1" smtClean="0"/>
              <a:t>evictions</a:t>
            </a:r>
            <a:r>
              <a:rPr lang="fr-FR" sz="2400" dirty="0" smtClean="0"/>
              <a:t>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of the essence in </a:t>
            </a:r>
            <a:r>
              <a:rPr lang="fr-FR" sz="2400" dirty="0" err="1" smtClean="0"/>
              <a:t>those</a:t>
            </a:r>
            <a:r>
              <a:rPr lang="fr-FR" sz="2400" dirty="0" smtClean="0"/>
              <a:t> </a:t>
            </a:r>
            <a:r>
              <a:rPr lang="fr-FR" sz="2400" dirty="0" err="1" smtClean="0"/>
              <a:t>policies</a:t>
            </a:r>
            <a:endParaRPr lang="fr-FR" sz="2400" dirty="0" smtClean="0"/>
          </a:p>
          <a:p>
            <a:r>
              <a:rPr lang="fr-FR" sz="2400" dirty="0" err="1" smtClean="0"/>
              <a:t>Striking</a:t>
            </a:r>
            <a:r>
              <a:rPr lang="fr-FR" sz="2400" dirty="0" smtClean="0"/>
              <a:t> </a:t>
            </a:r>
            <a:r>
              <a:rPr lang="fr-FR" sz="2400" dirty="0" err="1" smtClean="0"/>
              <a:t>increase</a:t>
            </a:r>
            <a:r>
              <a:rPr lang="fr-FR" sz="2400" dirty="0" smtClean="0"/>
              <a:t> of </a:t>
            </a:r>
            <a:r>
              <a:rPr lang="fr-FR" sz="2400" dirty="0" err="1" smtClean="0"/>
              <a:t>evictions</a:t>
            </a:r>
            <a:r>
              <a:rPr lang="fr-FR" sz="2400" dirty="0" smtClean="0"/>
              <a:t>: </a:t>
            </a:r>
            <a:r>
              <a:rPr lang="fr-FR" sz="2400" dirty="0" err="1" smtClean="0"/>
              <a:t>existing</a:t>
            </a:r>
            <a:r>
              <a:rPr lang="fr-FR" sz="2400" dirty="0" smtClean="0"/>
              <a:t> </a:t>
            </a:r>
            <a:r>
              <a:rPr lang="fr-FR" sz="2400" dirty="0" err="1" smtClean="0"/>
              <a:t>preventive</a:t>
            </a:r>
            <a:r>
              <a:rPr lang="fr-FR" sz="2400" dirty="0" smtClean="0"/>
              <a:t> instruments </a:t>
            </a:r>
            <a:r>
              <a:rPr lang="fr-FR" sz="2400" dirty="0" err="1" smtClean="0"/>
              <a:t>seem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insufficient</a:t>
            </a:r>
            <a:endParaRPr lang="fr-FR" sz="2400" dirty="0" smtClean="0"/>
          </a:p>
          <a:p>
            <a:r>
              <a:rPr lang="fr-FR" sz="2400" dirty="0" smtClean="0"/>
              <a:t>Main issues in the short </a:t>
            </a:r>
            <a:r>
              <a:rPr lang="fr-FR" sz="2400" dirty="0" err="1" smtClean="0"/>
              <a:t>term</a:t>
            </a:r>
            <a:r>
              <a:rPr lang="fr-FR" sz="2400" dirty="0" smtClean="0"/>
              <a:t>: data on </a:t>
            </a:r>
            <a:r>
              <a:rPr lang="fr-FR" sz="2400" dirty="0" err="1" smtClean="0"/>
              <a:t>evictions</a:t>
            </a:r>
            <a:r>
              <a:rPr lang="fr-FR" sz="2400" dirty="0" smtClean="0"/>
              <a:t>, an </a:t>
            </a:r>
            <a:r>
              <a:rPr lang="fr-FR" sz="2400" dirty="0" err="1" smtClean="0"/>
              <a:t>earlier</a:t>
            </a:r>
            <a:r>
              <a:rPr lang="fr-FR" sz="2400" dirty="0" smtClean="0"/>
              <a:t> intervention, </a:t>
            </a:r>
            <a:r>
              <a:rPr lang="fr-FR" sz="2400" dirty="0" err="1" smtClean="0"/>
              <a:t>development</a:t>
            </a:r>
            <a:r>
              <a:rPr lang="fr-FR" sz="2400" dirty="0" smtClean="0"/>
              <a:t> of good practices, fine-tune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profile of tenants and landlords, </a:t>
            </a:r>
            <a:r>
              <a:rPr lang="fr-FR" sz="2400" dirty="0" err="1" smtClean="0"/>
              <a:t>enhance</a:t>
            </a:r>
            <a:r>
              <a:rPr lang="fr-FR" sz="2400" dirty="0" smtClean="0"/>
              <a:t> communication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400" dirty="0" smtClean="0"/>
          </a:p>
          <a:p>
            <a:pPr marL="0" indent="0" algn="ctr">
              <a:buNone/>
            </a:pPr>
            <a:endParaRPr lang="fr-FR" sz="2400" dirty="0" smtClean="0"/>
          </a:p>
          <a:p>
            <a:pPr marL="0" indent="0" algn="ctr">
              <a:buNone/>
            </a:pPr>
            <a:endParaRPr lang="fr-FR" sz="2400" dirty="0"/>
          </a:p>
          <a:p>
            <a:pPr marL="0" indent="0" algn="ctr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4000" dirty="0" smtClean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7919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thumb/e/e5/Belgium_provinces_regions_striped.png/268px-Belgium_provinces_regions_stripe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6768752" cy="55311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1916832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Brussels-capital </a:t>
            </a:r>
            <a:r>
              <a:rPr lang="fr-FR" b="1" dirty="0" err="1" smtClean="0"/>
              <a:t>Region</a:t>
            </a:r>
            <a:r>
              <a:rPr lang="fr-FR" b="1" dirty="0" smtClean="0"/>
              <a:t> </a:t>
            </a:r>
            <a:r>
              <a:rPr lang="fr-FR" sz="1200" dirty="0" smtClean="0"/>
              <a:t>(1,100,000 </a:t>
            </a:r>
            <a:r>
              <a:rPr lang="fr-FR" sz="1200" dirty="0" err="1" smtClean="0"/>
              <a:t>inhabitants</a:t>
            </a:r>
            <a:r>
              <a:rPr lang="fr-FR" sz="1200" dirty="0" smtClean="0"/>
              <a:t>)</a:t>
            </a:r>
            <a:endParaRPr lang="nl-BE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76470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Flemish</a:t>
            </a:r>
            <a:r>
              <a:rPr lang="fr-FR" b="1" dirty="0" smtClean="0"/>
              <a:t> </a:t>
            </a:r>
            <a:r>
              <a:rPr lang="fr-FR" b="1" dirty="0" err="1" smtClean="0"/>
              <a:t>Region</a:t>
            </a:r>
            <a:r>
              <a:rPr lang="fr-FR" b="1" dirty="0" smtClean="0"/>
              <a:t> </a:t>
            </a:r>
            <a:r>
              <a:rPr lang="fr-FR" sz="1200" dirty="0" smtClean="0"/>
              <a:t>(6,300,000 </a:t>
            </a:r>
            <a:r>
              <a:rPr lang="fr-FR" sz="1200" dirty="0" err="1" smtClean="0"/>
              <a:t>inhabitants</a:t>
            </a:r>
            <a:r>
              <a:rPr lang="fr-FR" sz="1200" dirty="0" smtClean="0"/>
              <a:t>)</a:t>
            </a:r>
            <a:endParaRPr lang="nl-BE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4221088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Walloon</a:t>
            </a:r>
            <a:r>
              <a:rPr lang="fr-FR" b="1" dirty="0" smtClean="0"/>
              <a:t> </a:t>
            </a:r>
            <a:r>
              <a:rPr lang="fr-FR" b="1" dirty="0" err="1" smtClean="0"/>
              <a:t>Region</a:t>
            </a:r>
            <a:endParaRPr lang="fr-FR" b="1" dirty="0" smtClean="0"/>
          </a:p>
          <a:p>
            <a:r>
              <a:rPr lang="fr-FR" sz="1200" dirty="0" smtClean="0"/>
              <a:t>(3,500,000 </a:t>
            </a:r>
            <a:r>
              <a:rPr lang="fr-FR" sz="1200" dirty="0" err="1" smtClean="0"/>
              <a:t>inhabitants</a:t>
            </a:r>
            <a:r>
              <a:rPr lang="fr-FR" sz="1200" dirty="0" smtClean="0"/>
              <a:t>)</a:t>
            </a:r>
            <a:endParaRPr lang="nl-BE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Evictions in the PRS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Mostly</a:t>
            </a:r>
            <a:r>
              <a:rPr lang="fr-FR" sz="2400" dirty="0" smtClean="0"/>
              <a:t> in </a:t>
            </a:r>
            <a:r>
              <a:rPr lang="fr-FR" sz="2400" dirty="0" err="1" smtClean="0"/>
              <a:t>Private</a:t>
            </a:r>
            <a:r>
              <a:rPr lang="fr-FR" sz="2400" dirty="0" smtClean="0"/>
              <a:t> </a:t>
            </a:r>
            <a:r>
              <a:rPr lang="fr-FR" sz="2400" dirty="0" err="1" smtClean="0"/>
              <a:t>Rented</a:t>
            </a:r>
            <a:r>
              <a:rPr lang="fr-FR" sz="2400" dirty="0" smtClean="0"/>
              <a:t> </a:t>
            </a:r>
            <a:r>
              <a:rPr lang="fr-FR" sz="2400" dirty="0" err="1" smtClean="0"/>
              <a:t>Sector</a:t>
            </a:r>
            <a:r>
              <a:rPr lang="fr-FR" sz="2400" dirty="0" smtClean="0"/>
              <a:t> (80%) </a:t>
            </a:r>
          </a:p>
          <a:p>
            <a:r>
              <a:rPr lang="fr-FR" sz="2400" dirty="0" smtClean="0"/>
              <a:t>2014: 13,000 – 15,000 </a:t>
            </a:r>
            <a:r>
              <a:rPr lang="fr-FR" sz="2400" i="1" dirty="0" err="1" smtClean="0"/>
              <a:t>requests</a:t>
            </a:r>
            <a:r>
              <a:rPr lang="fr-FR" sz="2400" dirty="0" smtClean="0"/>
              <a:t> of </a:t>
            </a:r>
            <a:r>
              <a:rPr lang="fr-FR" sz="2400" dirty="0" err="1" smtClean="0"/>
              <a:t>evictions</a:t>
            </a:r>
            <a:endParaRPr lang="fr-FR" sz="2400" dirty="0" smtClean="0"/>
          </a:p>
          <a:p>
            <a:r>
              <a:rPr lang="fr-FR" sz="2400" dirty="0" err="1" smtClean="0"/>
              <a:t>Strong</a:t>
            </a:r>
            <a:r>
              <a:rPr lang="fr-FR" sz="2400" dirty="0" smtClean="0"/>
              <a:t> </a:t>
            </a:r>
            <a:r>
              <a:rPr lang="fr-FR" sz="2400" dirty="0" err="1" smtClean="0"/>
              <a:t>increase</a:t>
            </a:r>
            <a:r>
              <a:rPr lang="fr-FR" sz="2400" dirty="0" smtClean="0"/>
              <a:t> </a:t>
            </a:r>
            <a:r>
              <a:rPr lang="fr-FR" sz="2400" dirty="0" err="1" smtClean="0"/>
              <a:t>reported</a:t>
            </a:r>
            <a:r>
              <a:rPr lang="fr-FR" sz="2400" dirty="0" smtClean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dirty="0" smtClean="0"/>
              <a:t>2005: 100/</a:t>
            </a:r>
            <a:r>
              <a:rPr lang="fr-FR" sz="2000" dirty="0" err="1" smtClean="0"/>
              <a:t>week</a:t>
            </a:r>
            <a:endParaRPr lang="fr-FR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dirty="0" smtClean="0"/>
              <a:t>2014: 250-300/</a:t>
            </a:r>
            <a:r>
              <a:rPr lang="fr-FR" sz="2000" dirty="0" err="1" smtClean="0"/>
              <a:t>week</a:t>
            </a:r>
            <a:endParaRPr lang="fr-FR" sz="2000" dirty="0" smtClean="0"/>
          </a:p>
          <a:p>
            <a:r>
              <a:rPr lang="fr-FR" sz="2400" dirty="0" smtClean="0"/>
              <a:t>Main </a:t>
            </a:r>
            <a:r>
              <a:rPr lang="fr-FR" sz="2400" dirty="0"/>
              <a:t>cause: </a:t>
            </a:r>
            <a:r>
              <a:rPr lang="fr-FR" sz="2400" dirty="0" err="1"/>
              <a:t>rent</a:t>
            </a:r>
            <a:r>
              <a:rPr lang="fr-FR" sz="2400" dirty="0"/>
              <a:t> </a:t>
            </a:r>
            <a:r>
              <a:rPr lang="fr-FR" sz="2400" dirty="0" err="1"/>
              <a:t>arrears</a:t>
            </a:r>
            <a:r>
              <a:rPr lang="fr-FR" sz="2400" dirty="0"/>
              <a:t> (90</a:t>
            </a:r>
            <a:r>
              <a:rPr lang="fr-FR" sz="2400" dirty="0" smtClean="0"/>
              <a:t>%)</a:t>
            </a:r>
            <a:endParaRPr lang="fr-FR" dirty="0" smtClean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fr-FR" sz="2000" dirty="0" err="1" smtClean="0"/>
              <a:t>Wrong</a:t>
            </a:r>
            <a:r>
              <a:rPr lang="fr-FR" sz="2000" dirty="0" smtClean="0"/>
              <a:t> </a:t>
            </a:r>
            <a:r>
              <a:rPr lang="fr-FR" sz="2000" dirty="0" err="1" smtClean="0"/>
              <a:t>assessment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consequences</a:t>
            </a:r>
            <a:r>
              <a:rPr lang="fr-FR" sz="2000" dirty="0" smtClean="0"/>
              <a:t> of default </a:t>
            </a:r>
            <a:r>
              <a:rPr lang="fr-FR" sz="2000" dirty="0" err="1" smtClean="0"/>
              <a:t>payments</a:t>
            </a:r>
            <a:endParaRPr lang="fr-FR" sz="2000" dirty="0" smtClean="0"/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fr-FR" sz="2000" dirty="0" smtClean="0"/>
              <a:t>Large </a:t>
            </a:r>
            <a:r>
              <a:rPr lang="fr-FR" sz="2000" dirty="0" err="1" smtClean="0"/>
              <a:t>share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available</a:t>
            </a:r>
            <a:r>
              <a:rPr lang="fr-FR" sz="2000" dirty="0" smtClean="0"/>
              <a:t> budget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fr-FR" sz="2000" dirty="0" smtClean="0"/>
              <a:t>…</a:t>
            </a:r>
          </a:p>
          <a:p>
            <a:r>
              <a:rPr lang="fr-FR" sz="2400" dirty="0" smtClean="0"/>
              <a:t>No </a:t>
            </a:r>
            <a:r>
              <a:rPr lang="fr-FR" sz="2400" dirty="0" err="1" smtClean="0"/>
              <a:t>centralized</a:t>
            </a:r>
            <a:r>
              <a:rPr lang="fr-FR" sz="2400" dirty="0" smtClean="0"/>
              <a:t> data on </a:t>
            </a:r>
            <a:r>
              <a:rPr lang="fr-FR" sz="2400" dirty="0" err="1" smtClean="0"/>
              <a:t>enforced</a:t>
            </a:r>
            <a:r>
              <a:rPr lang="fr-FR" sz="2400" dirty="0" smtClean="0"/>
              <a:t> </a:t>
            </a:r>
            <a:r>
              <a:rPr lang="fr-FR" sz="2400" dirty="0" err="1" smtClean="0"/>
              <a:t>evictions</a:t>
            </a:r>
            <a:endParaRPr lang="fr-FR" sz="2400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nl-B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Role</a:t>
            </a:r>
            <a:r>
              <a:rPr lang="fr-FR" dirty="0" smtClean="0"/>
              <a:t> of the PRS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Role</a:t>
            </a:r>
            <a:r>
              <a:rPr lang="fr-FR" sz="2400" dirty="0" smtClean="0"/>
              <a:t> of the PRS in </a:t>
            </a:r>
            <a:r>
              <a:rPr lang="fr-FR" sz="2400" dirty="0" err="1" smtClean="0"/>
              <a:t>policy</a:t>
            </a:r>
            <a:r>
              <a:rPr lang="fr-FR" sz="2400" dirty="0" smtClean="0"/>
              <a:t> </a:t>
            </a:r>
            <a:r>
              <a:rPr lang="fr-FR" sz="2400" dirty="0" err="1" smtClean="0"/>
              <a:t>terms</a:t>
            </a:r>
            <a:endParaRPr lang="fr-FR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Focus on homeownership - W</a:t>
            </a:r>
            <a:r>
              <a:rPr lang="fr-FR" sz="2000" dirty="0" err="1" smtClean="0"/>
              <a:t>eakening</a:t>
            </a:r>
            <a:r>
              <a:rPr lang="fr-FR" sz="2000" dirty="0" smtClean="0"/>
              <a:t> </a:t>
            </a:r>
            <a:r>
              <a:rPr lang="fr-FR" sz="2000" dirty="0"/>
              <a:t>PRS </a:t>
            </a:r>
            <a:endParaRPr lang="fr-FR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Growing concern, but until </a:t>
            </a:r>
            <a:r>
              <a:rPr lang="en-US" sz="2000" dirty="0"/>
              <a:t>now no general reorientation of </a:t>
            </a:r>
            <a:r>
              <a:rPr lang="en-US" sz="2000" dirty="0" smtClean="0"/>
              <a:t>policy</a:t>
            </a:r>
          </a:p>
          <a:p>
            <a:r>
              <a:rPr lang="en-US" sz="2400" dirty="0" smtClean="0"/>
              <a:t>Role </a:t>
            </a:r>
            <a:r>
              <a:rPr lang="en-US" sz="2400" dirty="0"/>
              <a:t>of </a:t>
            </a:r>
            <a:r>
              <a:rPr lang="en-US" sz="2400" dirty="0" smtClean="0"/>
              <a:t> the PRS </a:t>
            </a:r>
            <a:r>
              <a:rPr lang="en-US" sz="2400" dirty="0"/>
              <a:t>in meeting </a:t>
            </a:r>
            <a:r>
              <a:rPr lang="en-US" sz="2400" dirty="0" smtClean="0"/>
              <a:t>social needs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Serving 3 groups of +/- equal </a:t>
            </a:r>
            <a:r>
              <a:rPr lang="en-US" sz="2000" dirty="0" smtClean="0"/>
              <a:t>size</a:t>
            </a:r>
            <a:endParaRPr lang="en-US" sz="20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Starters, on the way to homeownership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Low housing quality / weak socio-economic profile of tenants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Older persons that moved to an </a:t>
            </a:r>
            <a:r>
              <a:rPr lang="en-US" sz="1600" dirty="0" err="1" smtClean="0"/>
              <a:t>appartment</a:t>
            </a:r>
            <a:endParaRPr lang="en-US" sz="16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Increasing share of vulnerable groups: low income, unemployed, unfit for work, singles, single-parents with children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Increasing problems </a:t>
            </a:r>
            <a:r>
              <a:rPr lang="en-US" sz="2000" dirty="0"/>
              <a:t>with </a:t>
            </a:r>
            <a:r>
              <a:rPr lang="en-US" sz="2000" dirty="0" smtClean="0"/>
              <a:t>affordability, esp. for the lowest income groups</a:t>
            </a:r>
            <a:endParaRPr lang="en-US" sz="20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1600" dirty="0" smtClean="0"/>
              <a:t>Evolution of </a:t>
            </a:r>
            <a:r>
              <a:rPr lang="fr-FR" sz="1600" dirty="0" err="1" smtClean="0"/>
              <a:t>market</a:t>
            </a:r>
            <a:r>
              <a:rPr lang="fr-FR" sz="1600" dirty="0" smtClean="0"/>
              <a:t> </a:t>
            </a:r>
            <a:r>
              <a:rPr lang="fr-FR" sz="1600" dirty="0" err="1" smtClean="0"/>
              <a:t>rents</a:t>
            </a:r>
            <a:r>
              <a:rPr lang="fr-FR" sz="1600" dirty="0" smtClean="0"/>
              <a:t> 2005-2013: </a:t>
            </a:r>
            <a:r>
              <a:rPr lang="fr-FR" sz="1600" dirty="0" err="1" smtClean="0"/>
              <a:t>general</a:t>
            </a:r>
            <a:r>
              <a:rPr lang="fr-FR" sz="1600" dirty="0" smtClean="0"/>
              <a:t> </a:t>
            </a:r>
            <a:r>
              <a:rPr lang="fr-FR" sz="1600" dirty="0" err="1" smtClean="0"/>
              <a:t>increase</a:t>
            </a:r>
            <a:r>
              <a:rPr lang="fr-FR" sz="1600" dirty="0" smtClean="0"/>
              <a:t> of 8% – 18% for the </a:t>
            </a:r>
            <a:r>
              <a:rPr lang="fr-FR" sz="1600" dirty="0" err="1" smtClean="0"/>
              <a:t>lowest</a:t>
            </a:r>
            <a:r>
              <a:rPr lang="fr-FR" sz="1600" dirty="0" smtClean="0"/>
              <a:t> </a:t>
            </a:r>
            <a:r>
              <a:rPr lang="fr-FR" sz="1600" dirty="0" err="1" smtClean="0"/>
              <a:t>income</a:t>
            </a:r>
            <a:r>
              <a:rPr lang="fr-FR" sz="1600" dirty="0" smtClean="0"/>
              <a:t> group – 17% for the </a:t>
            </a:r>
            <a:r>
              <a:rPr lang="fr-FR" sz="1600" dirty="0" err="1" smtClean="0"/>
              <a:t>unemployed</a:t>
            </a:r>
            <a:r>
              <a:rPr lang="fr-FR" sz="1600" dirty="0" smtClean="0"/>
              <a:t> – 24% for the </a:t>
            </a:r>
            <a:r>
              <a:rPr lang="fr-FR" sz="1600" dirty="0" err="1" smtClean="0"/>
              <a:t>disabled</a:t>
            </a:r>
            <a:endParaRPr lang="fr-FR" sz="1600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2066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Size of the PRS</a:t>
            </a:r>
            <a:endParaRPr lang="nl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126876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Figure 1: Tenure, </a:t>
            </a:r>
            <a:r>
              <a:rPr lang="fr-FR" dirty="0" err="1" smtClean="0"/>
              <a:t>Flemish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r>
              <a:rPr lang="fr-FR" dirty="0" smtClean="0"/>
              <a:t>, 1947-2005</a:t>
            </a:r>
            <a:endParaRPr lang="nl-BE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6309320"/>
            <a:ext cx="85324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Sources: * Descamps (1997), **Goossens et al.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(1997), ° FOD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Economie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[Federal Economy Department] - ADSEI, SEE 2001, °°Heylen et al. 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(2007).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55576" y="2996952"/>
            <a:ext cx="2520280" cy="648072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75856" y="3645024"/>
            <a:ext cx="1080120" cy="21602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55976" y="3861048"/>
            <a:ext cx="1152128" cy="288032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508104" y="4149080"/>
            <a:ext cx="1080120" cy="144016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88224" y="4293096"/>
            <a:ext cx="1224136" cy="21602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812360" y="4509120"/>
            <a:ext cx="432048" cy="72008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Security of tenure: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fr-FR" sz="2400" dirty="0" smtClean="0"/>
              <a:t>Article 23 of the </a:t>
            </a:r>
            <a:r>
              <a:rPr lang="fr-FR" sz="2400" dirty="0" err="1" smtClean="0"/>
              <a:t>Belgian</a:t>
            </a:r>
            <a:r>
              <a:rPr lang="fr-FR" sz="2400" dirty="0" smtClean="0"/>
              <a:t> Constitution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dirty="0" smtClean="0"/>
              <a:t>All branches of </a:t>
            </a:r>
            <a:r>
              <a:rPr lang="fr-FR" sz="2000" dirty="0" err="1" smtClean="0"/>
              <a:t>government</a:t>
            </a:r>
            <a:r>
              <a:rPr lang="fr-FR" sz="2000" dirty="0" smtClean="0"/>
              <a:t> are </a:t>
            </a:r>
            <a:r>
              <a:rPr lang="fr-FR" sz="2000" dirty="0" err="1" smtClean="0"/>
              <a:t>responsible</a:t>
            </a:r>
            <a:r>
              <a:rPr lang="fr-FR" sz="2000" dirty="0" smtClean="0"/>
              <a:t>, </a:t>
            </a:r>
            <a:r>
              <a:rPr lang="fr-FR" sz="2000" dirty="0" err="1" smtClean="0"/>
              <a:t>each</a:t>
            </a:r>
            <a:r>
              <a:rPr lang="fr-FR" sz="2000" dirty="0" smtClean="0"/>
              <a:t> </a:t>
            </a:r>
            <a:r>
              <a:rPr lang="fr-FR" sz="2000" dirty="0" err="1" smtClean="0"/>
              <a:t>within</a:t>
            </a:r>
            <a:r>
              <a:rPr lang="fr-FR" sz="2000" dirty="0" smtClean="0"/>
              <a:t> the </a:t>
            </a:r>
            <a:r>
              <a:rPr lang="fr-FR" sz="2000" dirty="0" err="1" smtClean="0"/>
              <a:t>limits</a:t>
            </a:r>
            <a:r>
              <a:rPr lang="fr-FR" sz="2000" dirty="0" smtClean="0"/>
              <a:t> of </a:t>
            </a:r>
            <a:r>
              <a:rPr lang="fr-FR" sz="2000" dirty="0" err="1" smtClean="0"/>
              <a:t>their</a:t>
            </a:r>
            <a:r>
              <a:rPr lang="fr-FR" sz="2000" dirty="0" smtClean="0"/>
              <a:t> power (</a:t>
            </a:r>
            <a:r>
              <a:rPr lang="fr-FR" sz="2000" i="1" dirty="0" err="1" smtClean="0"/>
              <a:t>e.g</a:t>
            </a:r>
            <a:r>
              <a:rPr lang="fr-FR" sz="2000" i="1" dirty="0" smtClean="0"/>
              <a:t>. </a:t>
            </a:r>
            <a:r>
              <a:rPr lang="fr-FR" sz="2000" dirty="0" err="1" smtClean="0"/>
              <a:t>Flemish</a:t>
            </a:r>
            <a:r>
              <a:rPr lang="fr-FR" sz="2000" dirty="0" smtClean="0"/>
              <a:t> </a:t>
            </a:r>
            <a:r>
              <a:rPr lang="fr-FR" sz="2000" dirty="0" err="1" smtClean="0"/>
              <a:t>Housing</a:t>
            </a:r>
            <a:r>
              <a:rPr lang="fr-FR" sz="2000" dirty="0" smtClean="0"/>
              <a:t> Code)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i="1" dirty="0" smtClean="0"/>
              <a:t>The </a:t>
            </a:r>
            <a:r>
              <a:rPr lang="fr-FR" sz="2000" i="1" dirty="0" err="1" smtClean="0"/>
              <a:t>possibility</a:t>
            </a:r>
            <a:r>
              <a:rPr lang="fr-FR" sz="2000" i="1" dirty="0" smtClean="0"/>
              <a:t> of the tenant to </a:t>
            </a:r>
            <a:r>
              <a:rPr lang="fr-FR" sz="2000" i="1" dirty="0" err="1" smtClean="0"/>
              <a:t>remain</a:t>
            </a:r>
            <a:r>
              <a:rPr lang="fr-FR" sz="2000" i="1" dirty="0" smtClean="0"/>
              <a:t> in the </a:t>
            </a:r>
            <a:r>
              <a:rPr lang="fr-FR" sz="2000" i="1" dirty="0" err="1" smtClean="0"/>
              <a:t>dwelling</a:t>
            </a:r>
            <a:r>
              <a:rPr lang="fr-FR" sz="2000" i="1" dirty="0" smtClean="0"/>
              <a:t> as long as </a:t>
            </a:r>
            <a:r>
              <a:rPr lang="fr-FR" sz="2000" i="1" dirty="0" err="1" smtClean="0"/>
              <a:t>he</a:t>
            </a:r>
            <a:r>
              <a:rPr lang="fr-FR" sz="2000" i="1" dirty="0" smtClean="0"/>
              <a:t> or </a:t>
            </a:r>
            <a:r>
              <a:rPr lang="fr-FR" sz="2000" i="1" dirty="0" err="1" smtClean="0"/>
              <a:t>she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wishes</a:t>
            </a:r>
            <a:r>
              <a:rPr lang="fr-FR" sz="2000" i="1" dirty="0" smtClean="0"/>
              <a:t> – </a:t>
            </a:r>
            <a:r>
              <a:rPr lang="fr-FR" sz="2000" dirty="0"/>
              <a:t> </a:t>
            </a:r>
            <a:r>
              <a:rPr lang="fr-FR" sz="2000" dirty="0" smtClean="0"/>
              <a:t>in a </a:t>
            </a:r>
            <a:r>
              <a:rPr lang="fr-FR" sz="2000" dirty="0" err="1" smtClean="0"/>
              <a:t>broader</a:t>
            </a:r>
            <a:r>
              <a:rPr lang="fr-FR" sz="2000" dirty="0" smtClean="0"/>
              <a:t> </a:t>
            </a:r>
            <a:r>
              <a:rPr lang="fr-FR" sz="2000" dirty="0" err="1" smtClean="0"/>
              <a:t>sense</a:t>
            </a:r>
            <a:r>
              <a:rPr lang="fr-FR" sz="2000" dirty="0" smtClean="0"/>
              <a:t>: </a:t>
            </a:r>
            <a:r>
              <a:rPr lang="fr-FR" sz="2000" dirty="0" err="1" smtClean="0"/>
              <a:t>connected</a:t>
            </a:r>
            <a:r>
              <a:rPr lang="fr-FR" sz="2000" dirty="0" smtClean="0"/>
              <a:t> to </a:t>
            </a:r>
            <a:r>
              <a:rPr lang="fr-FR" sz="2000" dirty="0" err="1" smtClean="0"/>
              <a:t>housing</a:t>
            </a:r>
            <a:r>
              <a:rPr lang="fr-FR" sz="2000" dirty="0" smtClean="0"/>
              <a:t> conditions</a:t>
            </a:r>
            <a:endParaRPr lang="fr-FR" sz="2000" i="1" dirty="0" smtClean="0"/>
          </a:p>
          <a:p>
            <a:r>
              <a:rPr lang="fr-FR" sz="2400" dirty="0" err="1" smtClean="0"/>
              <a:t>European</a:t>
            </a:r>
            <a:r>
              <a:rPr lang="fr-FR" sz="2400" dirty="0" smtClean="0"/>
              <a:t> and International </a:t>
            </a:r>
            <a:r>
              <a:rPr lang="fr-FR" sz="2400" dirty="0" err="1" smtClean="0"/>
              <a:t>Housing</a:t>
            </a:r>
            <a:r>
              <a:rPr lang="fr-FR" sz="2400" dirty="0" smtClean="0"/>
              <a:t> </a:t>
            </a:r>
            <a:r>
              <a:rPr lang="fr-FR" sz="2400" dirty="0" err="1" smtClean="0"/>
              <a:t>rights</a:t>
            </a:r>
            <a:endParaRPr lang="fr-FR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dirty="0" smtClean="0"/>
              <a:t>Not </a:t>
            </a:r>
            <a:r>
              <a:rPr lang="fr-FR" sz="2000" dirty="0" err="1" smtClean="0"/>
              <a:t>formally</a:t>
            </a:r>
            <a:r>
              <a:rPr lang="fr-FR" sz="2000" dirty="0" smtClean="0"/>
              <a:t> </a:t>
            </a:r>
            <a:r>
              <a:rPr lang="fr-FR" sz="2000" dirty="0" err="1" smtClean="0"/>
              <a:t>protected</a:t>
            </a:r>
            <a:r>
              <a:rPr lang="fr-FR" sz="2000" dirty="0" smtClean="0"/>
              <a:t> by the ECHR, but ‘a </a:t>
            </a:r>
            <a:r>
              <a:rPr lang="fr-FR" sz="2000" dirty="0" err="1" smtClean="0"/>
              <a:t>protectable</a:t>
            </a:r>
            <a:r>
              <a:rPr lang="fr-FR" sz="2000" dirty="0" smtClean="0"/>
              <a:t> </a:t>
            </a:r>
            <a:r>
              <a:rPr lang="fr-FR" sz="2000" dirty="0" err="1" smtClean="0"/>
              <a:t>interest</a:t>
            </a:r>
            <a:r>
              <a:rPr lang="fr-FR" sz="2000" dirty="0" smtClean="0"/>
              <a:t>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2000" dirty="0" smtClean="0"/>
              <a:t>Balance of </a:t>
            </a:r>
            <a:r>
              <a:rPr lang="fr-FR" sz="2000" dirty="0" err="1" smtClean="0"/>
              <a:t>interests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required</a:t>
            </a:r>
            <a:r>
              <a:rPr lang="fr-FR" sz="2000" dirty="0" smtClean="0"/>
              <a:t> (</a:t>
            </a:r>
            <a:r>
              <a:rPr lang="fr-FR" sz="2000" dirty="0" err="1" smtClean="0"/>
              <a:t>ECtHR</a:t>
            </a:r>
            <a:r>
              <a:rPr lang="fr-FR" sz="2000" dirty="0" smtClean="0"/>
              <a:t>, 13/05/08, </a:t>
            </a:r>
            <a:r>
              <a:rPr lang="fr-FR" sz="2000" dirty="0" err="1" smtClean="0"/>
              <a:t>McCann</a:t>
            </a:r>
            <a:r>
              <a:rPr lang="fr-FR" sz="2000" dirty="0" smtClean="0"/>
              <a:t> vs. UK; </a:t>
            </a:r>
            <a:r>
              <a:rPr lang="fr-FR" sz="2000" dirty="0" err="1" smtClean="0"/>
              <a:t>ECtHR</a:t>
            </a:r>
            <a:r>
              <a:rPr lang="fr-FR" sz="2000" dirty="0" smtClean="0"/>
              <a:t>, 11/01/01, </a:t>
            </a:r>
            <a:r>
              <a:rPr lang="fr-FR" sz="2000" dirty="0" err="1" smtClean="0"/>
              <a:t>Lunari</a:t>
            </a:r>
            <a:r>
              <a:rPr lang="fr-FR" sz="2000" dirty="0" smtClean="0"/>
              <a:t> vs. </a:t>
            </a:r>
            <a:r>
              <a:rPr lang="fr-FR" sz="2000" dirty="0" err="1" smtClean="0"/>
              <a:t>Italy</a:t>
            </a:r>
            <a:r>
              <a:rPr lang="fr-FR" sz="2000" dirty="0" smtClean="0"/>
              <a:t>)</a:t>
            </a:r>
          </a:p>
          <a:p>
            <a:pPr marL="400050"/>
            <a:r>
              <a:rPr lang="fr-FR" sz="2400" dirty="0" err="1" smtClean="0"/>
              <a:t>Effectiveness</a:t>
            </a:r>
            <a:r>
              <a:rPr lang="fr-FR" sz="2400" dirty="0" smtClean="0"/>
              <a:t> on the </a:t>
            </a:r>
            <a:r>
              <a:rPr lang="fr-FR" sz="2400" dirty="0" err="1" smtClean="0"/>
              <a:t>ground</a:t>
            </a:r>
            <a:r>
              <a:rPr lang="fr-FR" sz="2400" dirty="0" smtClean="0"/>
              <a:t>?</a:t>
            </a:r>
          </a:p>
          <a:p>
            <a:pPr marL="400050"/>
            <a:r>
              <a:rPr lang="fr-FR" sz="2400" dirty="0" err="1" smtClean="0"/>
              <a:t>Policies</a:t>
            </a:r>
            <a:r>
              <a:rPr lang="fr-FR" sz="2400" dirty="0" smtClean="0"/>
              <a:t> of </a:t>
            </a:r>
            <a:r>
              <a:rPr lang="fr-FR" sz="2400" dirty="0" err="1" smtClean="0"/>
              <a:t>security</a:t>
            </a:r>
            <a:r>
              <a:rPr lang="fr-FR" sz="2400" dirty="0" smtClean="0"/>
              <a:t> of tenure?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Security of </a:t>
            </a:r>
            <a:r>
              <a:rPr lang="nl-BE" dirty="0" err="1" smtClean="0"/>
              <a:t>Tenure</a:t>
            </a:r>
            <a:r>
              <a:rPr lang="nl-BE" dirty="0" smtClean="0"/>
              <a:t>: </a:t>
            </a:r>
            <a:r>
              <a:rPr lang="nl-BE" dirty="0" err="1"/>
              <a:t>T</a:t>
            </a:r>
            <a:r>
              <a:rPr lang="nl-BE" dirty="0" err="1" smtClean="0"/>
              <a:t>enancy</a:t>
            </a:r>
            <a:r>
              <a:rPr lang="nl-BE" dirty="0" smtClean="0"/>
              <a:t> </a:t>
            </a:r>
            <a:r>
              <a:rPr lang="nl-BE" dirty="0" err="1" smtClean="0"/>
              <a:t>law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sz="2400" dirty="0" smtClean="0"/>
              <a:t>House </a:t>
            </a:r>
            <a:r>
              <a:rPr lang="nl-BE" sz="2400" dirty="0" err="1" smtClean="0"/>
              <a:t>Rental</a:t>
            </a:r>
            <a:r>
              <a:rPr lang="nl-BE" sz="2400" dirty="0" smtClean="0"/>
              <a:t> Act (1991)</a:t>
            </a:r>
            <a:endParaRPr lang="nl-BE" sz="2400" dirty="0"/>
          </a:p>
          <a:p>
            <a:r>
              <a:rPr lang="nl-BE" sz="2400" dirty="0" smtClean="0"/>
              <a:t>Security of </a:t>
            </a:r>
            <a:r>
              <a:rPr lang="nl-BE" sz="2400" dirty="0" err="1" smtClean="0"/>
              <a:t>tenure</a:t>
            </a:r>
            <a:r>
              <a:rPr lang="nl-BE" sz="2400" dirty="0" smtClean="0"/>
              <a:t> as </a:t>
            </a:r>
            <a:r>
              <a:rPr lang="nl-BE" sz="2400" dirty="0" err="1" smtClean="0"/>
              <a:t>one</a:t>
            </a:r>
            <a:r>
              <a:rPr lang="nl-BE" sz="2400" dirty="0" smtClean="0"/>
              <a:t> of the predominant features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/>
              <a:t>Duration</a:t>
            </a:r>
            <a:r>
              <a:rPr lang="nl-BE" sz="2000" dirty="0" smtClean="0"/>
              <a:t>: 9 </a:t>
            </a:r>
            <a:r>
              <a:rPr lang="nl-BE" sz="2000" dirty="0" err="1" smtClean="0"/>
              <a:t>years</a:t>
            </a:r>
            <a:r>
              <a:rPr lang="nl-BE" sz="2000" dirty="0" smtClean="0"/>
              <a:t> – Short term lease: </a:t>
            </a:r>
            <a:r>
              <a:rPr lang="nl-BE" sz="2000" dirty="0" err="1" smtClean="0"/>
              <a:t>restricted</a:t>
            </a:r>
            <a:endParaRPr lang="nl-BE" sz="20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/>
              <a:t>Termination</a:t>
            </a:r>
            <a:r>
              <a:rPr lang="nl-BE" sz="2000" dirty="0" smtClean="0"/>
              <a:t> </a:t>
            </a:r>
            <a:r>
              <a:rPr lang="nl-BE" sz="2000" dirty="0" err="1" smtClean="0"/>
              <a:t>with</a:t>
            </a:r>
            <a:r>
              <a:rPr lang="nl-BE" sz="2000" dirty="0" smtClean="0"/>
              <a:t> a </a:t>
            </a:r>
            <a:r>
              <a:rPr lang="nl-BE" sz="2000" dirty="0" err="1" smtClean="0"/>
              <a:t>notice</a:t>
            </a:r>
            <a:r>
              <a:rPr lang="nl-BE" sz="2000" dirty="0" smtClean="0"/>
              <a:t> </a:t>
            </a:r>
            <a:r>
              <a:rPr lang="nl-BE" sz="2000" dirty="0" err="1" smtClean="0"/>
              <a:t>period</a:t>
            </a:r>
            <a:r>
              <a:rPr lang="nl-BE" sz="2000" dirty="0" smtClean="0"/>
              <a:t>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1600" dirty="0" err="1" smtClean="0"/>
              <a:t>Notic</a:t>
            </a:r>
            <a:r>
              <a:rPr lang="nl-BE" sz="1600" dirty="0" err="1"/>
              <a:t>e</a:t>
            </a:r>
            <a:r>
              <a:rPr lang="nl-BE" sz="1600" dirty="0" smtClean="0"/>
              <a:t> </a:t>
            </a:r>
            <a:r>
              <a:rPr lang="nl-BE" sz="1600" dirty="0" err="1" smtClean="0"/>
              <a:t>period</a:t>
            </a:r>
            <a:r>
              <a:rPr lang="nl-BE" sz="1600" dirty="0" smtClean="0"/>
              <a:t> of 6 </a:t>
            </a:r>
            <a:r>
              <a:rPr lang="nl-BE" sz="1600" dirty="0" err="1" smtClean="0"/>
              <a:t>months</a:t>
            </a:r>
            <a:r>
              <a:rPr lang="nl-BE" sz="1600" dirty="0" smtClean="0"/>
              <a:t>, </a:t>
            </a:r>
            <a:r>
              <a:rPr lang="nl-BE" sz="1600" dirty="0" err="1" smtClean="0"/>
              <a:t>limited</a:t>
            </a:r>
            <a:r>
              <a:rPr lang="nl-BE" sz="1600" dirty="0" smtClean="0"/>
              <a:t> </a:t>
            </a:r>
            <a:r>
              <a:rPr lang="nl-BE" sz="1600" dirty="0" err="1" smtClean="0"/>
              <a:t>to</a:t>
            </a:r>
            <a:r>
              <a:rPr lang="nl-BE" sz="1600" dirty="0" smtClean="0"/>
              <a:t> </a:t>
            </a:r>
            <a:r>
              <a:rPr lang="nl-BE" sz="1600" dirty="0" err="1" smtClean="0"/>
              <a:t>specific</a:t>
            </a:r>
            <a:r>
              <a:rPr lang="nl-BE" sz="1600" dirty="0" smtClean="0"/>
              <a:t> </a:t>
            </a:r>
            <a:r>
              <a:rPr lang="nl-BE" sz="1600" dirty="0" err="1" smtClean="0"/>
              <a:t>circumstances</a:t>
            </a:r>
            <a:endParaRPr lang="nl-BE" sz="16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000" dirty="0" err="1" smtClean="0"/>
              <a:t>Termination</a:t>
            </a:r>
            <a:r>
              <a:rPr lang="nl-BE" sz="2000" dirty="0" smtClean="0"/>
              <a:t> </a:t>
            </a:r>
            <a:r>
              <a:rPr lang="nl-BE" sz="2000" dirty="0" err="1" smtClean="0"/>
              <a:t>due</a:t>
            </a:r>
            <a:r>
              <a:rPr lang="nl-BE" sz="2000" dirty="0" smtClean="0"/>
              <a:t> </a:t>
            </a:r>
            <a:r>
              <a:rPr lang="nl-BE" sz="2000" dirty="0" err="1" smtClean="0"/>
              <a:t>to</a:t>
            </a:r>
            <a:r>
              <a:rPr lang="nl-BE" sz="2000" dirty="0" smtClean="0"/>
              <a:t> </a:t>
            </a:r>
            <a:r>
              <a:rPr lang="nl-BE" sz="2000" dirty="0" err="1" smtClean="0"/>
              <a:t>violation</a:t>
            </a:r>
            <a:r>
              <a:rPr lang="nl-BE" sz="2000" dirty="0" smtClean="0"/>
              <a:t> of </a:t>
            </a:r>
            <a:r>
              <a:rPr lang="nl-BE" sz="2000" dirty="0" err="1" smtClean="0"/>
              <a:t>contractual</a:t>
            </a:r>
            <a:r>
              <a:rPr lang="nl-BE" sz="2000" dirty="0" smtClean="0"/>
              <a:t> </a:t>
            </a:r>
            <a:r>
              <a:rPr lang="nl-BE" sz="2000" dirty="0" err="1" smtClean="0"/>
              <a:t>duties</a:t>
            </a:r>
            <a:r>
              <a:rPr lang="nl-BE" sz="2000" dirty="0" smtClean="0"/>
              <a:t>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nl-BE" sz="1600" dirty="0" smtClean="0"/>
              <a:t>Has </a:t>
            </a:r>
            <a:r>
              <a:rPr lang="nl-BE" sz="1600" dirty="0" err="1" smtClean="0"/>
              <a:t>to</a:t>
            </a:r>
            <a:r>
              <a:rPr lang="nl-BE" sz="1600" dirty="0" smtClean="0"/>
              <a:t> </a:t>
            </a:r>
            <a:r>
              <a:rPr lang="nl-BE" sz="1600" dirty="0" err="1" smtClean="0"/>
              <a:t>be</a:t>
            </a:r>
            <a:r>
              <a:rPr lang="nl-BE" sz="1600" dirty="0" smtClean="0"/>
              <a:t> </a:t>
            </a:r>
            <a:r>
              <a:rPr lang="nl-BE" sz="1600" dirty="0" err="1" smtClean="0"/>
              <a:t>requested</a:t>
            </a:r>
            <a:r>
              <a:rPr lang="nl-BE" sz="1600" dirty="0" smtClean="0"/>
              <a:t> at the </a:t>
            </a:r>
            <a:r>
              <a:rPr lang="nl-BE" sz="1600" dirty="0" err="1" smtClean="0"/>
              <a:t>Justice</a:t>
            </a:r>
            <a:r>
              <a:rPr lang="nl-BE" sz="1600" dirty="0" smtClean="0"/>
              <a:t> of the </a:t>
            </a:r>
            <a:r>
              <a:rPr lang="nl-BE" sz="1600" dirty="0" err="1" smtClean="0"/>
              <a:t>Peace</a:t>
            </a:r>
            <a:r>
              <a:rPr lang="nl-BE" sz="1600" dirty="0" smtClean="0"/>
              <a:t> (</a:t>
            </a:r>
            <a:r>
              <a:rPr lang="nl-BE" sz="1600" dirty="0" err="1" smtClean="0"/>
              <a:t>cfr</a:t>
            </a:r>
            <a:r>
              <a:rPr lang="nl-BE" sz="1600" dirty="0" smtClean="0"/>
              <a:t>. McCann </a:t>
            </a:r>
            <a:r>
              <a:rPr lang="nl-BE" sz="1600" dirty="0" err="1" smtClean="0"/>
              <a:t>vs</a:t>
            </a:r>
            <a:r>
              <a:rPr lang="nl-BE" sz="1600" dirty="0" smtClean="0"/>
              <a:t> UK)</a:t>
            </a:r>
            <a:endParaRPr lang="nl-BE" sz="1600" dirty="0"/>
          </a:p>
          <a:p>
            <a:r>
              <a:rPr lang="en-US" sz="2400" dirty="0" smtClean="0"/>
              <a:t>A balanced regulation?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Mechanisms to guarantee a fair return on investment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Initial rent: no regulation – During the lease: costs of living + Review at court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esults on the ground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Tenants’ perspective: 53% short term contracts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Landlords’ </a:t>
            </a:r>
            <a:r>
              <a:rPr lang="en-US" sz="2000" dirty="0" smtClean="0"/>
              <a:t>associations: income is too low + Eviction procedures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marL="457200" lvl="1" indent="0">
              <a:buNone/>
            </a:pPr>
            <a:endParaRPr lang="nl-BE" sz="2000" dirty="0"/>
          </a:p>
          <a:p>
            <a:pPr marL="57150" indent="0">
              <a:buNone/>
            </a:pPr>
            <a:endParaRPr lang="nl-BE" sz="2400" dirty="0" smtClean="0"/>
          </a:p>
          <a:p>
            <a:pPr marL="400050"/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402874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Prevention of </a:t>
            </a:r>
            <a:r>
              <a:rPr lang="nl-BE" dirty="0" err="1" smtClean="0"/>
              <a:t>eviction</a:t>
            </a:r>
            <a:r>
              <a:rPr lang="nl-BE" dirty="0" smtClean="0"/>
              <a:t>: </a:t>
            </a:r>
            <a:r>
              <a:rPr lang="nl-BE" dirty="0" err="1" smtClean="0"/>
              <a:t>procedural</a:t>
            </a:r>
            <a:r>
              <a:rPr lang="nl-BE" dirty="0" smtClean="0"/>
              <a:t> </a:t>
            </a:r>
            <a:r>
              <a:rPr lang="nl-BE" dirty="0" err="1" smtClean="0"/>
              <a:t>law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sz="2600" dirty="0" smtClean="0"/>
              <a:t>Act on the </a:t>
            </a:r>
            <a:r>
              <a:rPr lang="nl-BE" sz="2600" dirty="0" err="1" smtClean="0"/>
              <a:t>Humanization</a:t>
            </a:r>
            <a:r>
              <a:rPr lang="nl-BE" sz="2600" dirty="0" smtClean="0"/>
              <a:t> of </a:t>
            </a:r>
            <a:r>
              <a:rPr lang="nl-BE" sz="2600" dirty="0" err="1" smtClean="0"/>
              <a:t>evictions</a:t>
            </a:r>
            <a:r>
              <a:rPr lang="nl-BE" sz="2600" dirty="0" smtClean="0"/>
              <a:t> (1998): </a:t>
            </a:r>
          </a:p>
          <a:p>
            <a:r>
              <a:rPr lang="nl-BE" sz="2600" dirty="0" err="1" smtClean="0"/>
              <a:t>Specific</a:t>
            </a:r>
            <a:r>
              <a:rPr lang="nl-BE" sz="2600" dirty="0" smtClean="0"/>
              <a:t> procedure </a:t>
            </a:r>
            <a:r>
              <a:rPr lang="nl-BE" sz="2600" dirty="0" err="1" smtClean="0"/>
              <a:t>for</a:t>
            </a:r>
            <a:r>
              <a:rPr lang="nl-BE" sz="2600" dirty="0" smtClean="0"/>
              <a:t> </a:t>
            </a:r>
            <a:r>
              <a:rPr lang="nl-BE" sz="2600" dirty="0" err="1" smtClean="0"/>
              <a:t>evictions</a:t>
            </a:r>
            <a:endParaRPr lang="nl-BE" sz="26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200" dirty="0" err="1" smtClean="0"/>
              <a:t>Standstill</a:t>
            </a:r>
            <a:r>
              <a:rPr lang="nl-BE" sz="2200" dirty="0" smtClean="0"/>
              <a:t> </a:t>
            </a:r>
            <a:r>
              <a:rPr lang="nl-BE" sz="2200" dirty="0" err="1" smtClean="0"/>
              <a:t>period</a:t>
            </a:r>
            <a:r>
              <a:rPr lang="nl-BE" sz="2200" dirty="0" smtClean="0"/>
              <a:t> of </a:t>
            </a:r>
            <a:r>
              <a:rPr lang="nl-BE" sz="2200" dirty="0" err="1" smtClean="0"/>
              <a:t>one</a:t>
            </a:r>
            <a:r>
              <a:rPr lang="nl-BE" sz="2200" dirty="0" smtClean="0"/>
              <a:t> </a:t>
            </a:r>
            <a:r>
              <a:rPr lang="nl-BE" sz="2200" dirty="0" err="1" smtClean="0"/>
              <a:t>month</a:t>
            </a:r>
            <a:r>
              <a:rPr lang="nl-BE" sz="2200" dirty="0" smtClean="0"/>
              <a:t> (</a:t>
            </a:r>
            <a:r>
              <a:rPr lang="nl-BE" sz="2200" dirty="0" err="1" smtClean="0"/>
              <a:t>can</a:t>
            </a:r>
            <a:r>
              <a:rPr lang="nl-BE" sz="2200" dirty="0" smtClean="0"/>
              <a:t> </a:t>
            </a:r>
            <a:r>
              <a:rPr lang="nl-BE" sz="2200" dirty="0" err="1" smtClean="0"/>
              <a:t>be</a:t>
            </a:r>
            <a:r>
              <a:rPr lang="nl-BE" sz="2200" dirty="0" smtClean="0"/>
              <a:t> </a:t>
            </a:r>
            <a:r>
              <a:rPr lang="nl-BE" sz="2200" dirty="0" err="1" smtClean="0"/>
              <a:t>shortened</a:t>
            </a:r>
            <a:r>
              <a:rPr lang="nl-BE" sz="2200" dirty="0" smtClean="0"/>
              <a:t> or </a:t>
            </a:r>
            <a:r>
              <a:rPr lang="nl-BE" sz="2200" dirty="0" err="1" smtClean="0"/>
              <a:t>prolonged</a:t>
            </a:r>
            <a:r>
              <a:rPr lang="nl-BE" sz="2200" dirty="0" smtClean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2200" dirty="0" smtClean="0"/>
              <a:t>Information </a:t>
            </a:r>
            <a:r>
              <a:rPr lang="nl-BE" sz="2200" dirty="0" err="1" smtClean="0"/>
              <a:t>requirements</a:t>
            </a:r>
            <a:r>
              <a:rPr lang="nl-BE" sz="2200" dirty="0" smtClean="0"/>
              <a:t> (</a:t>
            </a:r>
            <a:r>
              <a:rPr lang="nl-BE" sz="2200" dirty="0" err="1" smtClean="0"/>
              <a:t>remaining</a:t>
            </a:r>
            <a:r>
              <a:rPr lang="nl-BE" sz="2200" dirty="0" smtClean="0"/>
              <a:t> </a:t>
            </a:r>
            <a:r>
              <a:rPr lang="nl-BE" sz="2200" dirty="0" err="1" smtClean="0"/>
              <a:t>goods</a:t>
            </a:r>
            <a:r>
              <a:rPr lang="nl-BE" sz="2200" dirty="0" smtClean="0"/>
              <a:t>, </a:t>
            </a:r>
            <a:r>
              <a:rPr lang="nl-BE" sz="2200" dirty="0" err="1" smtClean="0"/>
              <a:t>actual</a:t>
            </a:r>
            <a:r>
              <a:rPr lang="nl-BE" sz="2200" dirty="0" smtClean="0"/>
              <a:t> date of </a:t>
            </a:r>
            <a:r>
              <a:rPr lang="nl-BE" sz="2200" dirty="0" err="1" smtClean="0"/>
              <a:t>eviction</a:t>
            </a:r>
            <a:r>
              <a:rPr lang="nl-BE" sz="2200" dirty="0" smtClean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Public </a:t>
            </a:r>
            <a:r>
              <a:rPr lang="en-US" sz="2200" dirty="0"/>
              <a:t>Centre of Social </a:t>
            </a:r>
            <a:r>
              <a:rPr lang="en-US" sz="2200" dirty="0" smtClean="0"/>
              <a:t>Welfare (PCSW): obligation to support the tenant in the most fitting manner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700" dirty="0" smtClean="0">
                <a:solidFill>
                  <a:prstClr val="black"/>
                </a:solidFill>
              </a:rPr>
              <a:t>both prevention (mediation, legal aid) and management (resettlement, financial support)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700" dirty="0" smtClean="0">
                <a:solidFill>
                  <a:prstClr val="black"/>
                </a:solidFill>
              </a:rPr>
              <a:t>Notify PCSW’s as soon as possible</a:t>
            </a:r>
            <a:r>
              <a:rPr lang="en-US" sz="1700" dirty="0">
                <a:solidFill>
                  <a:prstClr val="black"/>
                </a:solidFill>
              </a:rPr>
              <a:t> </a:t>
            </a:r>
            <a:r>
              <a:rPr lang="en-US" sz="1700" dirty="0" smtClean="0">
                <a:solidFill>
                  <a:prstClr val="black"/>
                </a:solidFill>
              </a:rPr>
              <a:t>to </a:t>
            </a:r>
            <a:r>
              <a:rPr lang="en-US" sz="1700" dirty="0">
                <a:solidFill>
                  <a:prstClr val="black"/>
                </a:solidFill>
              </a:rPr>
              <a:t>enhance their ability to offer assistance</a:t>
            </a:r>
          </a:p>
          <a:p>
            <a:pPr lvl="0"/>
            <a:r>
              <a:rPr lang="nl-BE" sz="2600" dirty="0" smtClean="0">
                <a:solidFill>
                  <a:prstClr val="black"/>
                </a:solidFill>
              </a:rPr>
              <a:t>Assistance </a:t>
            </a:r>
            <a:r>
              <a:rPr lang="nl-BE" sz="2600" dirty="0" err="1" smtClean="0">
                <a:solidFill>
                  <a:prstClr val="black"/>
                </a:solidFill>
              </a:rPr>
              <a:t>by</a:t>
            </a:r>
            <a:r>
              <a:rPr lang="nl-BE" sz="2600" dirty="0" smtClean="0">
                <a:solidFill>
                  <a:prstClr val="black"/>
                </a:solidFill>
              </a:rPr>
              <a:t> the PCSW</a:t>
            </a:r>
            <a:endParaRPr lang="nl-BE" sz="2600" dirty="0">
              <a:solidFill>
                <a:prstClr val="black"/>
              </a:solidFill>
            </a:endParaRP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err="1" smtClean="0">
                <a:solidFill>
                  <a:prstClr val="black"/>
                </a:solidFill>
              </a:rPr>
              <a:t>Any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eviction</a:t>
            </a:r>
            <a:r>
              <a:rPr lang="nl-BE" sz="2200" dirty="0" smtClean="0">
                <a:solidFill>
                  <a:prstClr val="black"/>
                </a:solidFill>
              </a:rPr>
              <a:t> </a:t>
            </a:r>
            <a:r>
              <a:rPr lang="nl-BE" sz="2200" dirty="0" err="1" smtClean="0">
                <a:solidFill>
                  <a:prstClr val="black"/>
                </a:solidFill>
              </a:rPr>
              <a:t>requested</a:t>
            </a:r>
            <a:r>
              <a:rPr lang="nl-BE" sz="2200" dirty="0" smtClean="0">
                <a:solidFill>
                  <a:prstClr val="black"/>
                </a:solidFill>
              </a:rPr>
              <a:t> at the </a:t>
            </a:r>
            <a:r>
              <a:rPr lang="nl-BE" sz="2200" dirty="0" err="1" smtClean="0">
                <a:solidFill>
                  <a:prstClr val="black"/>
                </a:solidFill>
              </a:rPr>
              <a:t>Justice</a:t>
            </a:r>
            <a:r>
              <a:rPr lang="nl-BE" sz="2200" dirty="0" smtClean="0">
                <a:solidFill>
                  <a:prstClr val="black"/>
                </a:solidFill>
              </a:rPr>
              <a:t> of the </a:t>
            </a:r>
            <a:r>
              <a:rPr lang="nl-BE" sz="2200" dirty="0" err="1" smtClean="0">
                <a:solidFill>
                  <a:prstClr val="black"/>
                </a:solidFill>
              </a:rPr>
              <a:t>Peace</a:t>
            </a:r>
            <a:r>
              <a:rPr lang="nl-BE" sz="2200" dirty="0" smtClean="0">
                <a:solidFill>
                  <a:prstClr val="black"/>
                </a:solidFill>
              </a:rPr>
              <a:t>: </a:t>
            </a:r>
            <a:r>
              <a:rPr lang="nl-BE" sz="2200" dirty="0" err="1" smtClean="0">
                <a:solidFill>
                  <a:prstClr val="black"/>
                </a:solidFill>
              </a:rPr>
              <a:t>notification</a:t>
            </a:r>
            <a:endParaRPr lang="nl-BE" sz="2200" dirty="0" smtClean="0">
              <a:solidFill>
                <a:prstClr val="black"/>
              </a:solidFill>
            </a:endParaRPr>
          </a:p>
          <a:p>
            <a:pPr lvl="1" indent="-342900">
              <a:buFont typeface="Courier New" panose="02070309020205020404" pitchFamily="49" charset="0"/>
              <a:buChar char="o"/>
            </a:pPr>
            <a:r>
              <a:rPr lang="nl-BE" sz="2200" dirty="0" smtClean="0">
                <a:solidFill>
                  <a:prstClr val="black"/>
                </a:solidFill>
              </a:rPr>
              <a:t>Respect </a:t>
            </a:r>
            <a:r>
              <a:rPr lang="nl-BE" sz="2200" dirty="0" err="1">
                <a:solidFill>
                  <a:prstClr val="black"/>
                </a:solidFill>
              </a:rPr>
              <a:t>for</a:t>
            </a:r>
            <a:r>
              <a:rPr lang="nl-BE" sz="2200" dirty="0">
                <a:solidFill>
                  <a:prstClr val="black"/>
                </a:solidFill>
              </a:rPr>
              <a:t> </a:t>
            </a:r>
            <a:r>
              <a:rPr lang="nl-BE" sz="2200" dirty="0" err="1">
                <a:solidFill>
                  <a:prstClr val="black"/>
                </a:solidFill>
              </a:rPr>
              <a:t>individual</a:t>
            </a:r>
            <a:r>
              <a:rPr lang="nl-BE" sz="2200" dirty="0">
                <a:solidFill>
                  <a:prstClr val="black"/>
                </a:solidFill>
              </a:rPr>
              <a:t> </a:t>
            </a:r>
            <a:r>
              <a:rPr lang="nl-BE" sz="2200" dirty="0" err="1">
                <a:solidFill>
                  <a:prstClr val="black"/>
                </a:solidFill>
              </a:rPr>
              <a:t>autonomy</a:t>
            </a:r>
            <a:endParaRPr lang="nl-BE" sz="2200" dirty="0">
              <a:solidFill>
                <a:prstClr val="black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marL="457200" lvl="1" indent="0">
              <a:buNone/>
            </a:pPr>
            <a:endParaRPr lang="nl-BE" sz="2000" dirty="0"/>
          </a:p>
          <a:p>
            <a:pPr marL="57150" indent="0">
              <a:buNone/>
            </a:pPr>
            <a:endParaRPr lang="nl-BE" sz="2400" dirty="0" smtClean="0"/>
          </a:p>
          <a:p>
            <a:pPr marL="400050"/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3164427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Assistance </a:t>
            </a:r>
            <a:r>
              <a:rPr lang="nl-BE" dirty="0" err="1" smtClean="0"/>
              <a:t>by</a:t>
            </a:r>
            <a:r>
              <a:rPr lang="nl-BE" dirty="0" smtClean="0"/>
              <a:t> the PCSW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400" dirty="0" smtClean="0"/>
              <a:t>An </a:t>
            </a:r>
            <a:r>
              <a:rPr lang="nl-BE" sz="2400" dirty="0" err="1" smtClean="0"/>
              <a:t>effective</a:t>
            </a:r>
            <a:r>
              <a:rPr lang="nl-BE" sz="2400" dirty="0" smtClean="0"/>
              <a:t> policy instrument </a:t>
            </a:r>
            <a:r>
              <a:rPr lang="nl-BE" sz="2400" dirty="0" err="1" smtClean="0"/>
              <a:t>to</a:t>
            </a:r>
            <a:r>
              <a:rPr lang="nl-BE" sz="2400" dirty="0" smtClean="0"/>
              <a:t> </a:t>
            </a:r>
            <a:r>
              <a:rPr lang="nl-BE" sz="2400" dirty="0" err="1" smtClean="0"/>
              <a:t>prevent</a:t>
            </a:r>
            <a:r>
              <a:rPr lang="nl-BE" sz="2400" dirty="0" smtClean="0"/>
              <a:t> </a:t>
            </a:r>
            <a:r>
              <a:rPr lang="nl-BE" sz="2400" dirty="0" err="1" smtClean="0"/>
              <a:t>evictions</a:t>
            </a:r>
            <a:r>
              <a:rPr lang="nl-BE" sz="2400" dirty="0" smtClean="0"/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Sector of PCSW’s: ‘has not led to a decrease of evictions’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</a:t>
            </a:r>
            <a:r>
              <a:rPr lang="en-US" sz="2000" dirty="0" smtClean="0"/>
              <a:t>ot informed about the remainder of the procedure (after the request) in 57% of the cases – other cases: 90% actual evictions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r>
              <a:rPr lang="en-US" sz="2400" dirty="0" smtClean="0"/>
              <a:t>Possible explanations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Lack of staff and resources: how assistance is offered -&gt; previously known (51%)?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Assistance is only offered when an eviction was already requested at the Justice of the Peace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PCSW’s are not informed about the remainder of the procedure/enforcement of the eviction</a:t>
            </a:r>
          </a:p>
          <a:p>
            <a:pPr marL="914400" lvl="2" indent="0">
              <a:buNone/>
            </a:pP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nl-BE" sz="1600" dirty="0" smtClean="0"/>
          </a:p>
          <a:p>
            <a:pPr marL="457200" lvl="1" indent="0">
              <a:buNone/>
            </a:pPr>
            <a:endParaRPr lang="nl-BE" sz="2000" dirty="0"/>
          </a:p>
          <a:p>
            <a:pPr marL="57150" indent="0">
              <a:buNone/>
            </a:pPr>
            <a:endParaRPr lang="nl-BE" sz="2400" dirty="0" smtClean="0"/>
          </a:p>
          <a:p>
            <a:pPr marL="400050"/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623174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</TotalTime>
  <Words>1003</Words>
  <Application>Microsoft Office PowerPoint</Application>
  <PresentationFormat>Diavoorstelling (4:3)</PresentationFormat>
  <Paragraphs>144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 Theme</vt:lpstr>
      <vt:lpstr>Security of Tenure and Prevention of Evictions: Assessment of Flemish Policy Instruments</vt:lpstr>
      <vt:lpstr>PowerPoint-presentatie</vt:lpstr>
      <vt:lpstr>Evictions in the PRS</vt:lpstr>
      <vt:lpstr>Role of the PRS</vt:lpstr>
      <vt:lpstr>Size of the PRS</vt:lpstr>
      <vt:lpstr>Security of tenure: general framework</vt:lpstr>
      <vt:lpstr>Security of Tenure: Tenancy law</vt:lpstr>
      <vt:lpstr>Prevention of eviction: procedural law</vt:lpstr>
      <vt:lpstr>Assistance by the PCSW</vt:lpstr>
      <vt:lpstr>Fund to Prevent Evictions</vt:lpstr>
      <vt:lpstr>Fund to Prevent Evictions</vt:lpstr>
      <vt:lpstr>Conclusion</vt:lpstr>
      <vt:lpstr>PowerPoint-presentatie</vt:lpstr>
    </vt:vector>
  </TitlesOfParts>
  <Company>HIVA - K.U.Leuven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the private rental market in Flanders</dc:title>
  <dc:creator>Dell</dc:creator>
  <cp:lastModifiedBy>Diederik Vermeir</cp:lastModifiedBy>
  <cp:revision>77</cp:revision>
  <cp:lastPrinted>2015-03-18T21:24:33Z</cp:lastPrinted>
  <dcterms:created xsi:type="dcterms:W3CDTF">2013-06-12T08:44:33Z</dcterms:created>
  <dcterms:modified xsi:type="dcterms:W3CDTF">2015-03-20T07:55:10Z</dcterms:modified>
</cp:coreProperties>
</file>