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9" r:id="rId2"/>
    <p:sldId id="272" r:id="rId3"/>
    <p:sldId id="287" r:id="rId4"/>
    <p:sldId id="260" r:id="rId5"/>
    <p:sldId id="288" r:id="rId6"/>
    <p:sldId id="280" r:id="rId7"/>
    <p:sldId id="282" r:id="rId8"/>
    <p:sldId id="286" r:id="rId9"/>
    <p:sldId id="269" r:id="rId10"/>
    <p:sldId id="284" r:id="rId11"/>
    <p:sldId id="268" r:id="rId12"/>
    <p:sldId id="270" r:id="rId13"/>
    <p:sldId id="27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0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C8DA7-9DCF-4947-842D-121831568152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0F0B8-5F42-4ABE-9FBE-3C64AFE700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90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CDC66-59B1-47FB-A9A9-5F10A8849DAF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926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0F0B8-5F42-4ABE-9FBE-3C64AFE7008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066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0F0B8-5F42-4ABE-9FBE-3C64AFE7008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066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530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76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537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605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6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06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46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65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333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58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71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A51B7-4ADA-40B5-9EDC-1CF770957BCB}" type="datetimeFigureOut">
              <a:rPr lang="en-GB" smtClean="0"/>
              <a:t>27/04/2015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36261-2206-494C-859E-BFC95D335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32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frm=1&amp;source=images&amp;cd=&amp;cad=rja&amp;uact=8&amp;ved=0CAcQjRw&amp;url=http://www.eastlondonlines.co.uk/2009/11/lewisham-and-croydon-on-repossession-black-list/&amp;ei=LNgsVYu6A4PUOJeBgfgN&amp;bvm=bv.90790515,d.ZWU&amp;psig=AFQjCNHybU7JCK5NPqhcFkU48jbKUvfcwg&amp;ust=142908867671612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676456" cy="1470025"/>
          </a:xfrm>
        </p:spPr>
        <p:txBody>
          <a:bodyPr>
            <a:normAutofit fontScale="90000"/>
          </a:bodyPr>
          <a:lstStyle/>
          <a:p>
            <a:r>
              <a:rPr lang="en-GB" sz="4900" dirty="0" smtClean="0"/>
              <a:t>Alternative housing in London: </a:t>
            </a:r>
            <a:br>
              <a:rPr lang="en-GB" sz="4900" dirty="0" smtClean="0"/>
            </a:br>
            <a:r>
              <a:rPr lang="en-GB" sz="4900" dirty="0" smtClean="0"/>
              <a:t>Three examples from one south London neighbourhood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Kath Scanlon and Melissa Fernandez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LSE London</a:t>
            </a:r>
          </a:p>
          <a:p>
            <a:endParaRPr lang="en-GB" sz="2800" dirty="0">
              <a:solidFill>
                <a:srgbClr val="FF0000"/>
              </a:solidFill>
            </a:endParaRPr>
          </a:p>
          <a:p>
            <a:r>
              <a:rPr lang="sv-SE" sz="2800" b="1" dirty="0" smtClean="0">
                <a:solidFill>
                  <a:srgbClr val="FF0000"/>
                </a:solidFill>
              </a:rPr>
              <a:t>14 April 2015</a:t>
            </a:r>
          </a:p>
        </p:txBody>
      </p:sp>
    </p:spTree>
    <p:extLst>
      <p:ext uri="{BB962C8B-B14F-4D97-AF65-F5344CB8AC3E}">
        <p14:creationId xmlns:p14="http://schemas.microsoft.com/office/powerpoint/2010/main" val="273091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4836" y="98629"/>
            <a:ext cx="8441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3rd example:  </a:t>
            </a:r>
          </a:p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Co-housing community for older people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1268760"/>
            <a:ext cx="403244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Featherstone Lodge, Forest Hill, south London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i="1" dirty="0" smtClean="0"/>
              <a:t>‘</a:t>
            </a:r>
            <a:r>
              <a:rPr lang="en-US" i="1" dirty="0"/>
              <a:t>intentional communities… created and run by their residents. Each household has a self-contained, personal and private home but residents come together to manage their community, share activities, eat together. Cohousing is a way of combating the alienation and isolation many experience today, recreating the </a:t>
            </a:r>
            <a:r>
              <a:rPr lang="en-US" i="1" dirty="0" err="1"/>
              <a:t>neighbourly</a:t>
            </a:r>
            <a:r>
              <a:rPr lang="en-US" i="1" dirty="0"/>
              <a:t> support of a village or city quarter in the past’ </a:t>
            </a:r>
            <a:endParaRPr lang="en-US" i="1" dirty="0" smtClean="0"/>
          </a:p>
          <a:p>
            <a:endParaRPr lang="en-US" i="1" dirty="0" smtClean="0"/>
          </a:p>
          <a:p>
            <a:pPr algn="r"/>
            <a:r>
              <a:rPr lang="en-US" i="1" dirty="0" smtClean="0"/>
              <a:t> </a:t>
            </a:r>
            <a:r>
              <a:rPr lang="en-US" i="1" dirty="0"/>
              <a:t>(UK Co-housing network</a:t>
            </a:r>
            <a:r>
              <a:rPr lang="en-US" i="1" dirty="0" smtClean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Content Placeholder 8" descr="425889195_ef0961fa62_o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6" r="20256"/>
          <a:stretch>
            <a:fillRect/>
          </a:stretch>
        </p:blipFill>
        <p:spPr>
          <a:xfrm>
            <a:off x="4644008" y="1052736"/>
            <a:ext cx="411226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1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01063" y="37330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 ongoing process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69415" y="1242874"/>
            <a:ext cx="41764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</a:t>
            </a:r>
            <a:r>
              <a:rPr lang="en-US" sz="2400" b="1" dirty="0" smtClean="0"/>
              <a:t>ur research into one scheme</a:t>
            </a:r>
          </a:p>
          <a:p>
            <a:endParaRPr lang="en-US" sz="2400" b="1" dirty="0" smtClean="0"/>
          </a:p>
          <a:p>
            <a:r>
              <a:rPr lang="en-GB" dirty="0"/>
              <a:t>Located in Forest Hill, South London</a:t>
            </a:r>
          </a:p>
          <a:p>
            <a:endParaRPr lang="en-GB" dirty="0"/>
          </a:p>
          <a:p>
            <a:r>
              <a:rPr lang="en-GB" dirty="0"/>
              <a:t>Began in 2011 after Housing Association bought the land/site [site-first]</a:t>
            </a:r>
          </a:p>
          <a:p>
            <a:endParaRPr lang="en-GB" dirty="0"/>
          </a:p>
          <a:p>
            <a:r>
              <a:rPr lang="en-GB" dirty="0"/>
              <a:t>Senior </a:t>
            </a:r>
            <a:r>
              <a:rPr lang="en-GB" dirty="0" smtClean="0"/>
              <a:t>(50+) </a:t>
            </a:r>
            <a:r>
              <a:rPr lang="en-GB" dirty="0"/>
              <a:t>group, mainly single </a:t>
            </a:r>
            <a:r>
              <a:rPr lang="en-GB" dirty="0" smtClean="0"/>
              <a:t>women</a:t>
            </a:r>
          </a:p>
          <a:p>
            <a:endParaRPr lang="en-GB" dirty="0"/>
          </a:p>
          <a:p>
            <a:r>
              <a:rPr lang="en-GB" dirty="0" smtClean="0"/>
              <a:t>Long process: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just got planning permission—start-finish minimum 5 years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Cost uncertainty and fluctuation</a:t>
            </a:r>
            <a:endParaRPr lang="en-GB" dirty="0"/>
          </a:p>
          <a:p>
            <a:endParaRPr lang="en-US" sz="2400" b="1" dirty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54034"/>
            <a:ext cx="3524248" cy="469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01063" y="37330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Issues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844824"/>
            <a:ext cx="4608512" cy="34563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1553945"/>
            <a:ext cx="352839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Finding </a:t>
            </a:r>
            <a:r>
              <a:rPr lang="en-US" sz="2000" dirty="0"/>
              <a:t>a site </a:t>
            </a:r>
            <a:r>
              <a:rPr lang="en-US" sz="2000" dirty="0" smtClean="0"/>
              <a:t>and high cost of land (for developers </a:t>
            </a:r>
            <a:r>
              <a:rPr lang="en-US" sz="2000" dirty="0"/>
              <a:t>and groups): difficult to compete with commercial providers; </a:t>
            </a:r>
            <a:r>
              <a:rPr lang="en-US" sz="2000" dirty="0" smtClean="0"/>
              <a:t>need improved </a:t>
            </a:r>
            <a:r>
              <a:rPr lang="en-US" sz="2000" dirty="0"/>
              <a:t>access to </a:t>
            </a:r>
            <a:r>
              <a:rPr lang="en-US" sz="2000" dirty="0" smtClean="0"/>
              <a:t>finance</a:t>
            </a:r>
          </a:p>
          <a:p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Newness of the endeavor leads to misunderstandings in relationships with Housing Association &amp; Local Authorities; so greater knowledge needed</a:t>
            </a:r>
          </a:p>
          <a:p>
            <a:endParaRPr lang="en-US" sz="2400" b="1" dirty="0" smtClean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4675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01063" y="37330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Lessons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pic>
        <p:nvPicPr>
          <p:cNvPr id="9" name="Content Placeholder 3" descr="garde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36" y="1956239"/>
            <a:ext cx="4418215" cy="2959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13754" y="1696966"/>
            <a:ext cx="381642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Alternative housing models could contribute to supply, although at the moment they are marginal.  More empirical work is needed to understand what makes them successful.</a:t>
            </a:r>
          </a:p>
          <a:p>
            <a:endParaRPr lang="en-US" sz="2000" dirty="0"/>
          </a:p>
          <a:p>
            <a:r>
              <a:rPr lang="en-US" sz="2000" dirty="0" smtClean="0"/>
              <a:t>Need to rethink current valuation of housing and more bottom-up resident and community participation.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3303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01063" y="37330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Before looking at alternatives…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8399" y="1055622"/>
            <a:ext cx="52565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</a:t>
            </a:r>
            <a:r>
              <a:rPr lang="en-US" sz="2400" b="1" i="1" dirty="0" smtClean="0"/>
              <a:t>standard </a:t>
            </a:r>
            <a:r>
              <a:rPr lang="en-US" sz="2400" b="1" dirty="0" smtClean="0"/>
              <a:t>London housing?</a:t>
            </a:r>
          </a:p>
          <a:p>
            <a:endParaRPr lang="en-US" sz="2000" b="1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Dwelling types: </a:t>
            </a:r>
            <a:r>
              <a:rPr lang="en-US" sz="2000" dirty="0" smtClean="0"/>
              <a:t>half houses, half flats</a:t>
            </a:r>
          </a:p>
          <a:p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Age</a:t>
            </a:r>
            <a:r>
              <a:rPr lang="en-US" sz="2000" dirty="0" smtClean="0"/>
              <a:t>: 40% built before 1900 (mostly in inner London)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Outer London—spike in 1930s</a:t>
            </a:r>
          </a:p>
          <a:p>
            <a:pPr marL="742950" lvl="1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Tenure: </a:t>
            </a:r>
            <a:r>
              <a:rPr lang="en-US" sz="2000" dirty="0" smtClean="0"/>
              <a:t>48% owner occupation; 24% social housing; 26% private rental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Built by </a:t>
            </a:r>
            <a:r>
              <a:rPr lang="en-US" sz="2000" dirty="0" smtClean="0"/>
              <a:t>speculative builders (private) or local authority or housing association (social)</a:t>
            </a:r>
          </a:p>
        </p:txBody>
      </p:sp>
      <p:pic>
        <p:nvPicPr>
          <p:cNvPr id="2" name="Picture 1" descr="P907336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661" y="2588090"/>
            <a:ext cx="27432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21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01063" y="37330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 idea of prices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8399" y="1055622"/>
            <a:ext cx="8307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Average dwelling price (London-wide)	</a:t>
            </a:r>
          </a:p>
          <a:p>
            <a:pPr algn="ctr"/>
            <a:r>
              <a:rPr lang="en-US" sz="2400" dirty="0" smtClean="0"/>
              <a:t>£356,054 </a:t>
            </a:r>
            <a:r>
              <a:rPr lang="en-US" sz="2400" dirty="0"/>
              <a:t>= €</a:t>
            </a:r>
            <a:r>
              <a:rPr lang="en-US" sz="2400" dirty="0" smtClean="0"/>
              <a:t>493,190</a:t>
            </a:r>
          </a:p>
          <a:p>
            <a:pPr algn="ctr"/>
            <a:r>
              <a:rPr lang="en-US" sz="2400" b="1" dirty="0" smtClean="0"/>
              <a:t>Median </a:t>
            </a:r>
            <a:r>
              <a:rPr lang="en-US" sz="2400" b="1" dirty="0"/>
              <a:t>private rent (London-wide)</a:t>
            </a:r>
          </a:p>
          <a:p>
            <a:pPr algn="ctr"/>
            <a:r>
              <a:rPr lang="en-US" sz="2400" dirty="0"/>
              <a:t>£1300/month = </a:t>
            </a:r>
            <a:r>
              <a:rPr lang="en-US" sz="2400" dirty="0" smtClean="0"/>
              <a:t>€1800</a:t>
            </a:r>
          </a:p>
          <a:p>
            <a:pPr algn="ctr"/>
            <a:r>
              <a:rPr lang="en-US" sz="2400" dirty="0" smtClean="0"/>
              <a:t>One- or two-bedroom flat, furnished</a:t>
            </a:r>
            <a:endParaRPr lang="en-US" sz="2400" dirty="0"/>
          </a:p>
        </p:txBody>
      </p:sp>
      <p:pic>
        <p:nvPicPr>
          <p:cNvPr id="1026" name="Picture 2" descr="http://www.eastlondonlines.co.uk/ell_wp/wp-content/uploads/2009/11/MB-Houses-Credit-Marianne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471" y="3377529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90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83184"/>
            <a:ext cx="8178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current model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80247" y="706404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5" y="808196"/>
            <a:ext cx="851349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High demand for housing </a:t>
            </a:r>
            <a:r>
              <a:rPr lang="en-US" sz="2400" dirty="0" smtClean="0"/>
              <a:t>(strong economy; demand from both local residents and overseas investors; population growth and immigration) →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High house prices, </a:t>
            </a:r>
            <a:r>
              <a:rPr lang="en-US" sz="2400" dirty="0" smtClean="0"/>
              <a:t>which </a:t>
            </a:r>
            <a:r>
              <a:rPr lang="en-US" sz="2400" i="1" dirty="0" smtClean="0"/>
              <a:t>should </a:t>
            </a:r>
            <a:r>
              <a:rPr lang="en-US" sz="2400" dirty="0"/>
              <a:t>→ 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New supply </a:t>
            </a:r>
            <a:r>
              <a:rPr lang="en-US" sz="2400" dirty="0" smtClean="0"/>
              <a:t>– but does it work?  Mayoral target: 42,000 new homes/year.  Last actual: 17,930 completions.</a:t>
            </a:r>
          </a:p>
          <a:p>
            <a:endParaRPr lang="en-US" sz="2400" dirty="0"/>
          </a:p>
          <a:p>
            <a:r>
              <a:rPr lang="en-US" sz="2400" dirty="0" smtClean="0"/>
              <a:t> Why not?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Planning constraints (green belt </a:t>
            </a:r>
            <a:r>
              <a:rPr lang="en-US" sz="2400" dirty="0" err="1" smtClean="0"/>
              <a:t>etc</a:t>
            </a:r>
            <a:r>
              <a:rPr lang="en-US" sz="24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Local political and public opposition to new construction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Dominance of a few large house builders</a:t>
            </a:r>
            <a:endParaRPr lang="en-US" sz="2400" dirty="0"/>
          </a:p>
          <a:p>
            <a:pPr marL="742950" lvl="1" indent="-285750">
              <a:buFont typeface="Arial"/>
              <a:buChar char="•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0497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298" y="373306"/>
            <a:ext cx="8950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What’s ‘Alternative housing’, and can it help?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5" y="1124744"/>
            <a:ext cx="734481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Alternative logics, models and practices that</a:t>
            </a:r>
          </a:p>
          <a:p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sz="2400" dirty="0" err="1" smtClean="0"/>
              <a:t>Recognise</a:t>
            </a:r>
            <a:r>
              <a:rPr lang="en-US" sz="2400" dirty="0" smtClean="0"/>
              <a:t> the inadequacies of current market offer;</a:t>
            </a: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Challenge dominant forms of provision by offering something </a:t>
            </a:r>
            <a:r>
              <a:rPr lang="en-US" sz="2400" i="1" dirty="0" smtClean="0">
                <a:solidFill>
                  <a:srgbClr val="FF0000"/>
                </a:solidFill>
              </a:rPr>
              <a:t>complementary</a:t>
            </a:r>
            <a:r>
              <a:rPr lang="en-US" sz="2400" i="1" dirty="0" smtClean="0"/>
              <a:t> </a:t>
            </a:r>
            <a:r>
              <a:rPr lang="en-US" sz="2400" dirty="0" smtClean="0"/>
              <a:t>– </a:t>
            </a:r>
            <a:r>
              <a:rPr lang="en-US" sz="2400" b="1" dirty="0" smtClean="0"/>
              <a:t>or</a:t>
            </a:r>
            <a:r>
              <a:rPr lang="en-US" sz="2400" dirty="0" smtClean="0"/>
              <a:t> something </a:t>
            </a:r>
            <a:r>
              <a:rPr lang="en-US" sz="2400" i="1" dirty="0" smtClean="0">
                <a:solidFill>
                  <a:srgbClr val="FF0000"/>
                </a:solidFill>
              </a:rPr>
              <a:t>disruptive</a:t>
            </a:r>
          </a:p>
          <a:p>
            <a:endParaRPr lang="en-US" sz="2400" dirty="0" smtClean="0"/>
          </a:p>
          <a:p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183878"/>
            <a:ext cx="795007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Includes</a:t>
            </a:r>
          </a:p>
          <a:p>
            <a:endParaRPr lang="en-US" sz="2400" b="1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Experimental , life-style and utopian schemes (e.g., co-housing and self-build)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Technical solutions (e.g., live-work units and flat-pack housing)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859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358077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policy context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7" y="1135772"/>
            <a:ext cx="52565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prstClr val="black"/>
                </a:solidFill>
              </a:rPr>
              <a:t>In London</a:t>
            </a:r>
          </a:p>
          <a:p>
            <a:endParaRPr lang="en-US" sz="2000" b="1" i="1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'Build </a:t>
            </a:r>
            <a:r>
              <a:rPr lang="en-US" sz="2000" dirty="0">
                <a:solidFill>
                  <a:prstClr val="black"/>
                </a:solidFill>
              </a:rPr>
              <a:t>Your Own Home – the London Way’</a:t>
            </a:r>
          </a:p>
          <a:p>
            <a:pPr marL="285750" lvl="0" indent="-285750">
              <a:buFont typeface="Arial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2013-15: HCA ‘Community Right to Build’  </a:t>
            </a:r>
          </a:p>
          <a:p>
            <a:pPr lvl="0"/>
            <a:endParaRPr lang="en-US" sz="2000" dirty="0" smtClean="0">
              <a:solidFill>
                <a:prstClr val="black"/>
              </a:solidFill>
            </a:endParaRPr>
          </a:p>
          <a:p>
            <a:pPr lvl="0"/>
            <a:r>
              <a:rPr lang="en-US" sz="2000" b="1" i="1" dirty="0" smtClean="0">
                <a:solidFill>
                  <a:prstClr val="black"/>
                </a:solidFill>
              </a:rPr>
              <a:t>Nationally</a:t>
            </a:r>
            <a:endParaRPr lang="en-US" sz="2000" b="1" i="1" dirty="0">
              <a:solidFill>
                <a:prstClr val="black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Funding for self-build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Guidance for councils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Modified tax regime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Using modular pre-fab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Housing Zone prospectus</a:t>
            </a:r>
          </a:p>
          <a:p>
            <a:pPr lvl="0"/>
            <a:endParaRPr lang="en-US" sz="2000" dirty="0"/>
          </a:p>
        </p:txBody>
      </p:sp>
      <p:pic>
        <p:nvPicPr>
          <p:cNvPr id="9" name="Picture 8" descr="rainham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96752"/>
            <a:ext cx="3096344" cy="464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33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358077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 example: Walters Way, south London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5787757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951" y="2120622"/>
            <a:ext cx="4889513" cy="366713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5536" y="1118200"/>
            <a:ext cx="298878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Features</a:t>
            </a:r>
            <a:r>
              <a:rPr lang="en-US" sz="2400" b="1" dirty="0"/>
              <a:t>:  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Simple </a:t>
            </a:r>
            <a:r>
              <a:rPr lang="en-US" sz="2400" dirty="0"/>
              <a:t>‘flat pack’ construction method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13 homes self-built </a:t>
            </a:r>
            <a:r>
              <a:rPr lang="en-US" sz="2400" dirty="0"/>
              <a:t>by eventual owner-occupiers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Based on standard units of construction materials so easy to modify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58951" y="1118200"/>
            <a:ext cx="448552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1980s project, designed by</a:t>
            </a:r>
          </a:p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Walter Segal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4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358077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Walters Way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5787757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831" y="2577282"/>
            <a:ext cx="4280633" cy="32104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95537" y="1123449"/>
            <a:ext cx="38568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But</a:t>
            </a:r>
            <a:r>
              <a:rPr lang="en-US" sz="2400" b="1" dirty="0" smtClean="0"/>
              <a:t>…</a:t>
            </a:r>
            <a:endParaRPr lang="en-US" sz="2400" b="1" dirty="0"/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Timber frame construction viewed as flimsy in Britain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Dwellings built with unconventional techniques can be difficult to mortgage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Local authority supported/organized this scheme and a couple of others nearby, but institutional memory of innovation is now lost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06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612576" y="373306"/>
            <a:ext cx="925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2nd example: Artists’ live/work community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980728"/>
            <a:ext cx="8352928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536" y="5949280"/>
            <a:ext cx="835292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6" y="5987732"/>
            <a:ext cx="2372931" cy="7166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4836" y="940781"/>
            <a:ext cx="44644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Havelock Walk, Forest Hill, south London</a:t>
            </a:r>
            <a:endParaRPr lang="en-US" b="1" dirty="0" smtClean="0"/>
          </a:p>
          <a:p>
            <a:r>
              <a:rPr lang="en-US" dirty="0" smtClean="0"/>
              <a:t>Features: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entire street of properties that combine living and working space for artists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Grew organically over 10+ years from original foothold by sculptor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Now established artists’ </a:t>
            </a:r>
            <a:r>
              <a:rPr lang="en-US" dirty="0" err="1" smtClean="0"/>
              <a:t>neighbourhood</a:t>
            </a:r>
            <a:r>
              <a:rPr lang="en-US" dirty="0" smtClean="0"/>
              <a:t> that has had ripple effects across the area</a:t>
            </a:r>
          </a:p>
          <a:p>
            <a:endParaRPr lang="en-US" dirty="0"/>
          </a:p>
          <a:p>
            <a:r>
              <a:rPr lang="en-US" dirty="0" smtClean="0"/>
              <a:t>But…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Development done in spite of council opposition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Popularity of the scheme means new units now cost £1 million plus—too much for most artists</a:t>
            </a:r>
            <a:endParaRPr lang="en-US" dirty="0"/>
          </a:p>
        </p:txBody>
      </p:sp>
      <p:pic>
        <p:nvPicPr>
          <p:cNvPr id="6" name="Picture 5" descr="img_64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805" y="2234025"/>
            <a:ext cx="4167531" cy="277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5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668</Words>
  <Application>Microsoft Office PowerPoint</Application>
  <PresentationFormat>On-screen Show (4:3)</PresentationFormat>
  <Paragraphs>109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Alternative housing in London:  Three examples from one south London neighbourhood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Alternative housing in London:  Three examples from one south London neighbourhood</dc:title>
  <dc:creator>Scanlon,KJ</dc:creator>
  <cp:lastModifiedBy>Administrator</cp:lastModifiedBy>
  <cp:revision>9</cp:revision>
  <dcterms:modified xsi:type="dcterms:W3CDTF">2015-04-27T15:31:20Z</dcterms:modified>
</cp:coreProperties>
</file>