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35" r:id="rId2"/>
    <p:sldId id="258" r:id="rId3"/>
    <p:sldId id="326" r:id="rId4"/>
    <p:sldId id="336" r:id="rId5"/>
    <p:sldId id="337" r:id="rId6"/>
    <p:sldId id="338" r:id="rId7"/>
    <p:sldId id="346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259" r:id="rId16"/>
  </p:sldIdLst>
  <p:sldSz cx="9144000" cy="6858000" type="screen4x3"/>
  <p:notesSz cx="6797675" cy="987425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100" autoAdjust="0"/>
    <p:restoredTop sz="98730" autoAdjust="0"/>
  </p:normalViewPr>
  <p:slideViewPr>
    <p:cSldViewPr>
      <p:cViewPr>
        <p:scale>
          <a:sx n="66" d="100"/>
          <a:sy n="66" d="100"/>
        </p:scale>
        <p:origin x="-1188" y="-132"/>
      </p:cViewPr>
      <p:guideLst>
        <p:guide orient="horz" pos="374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-284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362955840155705E-2"/>
          <c:y val="2.4668787262519344E-2"/>
          <c:w val="0.92230832110608396"/>
          <c:h val="0.81672872016825715"/>
        </c:manualLayout>
      </c:layout>
      <c:lineChart>
        <c:grouping val="standard"/>
        <c:varyColors val="0"/>
        <c:ser>
          <c:idx val="0"/>
          <c:order val="0"/>
          <c:spPr>
            <a:ln w="31750">
              <a:solidFill>
                <a:srgbClr val="C00000"/>
              </a:solidFill>
            </a:ln>
          </c:spPr>
          <c:marker>
            <c:symbol val="none"/>
          </c:marker>
          <c:cat>
            <c:multiLvlStrRef>
              <c:f>France!$G$6:$AP$7</c:f>
              <c:multiLvlStrCache>
                <c:ptCount val="3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Q4</c:v>
                  </c:pt>
                  <c:pt idx="4">
                    <c:v>Q1</c:v>
                  </c:pt>
                  <c:pt idx="5">
                    <c:v>Q2</c:v>
                  </c:pt>
                  <c:pt idx="6">
                    <c:v>Q3</c:v>
                  </c:pt>
                  <c:pt idx="7">
                    <c:v>Q4</c:v>
                  </c:pt>
                  <c:pt idx="8">
                    <c:v>Q1</c:v>
                  </c:pt>
                  <c:pt idx="9">
                    <c:v>Q2</c:v>
                  </c:pt>
                  <c:pt idx="10">
                    <c:v>Q3</c:v>
                  </c:pt>
                  <c:pt idx="11">
                    <c:v>Q4</c:v>
                  </c:pt>
                  <c:pt idx="12">
                    <c:v>Q1</c:v>
                  </c:pt>
                  <c:pt idx="13">
                    <c:v>Q2</c:v>
                  </c:pt>
                  <c:pt idx="14">
                    <c:v>Q3</c:v>
                  </c:pt>
                  <c:pt idx="15">
                    <c:v>Q4</c:v>
                  </c:pt>
                  <c:pt idx="16">
                    <c:v>Q1</c:v>
                  </c:pt>
                  <c:pt idx="17">
                    <c:v>Q2</c:v>
                  </c:pt>
                  <c:pt idx="18">
                    <c:v>Q3</c:v>
                  </c:pt>
                  <c:pt idx="19">
                    <c:v>Q4</c:v>
                  </c:pt>
                  <c:pt idx="20">
                    <c:v>Q1</c:v>
                  </c:pt>
                  <c:pt idx="21">
                    <c:v>Q2</c:v>
                  </c:pt>
                  <c:pt idx="22">
                    <c:v>Q3</c:v>
                  </c:pt>
                  <c:pt idx="23">
                    <c:v>Q4</c:v>
                  </c:pt>
                  <c:pt idx="24">
                    <c:v>Q1</c:v>
                  </c:pt>
                  <c:pt idx="25">
                    <c:v>Q2</c:v>
                  </c:pt>
                  <c:pt idx="26">
                    <c:v>Q3</c:v>
                  </c:pt>
                  <c:pt idx="27">
                    <c:v>Q4</c:v>
                  </c:pt>
                  <c:pt idx="28">
                    <c:v>Q1</c:v>
                  </c:pt>
                  <c:pt idx="29">
                    <c:v>Q2</c:v>
                  </c:pt>
                  <c:pt idx="30">
                    <c:v>Q3</c:v>
                  </c:pt>
                  <c:pt idx="31">
                    <c:v>Q4</c:v>
                  </c:pt>
                  <c:pt idx="32">
                    <c:v>Q1</c:v>
                  </c:pt>
                  <c:pt idx="33">
                    <c:v>Q2</c:v>
                  </c:pt>
                  <c:pt idx="34">
                    <c:v>Q3</c:v>
                  </c:pt>
                  <c:pt idx="35">
                    <c:v>Q4</c:v>
                  </c:pt>
                </c:lvl>
                <c:lvl>
                  <c:pt idx="0">
                    <c:v>2006</c:v>
                  </c:pt>
                  <c:pt idx="4">
                    <c:v>2007</c:v>
                  </c:pt>
                  <c:pt idx="8">
                    <c:v>2008</c:v>
                  </c:pt>
                  <c:pt idx="12">
                    <c:v>2009</c:v>
                  </c:pt>
                  <c:pt idx="16">
                    <c:v>2010</c:v>
                  </c:pt>
                  <c:pt idx="20">
                    <c:v>2011</c:v>
                  </c:pt>
                  <c:pt idx="24">
                    <c:v>2012</c:v>
                  </c:pt>
                  <c:pt idx="28">
                    <c:v>2013</c:v>
                  </c:pt>
                  <c:pt idx="32">
                    <c:v>2014</c:v>
                  </c:pt>
                </c:lvl>
              </c:multiLvlStrCache>
            </c:multiLvlStrRef>
          </c:cat>
          <c:val>
            <c:numRef>
              <c:f>France!$G$8:$AP$8</c:f>
              <c:numCache>
                <c:formatCode>0.00</c:formatCode>
                <c:ptCount val="36"/>
                <c:pt idx="0">
                  <c:v>111.47</c:v>
                </c:pt>
                <c:pt idx="1">
                  <c:v>111.98</c:v>
                </c:pt>
                <c:pt idx="2">
                  <c:v>112.43</c:v>
                </c:pt>
                <c:pt idx="3">
                  <c:v>112.77</c:v>
                </c:pt>
                <c:pt idx="4">
                  <c:v>113.07</c:v>
                </c:pt>
                <c:pt idx="5">
                  <c:v>113.36999999999999</c:v>
                </c:pt>
                <c:pt idx="6">
                  <c:v>113.67999999999999</c:v>
                </c:pt>
                <c:pt idx="7">
                  <c:v>114.3</c:v>
                </c:pt>
                <c:pt idx="8">
                  <c:v>115.11999999999999</c:v>
                </c:pt>
                <c:pt idx="9">
                  <c:v>116.07</c:v>
                </c:pt>
                <c:pt idx="10">
                  <c:v>117.03</c:v>
                </c:pt>
                <c:pt idx="11">
                  <c:v>117.54</c:v>
                </c:pt>
                <c:pt idx="12">
                  <c:v>117.7</c:v>
                </c:pt>
                <c:pt idx="13">
                  <c:v>117.59</c:v>
                </c:pt>
                <c:pt idx="14">
                  <c:v>117.41000000000001</c:v>
                </c:pt>
                <c:pt idx="15">
                  <c:v>117.47</c:v>
                </c:pt>
                <c:pt idx="16">
                  <c:v>117.81</c:v>
                </c:pt>
                <c:pt idx="17">
                  <c:v>118.26</c:v>
                </c:pt>
                <c:pt idx="18">
                  <c:v>118.7</c:v>
                </c:pt>
                <c:pt idx="19">
                  <c:v>119.16999999999999</c:v>
                </c:pt>
                <c:pt idx="20">
                  <c:v>119.69</c:v>
                </c:pt>
                <c:pt idx="21">
                  <c:v>120.31</c:v>
                </c:pt>
                <c:pt idx="22">
                  <c:v>120.95</c:v>
                </c:pt>
                <c:pt idx="23">
                  <c:v>121.67999999999999</c:v>
                </c:pt>
                <c:pt idx="24">
                  <c:v>122.37040203128009</c:v>
                </c:pt>
                <c:pt idx="25">
                  <c:v>122.96388943353125</c:v>
                </c:pt>
                <c:pt idx="26">
                  <c:v>123.54932743186522</c:v>
                </c:pt>
                <c:pt idx="27">
                  <c:v>123.97</c:v>
                </c:pt>
                <c:pt idx="28">
                  <c:v>124.25</c:v>
                </c:pt>
                <c:pt idx="29">
                  <c:v>124.44000000000001</c:v>
                </c:pt>
                <c:pt idx="30">
                  <c:v>124.66</c:v>
                </c:pt>
                <c:pt idx="31">
                  <c:v>124.83</c:v>
                </c:pt>
                <c:pt idx="32">
                  <c:v>125</c:v>
                </c:pt>
                <c:pt idx="33">
                  <c:v>125.14999999999999</c:v>
                </c:pt>
                <c:pt idx="34">
                  <c:v>125.24000000000001</c:v>
                </c:pt>
                <c:pt idx="35">
                  <c:v>125.29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86208"/>
        <c:axId val="37919744"/>
      </c:lineChart>
      <c:catAx>
        <c:axId val="37886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defRPr>
            </a:pPr>
            <a:endParaRPr lang="zh-TW"/>
          </a:p>
        </c:txPr>
        <c:crossAx val="37919744"/>
        <c:crosses val="autoZero"/>
        <c:auto val="1"/>
        <c:lblAlgn val="ctr"/>
        <c:lblOffset val="100"/>
        <c:noMultiLvlLbl val="0"/>
      </c:catAx>
      <c:valAx>
        <c:axId val="3791974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defRPr>
            </a:pPr>
            <a:endParaRPr lang="zh-TW"/>
          </a:p>
        </c:txPr>
        <c:crossAx val="37886208"/>
        <c:crosses val="autoZero"/>
        <c:crossBetween val="between"/>
      </c:valAx>
      <c:spPr>
        <a:ln>
          <a:solidFill>
            <a:prstClr val="black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8" charset="0"/>
              </a:defRPr>
            </a:lvl1pPr>
          </a:lstStyle>
          <a:p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endParaRPr lang="en-GB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8" charset="0"/>
              </a:defRPr>
            </a:lvl1pPr>
          </a:lstStyle>
          <a:p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fld id="{B9E0EF8D-4A59-4A60-8144-994D9B1E53D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335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8" charset="0"/>
              </a:defRPr>
            </a:lvl1pPr>
          </a:lstStyle>
          <a:p>
            <a:endParaRPr lang="en-US" altLang="zh-TW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endParaRPr lang="en-US" altLang="zh-TW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18" charset="0"/>
              </a:defRPr>
            </a:lvl1pPr>
          </a:lstStyle>
          <a:p>
            <a:endParaRPr lang="en-US" altLang="zh-TW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fld id="{4B28EEEA-04BD-4048-8695-E42758566D9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6152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498532-0D1E-4119-84FF-9ACAC849BCB0}" type="slidenum">
              <a:rPr lang="en-US" altLang="zh-TW"/>
              <a:pPr/>
              <a:t>2</a:t>
            </a:fld>
            <a:endParaRPr lang="en-US" altLang="zh-TW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baseline="30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12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13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14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8EEEA-04BD-4048-8695-E42758566D9A}" type="slidenum">
              <a:rPr lang="en-US" altLang="zh-TW" smtClean="0"/>
              <a:pPr/>
              <a:t>15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3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4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5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6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8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9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10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CB1639-720D-4BD7-865C-8C4C10DA8516}" type="slidenum">
              <a:rPr lang="en-US" altLang="zh-TW" smtClean="0">
                <a:cs typeface="Arial" charset="0"/>
              </a:rPr>
              <a:pPr/>
              <a:t>11</a:t>
            </a:fld>
            <a:endParaRPr lang="en-US" altLang="zh-TW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4D804-079E-48F5-A63C-0BE462802AC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928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FF125-88CF-4D8A-8CB1-6ACBD253D3F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00640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3F387-8A2B-4972-A8BE-C8300C76E50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37248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標題，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55B984B-09FF-4734-AF86-369F858A0B2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5266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B29A60C-1272-4031-ADED-24CB456AEC0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50459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標題，四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E959EC-4C1F-4EC5-9917-7E7F9A8833C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1461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0B0A82E-A913-4D7D-9024-FA8ACD0C4F0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97692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6B47D7-F456-4AA1-9E73-B662CFB1829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6504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1ED252-539D-4D47-90D1-4CA44EC72A7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82327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標題，兩項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A31E2C-D9E5-45AD-A9E6-3E693CFB39C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6586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EED21-B741-481A-97D8-12407E3B65B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6296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7E5BC-95B2-4CB1-B761-09C59E25FE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1986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DB334-DDD3-49D7-8270-203DC56717B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63298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49D84-AC35-43B1-9DBC-6D862540AB3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63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B9550-AD8A-4F0C-900E-BB7A7AC8267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08169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E34D2-FC7D-4459-9A63-ABB6F0BD54B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8303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E0ABD-7D9E-44E7-99A8-A9C204D9AE3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2313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1DF04-2252-4FE4-A125-6DB0ADE2087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1700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  <a:ea typeface="新細明體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新細明體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新細明體" pitchFamily="18" charset="-120"/>
              </a:defRPr>
            </a:lvl1pPr>
          </a:lstStyle>
          <a:p>
            <a:fld id="{F167C04F-CA28-49E5-A6F6-3472F2EA0FF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C.M.E.Whitehead@lse.ac.uk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yt20@cam.ac.u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/>
          <a:p>
            <a:r>
              <a:rPr lang="en-GB" sz="3200" b="1" dirty="0" smtClean="0">
                <a:latin typeface="Arial" pitchFamily="34" charset="0"/>
                <a:cs typeface="Arial" pitchFamily="34" charset="0"/>
              </a:rPr>
              <a:t>Rent stabilisation, rent controls and rising political pressures in Europe</a:t>
            </a:r>
            <a:endParaRPr lang="en-GB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581128"/>
            <a:ext cx="6400800" cy="1224136"/>
          </a:xfrm>
        </p:spPr>
        <p:txBody>
          <a:bodyPr/>
          <a:lstStyle/>
          <a:p>
            <a:pPr lvl="0" algn="l"/>
            <a:r>
              <a:rPr lang="en-GB" sz="2000" b="1" dirty="0" smtClean="0">
                <a:latin typeface="Arial" pitchFamily="34" charset="0"/>
                <a:cs typeface="Arial" pitchFamily="34" charset="0"/>
              </a:rPr>
              <a:t>19-20 March, 2015</a:t>
            </a:r>
            <a:br>
              <a:rPr lang="en-GB" sz="2000" b="1" dirty="0" smtClean="0">
                <a:latin typeface="Arial" pitchFamily="34" charset="0"/>
                <a:cs typeface="Arial" pitchFamily="34" charset="0"/>
              </a:rPr>
            </a:b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ENHR Private Rented Markets Seminar</a:t>
            </a:r>
            <a:br>
              <a:rPr lang="en-GB" sz="2000" b="1" dirty="0" smtClean="0">
                <a:latin typeface="Arial" pitchFamily="34" charset="0"/>
                <a:cs typeface="Arial" pitchFamily="34" charset="0"/>
              </a:rPr>
            </a:b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London School of Economics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3140968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 smtClean="0"/>
              <a:t>Christine Whitehead and Connie Tang</a:t>
            </a:r>
          </a:p>
          <a:p>
            <a:pPr algn="l"/>
            <a:r>
              <a:rPr lang="en-GB" sz="1800" b="1" dirty="0" smtClean="0"/>
              <a:t>with particular thanks to Kath Scanlon</a:t>
            </a:r>
          </a:p>
          <a:p>
            <a:pPr algn="l"/>
            <a:endParaRPr lang="en-GB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0"/>
            <a:ext cx="219573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692696"/>
            <a:ext cx="8568952" cy="3024336"/>
          </a:xfrm>
        </p:spPr>
        <p:txBody>
          <a:bodyPr/>
          <a:lstStyle/>
          <a:p>
            <a:pPr eaLnBrk="1" hangingPunct="1"/>
            <a:r>
              <a:rPr lang="en-GB" sz="2000" dirty="0" smtClean="0">
                <a:latin typeface="Arial" charset="0"/>
              </a:rPr>
              <a:t>No rent control and rent stabilisation, but in 2004 introduced 4-year cyclical tenancies and established the Private Residential Tenancies Board to resolve disputes between landlords and tenants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The Board against any rent regulation fearing regulation will make the private rental market worse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Proposals to link rent increases to CPI and other forms of control under discussion</a:t>
            </a:r>
          </a:p>
          <a:p>
            <a:pPr>
              <a:buNone/>
            </a:pPr>
            <a:r>
              <a:rPr lang="en-GB" sz="1600" b="1" dirty="0" smtClean="0">
                <a:latin typeface="Arial" charset="0"/>
              </a:rPr>
              <a:t>		</a:t>
            </a:r>
            <a:r>
              <a:rPr lang="en-GB" sz="1600" b="1" dirty="0" smtClean="0">
                <a:latin typeface="Arial" charset="0"/>
              </a:rPr>
              <a:t>       The </a:t>
            </a:r>
            <a:r>
              <a:rPr lang="en-GB" sz="1600" b="1" dirty="0" smtClean="0">
                <a:latin typeface="Arial" charset="0"/>
              </a:rPr>
              <a:t>PRTB rent index, 2007Q3 – 2014Q4</a:t>
            </a: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Rent regulations – Republic of Ireland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10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149080"/>
            <a:ext cx="4851400" cy="238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75656" y="6396335"/>
            <a:ext cx="5326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Source:  PRTB (2014) </a:t>
            </a:r>
            <a:r>
              <a:rPr lang="en-GB" sz="1400" i="1" dirty="0" smtClean="0"/>
              <a:t>The PRTB Rent Index:  Quarter 3 – 2014</a:t>
            </a:r>
            <a:r>
              <a:rPr lang="en-GB" i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0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8092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Changes in rent regulations after the Global Financial Crisis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11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553802"/>
              </p:ext>
            </p:extLst>
          </p:nvPr>
        </p:nvGraphicFramePr>
        <p:xfrm>
          <a:off x="827584" y="1412776"/>
          <a:ext cx="7379409" cy="4691147"/>
        </p:xfrm>
        <a:graphic>
          <a:graphicData uri="http://schemas.openxmlformats.org/drawingml/2006/table">
            <a:tbl>
              <a:tblPr/>
              <a:tblGrid>
                <a:gridCol w="1155556"/>
                <a:gridCol w="1325490"/>
                <a:gridCol w="2566011"/>
                <a:gridCol w="2332352"/>
              </a:tblGrid>
              <a:tr h="33303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Country</a:t>
                      </a:r>
                    </a:p>
                  </a:txBody>
                  <a:tcPr marL="9071" marR="9071" marT="9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% of total dwelling stock</a:t>
                      </a:r>
                    </a:p>
                  </a:txBody>
                  <a:tcPr marL="9071" marR="9071" marT="9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Changes in rent regulation</a:t>
                      </a:r>
                    </a:p>
                  </a:txBody>
                  <a:tcPr marL="9071" marR="9071" marT="90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0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Rent control</a:t>
                      </a:r>
                    </a:p>
                  </a:txBody>
                  <a:tcPr marL="9071" marR="9071" marT="90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Rent stabilisation</a:t>
                      </a:r>
                    </a:p>
                  </a:txBody>
                  <a:tcPr marL="9071" marR="9071" marT="90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577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France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19% (2013)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Increase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rent cap on initial rent only in Paris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Increase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introduce the maximum limit on rent increase only in Paris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634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Germany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53% (2010)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Increase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rent cap on initial rent in high pressure areas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Increase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reduce the maximum limit on rent increase and extend the period for rent increase in high pressure areas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Netherlands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10% (2010)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Decrease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higher rent for high income households; </a:t>
                      </a:r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Increase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rent freeze at the lower end of the regulated sector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Decrease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 larger rent increase for high income households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074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Republic of Ireland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19% (2011)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 change - but pressure increasing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 change - but pressure increasing</a:t>
                      </a:r>
                    </a:p>
                  </a:txBody>
                  <a:tcPr marL="9071" marR="9071" marT="90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7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620688"/>
            <a:ext cx="8424936" cy="1872208"/>
          </a:xfrm>
        </p:spPr>
        <p:txBody>
          <a:bodyPr/>
          <a:lstStyle/>
          <a:p>
            <a:pPr eaLnBrk="1" hangingPunct="1"/>
            <a:r>
              <a:rPr lang="en-GB" sz="2000" dirty="0" smtClean="0">
                <a:latin typeface="Arial" charset="0"/>
              </a:rPr>
              <a:t>No rent control or rent stabilisation, but indirect rent control at the lower end of the PRS – linking rent with the Local Housing Allowance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Rapid growth in private renting – 11% in 2003 to 19% (4.4 million) in 2013/14 ; since 2011, private renting higher than social renting</a:t>
            </a:r>
          </a:p>
          <a:p>
            <a:pPr>
              <a:buNone/>
            </a:pPr>
            <a:endParaRPr lang="en-GB" sz="1600" b="1" dirty="0" smtClean="0">
              <a:latin typeface="Arial" charset="0"/>
            </a:endParaRPr>
          </a:p>
          <a:p>
            <a:pPr>
              <a:buNone/>
            </a:pPr>
            <a:r>
              <a:rPr lang="en-GB" sz="1600" b="1" dirty="0" smtClean="0">
                <a:latin typeface="Arial" charset="0"/>
              </a:rPr>
              <a:t>            Private </a:t>
            </a:r>
            <a:r>
              <a:rPr lang="en-GB" sz="1600" b="1" dirty="0" smtClean="0">
                <a:latin typeface="Arial" charset="0"/>
              </a:rPr>
              <a:t>rents and CPI All items (January 2011 = 100).</a:t>
            </a:r>
            <a:endParaRPr lang="en-GB" sz="1600" dirty="0" smtClean="0">
              <a:latin typeface="Arial" charset="0"/>
            </a:endParaRP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>
              <a:buNone/>
            </a:pPr>
            <a:endParaRPr lang="en-GB" sz="1600" b="1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920880" cy="620688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Rent regulations – England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12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638132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 ONS – MM23 Consumer Price Indices and Experimental Index of Private Housing Rental Prices</a:t>
            </a:r>
            <a:r>
              <a:rPr lang="en-GB" i="1" dirty="0" smtClean="0"/>
              <a:t>.</a:t>
            </a:r>
            <a:endParaRPr lang="en-GB" dirty="0"/>
          </a:p>
        </p:txBody>
      </p:sp>
      <p:pic>
        <p:nvPicPr>
          <p:cNvPr id="50178" name="Chart 16"/>
          <p:cNvPicPr>
            <a:picLocks noChangeArrowheads="1"/>
          </p:cNvPicPr>
          <p:nvPr/>
        </p:nvPicPr>
        <p:blipFill>
          <a:blip r:embed="rId3" cstate="print"/>
          <a:srcRect l="-1938" t="-3853" r="-7932" b="-8870"/>
          <a:stretch>
            <a:fillRect/>
          </a:stretch>
        </p:blipFill>
        <p:spPr bwMode="auto">
          <a:xfrm>
            <a:off x="611560" y="2996952"/>
            <a:ext cx="7704856" cy="345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10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836712"/>
            <a:ext cx="7920880" cy="5688632"/>
          </a:xfrm>
        </p:spPr>
        <p:txBody>
          <a:bodyPr/>
          <a:lstStyle/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Conservative, </a:t>
            </a:r>
            <a:r>
              <a:rPr lang="en-GB" sz="2000" dirty="0" err="1" smtClean="0">
                <a:latin typeface="Arial" charset="0"/>
              </a:rPr>
              <a:t>Ukip</a:t>
            </a:r>
            <a:r>
              <a:rPr lang="en-GB" sz="2000" dirty="0" smtClean="0">
                <a:latin typeface="Arial" charset="0"/>
              </a:rPr>
              <a:t> and Liberal Democrats – no rent control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Labour – rent stabilisation to limit rent increase within tenancies, using benchmarks such as average market rents together with a standard three-year tenancy and removal of no fault eviction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Many commentators do not favour regulations on rent and length of tenancies fearing reduced investment in the PRS</a:t>
            </a:r>
          </a:p>
          <a:p>
            <a:pPr marL="0" indent="0" eaLnBrk="1" hangingPunct="1">
              <a:buNone/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However, institutional investors generally happy with free initial rents plus index-linked rent increase within tenancy 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Scanlon &amp; Whitehead (2014) study for Camden council in London – index-linked rent stabilisation to produce stable and low-risk return for institutional investors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000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Debate on rent regulations: England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13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424936" cy="525658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Tight rent controls (e.g. in the Netherlands) where private rents below market rents, deter investment in the PRS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Germany, the Netherlands (strong regulatory frameworks) have increased regulation after the GFC;  France has drawn back from strong controls, while England and the Republic of Ireland (weak regulatory frameworks) </a:t>
            </a:r>
            <a:r>
              <a:rPr lang="en-GB" sz="2000" dirty="0" smtClean="0">
                <a:latin typeface="Arial" charset="0"/>
              </a:rPr>
              <a:t>there </a:t>
            </a:r>
            <a:r>
              <a:rPr lang="en-GB" sz="2000" dirty="0" smtClean="0">
                <a:latin typeface="Arial" charset="0"/>
              </a:rPr>
              <a:t>has been no regulatory change as yet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Considerable concerns have been voiced in all these countries that additional controls will harm the sector </a:t>
            </a:r>
          </a:p>
          <a:p>
            <a:pPr marL="0" indent="0" eaLnBrk="1" hangingPunct="1">
              <a:buNone/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But political pressures are building for increasing regulation across countries of all types.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000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Conclusions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14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7338"/>
            <a:ext cx="8062664" cy="4538662"/>
          </a:xfrm>
        </p:spPr>
        <p:txBody>
          <a:bodyPr/>
          <a:lstStyle/>
          <a:p>
            <a:pPr marL="355600" indent="88900" defTabSz="228600">
              <a:buFontTx/>
              <a:buNone/>
              <a:tabLst>
                <a:tab pos="266700" algn="l"/>
              </a:tabLst>
            </a:pPr>
            <a:endParaRPr lang="zh-TW" altLang="en-US" sz="3500" b="1" dirty="0" smtClean="0">
              <a:latin typeface="Arial" charset="0"/>
              <a:ea typeface="新細明體" pitchFamily="18" charset="-120"/>
            </a:endParaRPr>
          </a:p>
          <a:p>
            <a:pPr marL="261938" indent="-261938" defTabSz="228600">
              <a:buFontTx/>
              <a:buNone/>
              <a:tabLst>
                <a:tab pos="266700" algn="l"/>
              </a:tabLst>
            </a:pPr>
            <a:r>
              <a:rPr lang="en-US" altLang="zh-TW" sz="2200" b="1" dirty="0" smtClean="0">
                <a:latin typeface="Arial" charset="0"/>
                <a:ea typeface="新細明體" pitchFamily="18" charset="-120"/>
              </a:rPr>
              <a:t>Christine Whitehead (LSE) and Connie </a:t>
            </a:r>
            <a:r>
              <a:rPr lang="en-US" altLang="zh-TW" sz="2200" b="1" dirty="0">
                <a:latin typeface="Arial" charset="0"/>
                <a:ea typeface="新細明體" pitchFamily="18" charset="-120"/>
              </a:rPr>
              <a:t>P.Y. </a:t>
            </a:r>
            <a:r>
              <a:rPr lang="en-US" altLang="zh-TW" sz="2200" b="1" dirty="0" smtClean="0">
                <a:latin typeface="Arial" charset="0"/>
                <a:ea typeface="新細明體" pitchFamily="18" charset="-120"/>
              </a:rPr>
              <a:t>Tang (CCHPR)</a:t>
            </a:r>
            <a:endParaRPr lang="en-US" altLang="zh-TW" sz="2200" b="1" dirty="0">
              <a:latin typeface="Arial" charset="0"/>
              <a:ea typeface="新細明體" pitchFamily="18" charset="-120"/>
            </a:endParaRPr>
          </a:p>
          <a:p>
            <a:pPr marL="261938" indent="-261938" defTabSz="228600">
              <a:buFontTx/>
              <a:buNone/>
              <a:tabLst>
                <a:tab pos="266700" algn="l"/>
              </a:tabLst>
            </a:pPr>
            <a:r>
              <a:rPr lang="en-US" altLang="zh-TW" sz="2200" dirty="0">
                <a:latin typeface="Arial" charset="0"/>
                <a:ea typeface="新細明體" pitchFamily="18" charset="-120"/>
              </a:rPr>
              <a:t>		</a:t>
            </a:r>
            <a:r>
              <a:rPr lang="en-US" altLang="zh-TW" sz="2000" dirty="0" smtClean="0">
                <a:latin typeface="Arial" charset="0"/>
                <a:ea typeface="新細明體" pitchFamily="18" charset="-120"/>
                <a:hlinkClick r:id="rId3"/>
              </a:rPr>
              <a:t>C.M.E.Whitehead@lse.ac.uk</a:t>
            </a:r>
            <a:r>
              <a:rPr lang="en-US" altLang="zh-TW" sz="2000" dirty="0" smtClean="0">
                <a:latin typeface="Arial" charset="0"/>
                <a:ea typeface="新細明體" pitchFamily="18" charset="-120"/>
              </a:rPr>
              <a:t>, </a:t>
            </a:r>
            <a:r>
              <a:rPr lang="en-US" altLang="zh-TW" sz="2000" dirty="0" smtClean="0">
                <a:latin typeface="Arial" charset="0"/>
                <a:ea typeface="新細明體" pitchFamily="18" charset="-120"/>
                <a:hlinkClick r:id="rId4"/>
              </a:rPr>
              <a:t>pyt20@cam.ac.uk</a:t>
            </a:r>
            <a:endParaRPr lang="en-US" altLang="zh-TW" sz="2000" dirty="0" smtClean="0">
              <a:latin typeface="Arial" charset="0"/>
              <a:ea typeface="新細明體" pitchFamily="18" charset="-120"/>
            </a:endParaRPr>
          </a:p>
          <a:p>
            <a:pPr marL="261938" indent="-261938" defTabSz="228600">
              <a:buFontTx/>
              <a:buNone/>
              <a:tabLst>
                <a:tab pos="266700" algn="l"/>
              </a:tabLst>
            </a:pPr>
            <a:endParaRPr lang="en-US" altLang="zh-TW" sz="2200" dirty="0" smtClean="0">
              <a:latin typeface="Arial" charset="0"/>
              <a:ea typeface="新細明體" pitchFamily="18" charset="-120"/>
            </a:endParaRPr>
          </a:p>
          <a:p>
            <a:pPr marL="261938" indent="-261938" defTabSz="228600">
              <a:buFontTx/>
              <a:buNone/>
              <a:tabLst>
                <a:tab pos="266700" algn="l"/>
              </a:tabLst>
            </a:pPr>
            <a:endParaRPr lang="en-US" altLang="zh-TW" sz="2200" dirty="0" smtClean="0">
              <a:latin typeface="Arial" charset="0"/>
              <a:ea typeface="新細明體" pitchFamily="18" charset="-120"/>
            </a:endParaRPr>
          </a:p>
          <a:p>
            <a:pPr marL="355600" indent="88900" defTabSz="228600">
              <a:buFontTx/>
              <a:buNone/>
              <a:tabLst>
                <a:tab pos="266700" algn="l"/>
              </a:tabLst>
            </a:pPr>
            <a:endParaRPr lang="en-US" altLang="zh-TW" sz="2200" dirty="0">
              <a:latin typeface="Arial" charset="0"/>
              <a:ea typeface="新細明體" pitchFamily="18" charset="-120"/>
            </a:endParaRPr>
          </a:p>
          <a:p>
            <a:pPr marL="355600" indent="88900" defTabSz="228600">
              <a:buFontTx/>
              <a:buNone/>
              <a:tabLst>
                <a:tab pos="266700" algn="l"/>
              </a:tabLst>
            </a:pPr>
            <a:r>
              <a:rPr lang="en-US" altLang="zh-TW" sz="2200" dirty="0">
                <a:latin typeface="Arial" charset="0"/>
                <a:ea typeface="新細明體" pitchFamily="18" charset="-120"/>
              </a:rPr>
              <a:t>	</a:t>
            </a:r>
            <a:endParaRPr lang="en-GB" sz="2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352928" cy="5517232"/>
          </a:xfrm>
        </p:spPr>
        <p:txBody>
          <a:bodyPr/>
          <a:lstStyle/>
          <a:p>
            <a:r>
              <a:rPr lang="en-GB" sz="2000" dirty="0" smtClean="0">
                <a:latin typeface="Arial" charset="0"/>
              </a:rPr>
              <a:t>Rent control </a:t>
            </a:r>
          </a:p>
          <a:p>
            <a:pPr>
              <a:buNone/>
            </a:pPr>
            <a:r>
              <a:rPr lang="en-GB" sz="2000" dirty="0" smtClean="0">
                <a:latin typeface="Arial" charset="0"/>
              </a:rPr>
              <a:t> </a:t>
            </a:r>
          </a:p>
          <a:p>
            <a:pPr marL="1074738" indent="-363538">
              <a:buFont typeface="Courier New" pitchFamily="49" charset="0"/>
              <a:buChar char="o"/>
            </a:pPr>
            <a:r>
              <a:rPr lang="en-GB" sz="2000" dirty="0" smtClean="0">
                <a:latin typeface="Arial" charset="0"/>
              </a:rPr>
              <a:t>From much of the wartime period –  rent freeze i.e., rents fixed at their level on a particular date</a:t>
            </a:r>
          </a:p>
          <a:p>
            <a:pPr marL="1074738" indent="-363538">
              <a:buFont typeface="Courier New" pitchFamily="49" charset="0"/>
              <a:buChar char="o"/>
            </a:pPr>
            <a:r>
              <a:rPr lang="en-GB" sz="2000" dirty="0" smtClean="0">
                <a:latin typeface="Arial" charset="0"/>
              </a:rPr>
              <a:t>Nowadays – rent cap i.e., the maximum rents that can be charged</a:t>
            </a:r>
          </a:p>
          <a:p>
            <a:pPr marL="1074738" indent="-363538">
              <a:buNone/>
            </a:pPr>
            <a:r>
              <a:rPr lang="en-GB" sz="2000" dirty="0" smtClean="0">
                <a:latin typeface="Arial" charset="0"/>
              </a:rPr>
              <a:t> </a:t>
            </a:r>
          </a:p>
          <a:p>
            <a:r>
              <a:rPr lang="en-GB" sz="2000" dirty="0" smtClean="0">
                <a:latin typeface="Arial" charset="0"/>
              </a:rPr>
              <a:t>Rent stabilisation</a:t>
            </a:r>
          </a:p>
          <a:p>
            <a:endParaRPr lang="en-GB" sz="2200" dirty="0" smtClean="0">
              <a:latin typeface="Arial" charset="0"/>
            </a:endParaRPr>
          </a:p>
          <a:p>
            <a:pPr marL="1074738" lvl="0" indent="-363538">
              <a:buFont typeface="Courier New" pitchFamily="49" charset="0"/>
              <a:buChar char="o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Index-linked rent increases either within and between tenancies or within tenancy only</a:t>
            </a:r>
          </a:p>
          <a:p>
            <a:pPr marL="1074738" lvl="0" indent="-363538">
              <a:buFont typeface="Courier New" pitchFamily="49" charset="0"/>
              <a:buChar char="o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Smooth rent changes, reduce turnover, steady revenue stream if linked to inflation for landlords and institutional investors</a:t>
            </a:r>
          </a:p>
          <a:p>
            <a:pPr marL="1074738" lvl="0" indent="-363538">
              <a:buFont typeface="Courier New" pitchFamily="49" charset="0"/>
              <a:buChar char="o"/>
            </a:pP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Arial" charset="0"/>
              </a:rPr>
              <a:t>In practice, rent control and rent stabilisation co-exist</a:t>
            </a:r>
            <a:endParaRPr lang="en-GB" sz="2000" dirty="0">
              <a:latin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064896" cy="1151855"/>
          </a:xfrm>
        </p:spPr>
        <p:txBody>
          <a:bodyPr/>
          <a:lstStyle/>
          <a:p>
            <a:pPr algn="l"/>
            <a:r>
              <a:rPr lang="en-GB" sz="2200" b="1" dirty="0" smtClean="0">
                <a:latin typeface="Arial" charset="0"/>
              </a:rPr>
              <a:t>Rent control and rent stabilisation</a:t>
            </a:r>
            <a:endParaRPr lang="en-GB" sz="2200" b="1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fld id="{17BEED21-B741-481A-97D8-12407E3B65B5}" type="slidenum">
              <a:rPr lang="en-US" altLang="zh-TW" sz="1000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altLang="zh-TW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12776"/>
            <a:ext cx="8136904" cy="475275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Before the Global Financial Crisis (GFC), most European countries have relaxed their rent regulations, which did not necessary lead to the growth of the private rental sector (PRS)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From mid-2000s, especially after the GFC, credit crunch made households unable to access mortgages and cuts in public expenditure on social housing </a:t>
            </a:r>
            <a:r>
              <a:rPr lang="en-GB" sz="2000" dirty="0" smtClean="0">
                <a:latin typeface="Arial" charset="0"/>
                <a:sym typeface="Wingdings"/>
              </a:rPr>
              <a:t></a:t>
            </a:r>
            <a:r>
              <a:rPr lang="en-GB" sz="2000" dirty="0" smtClean="0">
                <a:latin typeface="Arial" charset="0"/>
              </a:rPr>
              <a:t> increases in private renting</a:t>
            </a:r>
          </a:p>
          <a:p>
            <a:pPr marL="0" indent="0" eaLnBrk="1" hangingPunct="1">
              <a:buNone/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Strong demand for private renting has pushed up private rents, particularly in capital cities </a:t>
            </a:r>
            <a:r>
              <a:rPr lang="en-GB" altLang="zh-TW" sz="2000" dirty="0">
                <a:latin typeface="Arial" charset="0"/>
                <a:sym typeface="Wingdings"/>
              </a:rPr>
              <a:t></a:t>
            </a:r>
            <a:r>
              <a:rPr lang="en-GB" altLang="zh-TW" sz="2000" dirty="0">
                <a:latin typeface="Arial" charset="0"/>
              </a:rPr>
              <a:t> </a:t>
            </a:r>
            <a:r>
              <a:rPr lang="en-GB" altLang="zh-TW" sz="2000" dirty="0" smtClean="0">
                <a:latin typeface="Arial" charset="0"/>
              </a:rPr>
              <a:t>political pressures to restrict rent increases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Changes in rent regulations – why?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3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09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692696"/>
            <a:ext cx="8640960" cy="2520280"/>
          </a:xfrm>
        </p:spPr>
        <p:txBody>
          <a:bodyPr/>
          <a:lstStyle/>
          <a:p>
            <a:pPr eaLnBrk="1" hangingPunct="1"/>
            <a:r>
              <a:rPr lang="en-GB" sz="2000" dirty="0" smtClean="0">
                <a:latin typeface="Arial" charset="0"/>
              </a:rPr>
              <a:t>No initial rent control except rental units built prior to the 1948 Rent Act</a:t>
            </a:r>
          </a:p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Since 2008, annual adjustment of rent based on Rent Reference Index (IRL) which is based on the index of cost of daily living</a:t>
            </a:r>
          </a:p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Rise of IRL after 2011 </a:t>
            </a:r>
            <a:r>
              <a:rPr lang="en-GB" sz="2000" dirty="0" smtClean="0">
                <a:latin typeface="Arial" charset="0"/>
                <a:sym typeface="Wingdings"/>
              </a:rPr>
              <a:t> rapid increase of private rents especially in Paris and other major French cities</a:t>
            </a:r>
            <a:endParaRPr lang="en-GB" sz="2000" dirty="0" smtClean="0">
              <a:latin typeface="Arial" charset="0"/>
            </a:endParaRPr>
          </a:p>
          <a:p>
            <a:pPr marL="0" indent="0" eaLnBrk="1" hangingPunct="1">
              <a:buNone/>
            </a:pPr>
            <a:r>
              <a:rPr lang="en-GB" sz="1800" b="1" dirty="0" smtClean="0">
                <a:latin typeface="Arial" charset="0"/>
              </a:rPr>
              <a:t>          </a:t>
            </a:r>
          </a:p>
          <a:p>
            <a:pPr marL="0" indent="0" eaLnBrk="1" hangingPunct="1">
              <a:buNone/>
            </a:pPr>
            <a:r>
              <a:rPr lang="en-GB" sz="1800" b="1" dirty="0" smtClean="0">
                <a:latin typeface="Arial" charset="0"/>
              </a:rPr>
              <a:t>          </a:t>
            </a:r>
            <a:r>
              <a:rPr lang="en-GB" sz="1600" b="1" dirty="0" smtClean="0">
                <a:latin typeface="Arial" charset="0"/>
              </a:rPr>
              <a:t>Rent reference index (IRL), 2006–2014 (1998Q4 = 100)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064896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Changes in rent regulations – why:  France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4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5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0158491"/>
              </p:ext>
            </p:extLst>
          </p:nvPr>
        </p:nvGraphicFramePr>
        <p:xfrm>
          <a:off x="323528" y="3789040"/>
          <a:ext cx="8352928" cy="2696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文字方塊 1"/>
          <p:cNvSpPr txBox="1"/>
          <p:nvPr/>
        </p:nvSpPr>
        <p:spPr>
          <a:xfrm>
            <a:off x="611560" y="6485952"/>
            <a:ext cx="5766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i="1" dirty="0"/>
              <a:t>Source:  France’s National Institute of Statistics and Economic Studies</a:t>
            </a:r>
            <a:endParaRPr lang="zh-TW" alt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2275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12776"/>
            <a:ext cx="8136904" cy="475275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2012:  rent control limited the rate of increase in several cities</a:t>
            </a:r>
          </a:p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ALUR Act enforced in March 2014:  new rules on initial rents in a few high pressure areas;  initial rents must refer to an “observatory of rents” and limited to 20% per m</a:t>
            </a:r>
            <a:r>
              <a:rPr lang="en-GB" sz="2000" baseline="30000" dirty="0" smtClean="0">
                <a:latin typeface="Arial" charset="0"/>
              </a:rPr>
              <a:t>2</a:t>
            </a:r>
            <a:r>
              <a:rPr lang="en-GB" sz="2000" dirty="0" smtClean="0">
                <a:latin typeface="Arial" charset="0"/>
              </a:rPr>
              <a:t> above the local median rent</a:t>
            </a:r>
          </a:p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But in September 2014:  withdrew plans to impose controls on private rent fearing that rent control will deter investment</a:t>
            </a:r>
          </a:p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Rent control only introduced experimentally in Paris </a:t>
            </a:r>
          </a:p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Changes in rent regulations – France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5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0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881336"/>
            <a:ext cx="8280920" cy="5860032"/>
          </a:xfrm>
        </p:spPr>
        <p:txBody>
          <a:bodyPr/>
          <a:lstStyle/>
          <a:p>
            <a:pPr eaLnBrk="1" hangingPunct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Initial rents may not in general exceed the rents for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comparable dwellings in the same area by more than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20%.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Rents can be increased during a tenancy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they are demonstrably below the local rent levels for comparable dwellings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 rent can be adjusted every two years but not by more than 20% within a three-year period</a:t>
            </a:r>
          </a:p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Rent stabilisation </a:t>
            </a:r>
          </a:p>
          <a:p>
            <a:pPr marL="1074738" lvl="0" indent="-363538">
              <a:buFont typeface="Courier New" pitchFamily="49" charset="0"/>
              <a:buChar char="o"/>
            </a:pPr>
            <a:r>
              <a:rPr lang="en-GB" altLang="zh-TW" sz="2000" dirty="0" smtClean="0">
                <a:solidFill>
                  <a:srgbClr val="000000"/>
                </a:solidFill>
                <a:latin typeface="Arial" charset="0"/>
              </a:rPr>
              <a:t>Stepped rent:  rent is fixed in varying amounts for specific periods of time</a:t>
            </a:r>
          </a:p>
          <a:p>
            <a:pPr marL="1074738" lvl="0" indent="-363538">
              <a:buFont typeface="Courier New" pitchFamily="49" charset="0"/>
              <a:buChar char="o"/>
            </a:pPr>
            <a:r>
              <a:rPr lang="en-GB" altLang="zh-TW" sz="2000" dirty="0" smtClean="0">
                <a:solidFill>
                  <a:srgbClr val="000000"/>
                </a:solidFill>
                <a:latin typeface="Arial" charset="0"/>
              </a:rPr>
              <a:t>Indexed rent:  rent linked to a price index (yearly reported by the Federal Statistical Office)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 smtClean="0">
                <a:latin typeface="Arial" charset="0"/>
              </a:rPr>
              <a:t>Increase rent after modernisation:  a maximum of 11% of modernisation costs</a:t>
            </a:r>
          </a:p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 smtClean="0">
                <a:latin typeface="Arial" charset="0"/>
              </a:rPr>
              <a:t>Rapid rise of rents and house prices in some cities </a:t>
            </a:r>
            <a:r>
              <a:rPr lang="en-GB" sz="2000" dirty="0" smtClean="0">
                <a:latin typeface="Arial" charset="0"/>
                <a:sym typeface="Wingdings"/>
              </a:rPr>
              <a:t></a:t>
            </a:r>
            <a:r>
              <a:rPr lang="en-GB" sz="2000" dirty="0" smtClean="0">
                <a:latin typeface="Arial" charset="0"/>
              </a:rPr>
              <a:t> strong pressure to tighten rent regulations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000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Changes in rent regulations – why: Germany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6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3097" y="226645"/>
            <a:ext cx="799148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The </a:t>
            </a:r>
            <a:r>
              <a:rPr kumimoji="0" lang="en-GB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differences between initial rents and local reference rents in Germany, 2010.</a:t>
            </a:r>
            <a:endParaRPr kumimoji="0" lang="en-GB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42198"/>
            <a:ext cx="8570356" cy="535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5536" y="6201082"/>
            <a:ext cx="22728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Source:  </a:t>
            </a:r>
            <a:r>
              <a:rPr kumimoji="0" lang="en-GB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Kofner</a:t>
            </a:r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(2014</a:t>
            </a:r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) Table 4.</a:t>
            </a:r>
            <a:endParaRPr kumimoji="0" lang="en-GB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702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760"/>
            <a:ext cx="7992888" cy="475275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2011:  capping limit of annual rent increase from 20% to 15% within </a:t>
            </a:r>
            <a:r>
              <a:rPr lang="en-GB" sz="2000" b="1" dirty="0" smtClean="0">
                <a:latin typeface="Arial" charset="0"/>
              </a:rPr>
              <a:t>three</a:t>
            </a:r>
            <a:r>
              <a:rPr lang="en-GB" sz="2000" dirty="0" smtClean="0">
                <a:latin typeface="Arial" charset="0"/>
              </a:rPr>
              <a:t> years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r>
              <a:rPr lang="en-GB" sz="2000" dirty="0" smtClean="0">
                <a:latin typeface="Arial" charset="0"/>
              </a:rPr>
              <a:t>2015:  rent cannot be raised more than 15% within </a:t>
            </a:r>
            <a:r>
              <a:rPr lang="en-GB" sz="2000" b="1" dirty="0" smtClean="0">
                <a:latin typeface="Arial" charset="0"/>
              </a:rPr>
              <a:t>four</a:t>
            </a:r>
            <a:r>
              <a:rPr lang="en-GB" sz="2000" dirty="0" smtClean="0">
                <a:latin typeface="Arial" charset="0"/>
              </a:rPr>
              <a:t> years; maximum 11% of increase after modernisation reduced to 10%</a:t>
            </a:r>
          </a:p>
          <a:p>
            <a:endParaRPr lang="en-GB" sz="2000" dirty="0" smtClean="0">
              <a:latin typeface="Arial" charset="0"/>
            </a:endParaRPr>
          </a:p>
          <a:p>
            <a:r>
              <a:rPr lang="en-GB" sz="2000" dirty="0" smtClean="0">
                <a:latin typeface="Arial" charset="0"/>
              </a:rPr>
              <a:t>Mid-2015 rent brake:  initial rent cannot exceed 10% of local reference rent</a:t>
            </a:r>
          </a:p>
          <a:p>
            <a:endParaRPr lang="en-GB" sz="2000" dirty="0" smtClean="0">
              <a:latin typeface="Arial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New rent cap and new limit of rent increase are imposed in Berlin, Hamburg and many cities in Bavaria; about 4 millions rental dwellings</a:t>
            </a:r>
          </a:p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Changes in rent regulations – Germany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8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0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836712"/>
            <a:ext cx="7776864" cy="583264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Rent control on initial rent based on points system; controlled maximum rent increases related to these points:  determined by the Parliament, cover both private and social renting</a:t>
            </a:r>
          </a:p>
          <a:p>
            <a:pPr eaLnBrk="1" hangingPunct="1"/>
            <a:endParaRPr lang="en-GB" sz="2000" dirty="0" smtClean="0">
              <a:latin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</a:rPr>
              <a:t>Since 2010, government has started to shift the Dutch housing system to ‘more market’ and aimed to reduce the size of the social rental sector move towards families in need</a:t>
            </a:r>
          </a:p>
          <a:p>
            <a:pPr marL="0" indent="0" eaLnBrk="1" hangingPunct="1">
              <a:buNone/>
            </a:pPr>
            <a:endParaRPr lang="en-GB" sz="20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 smtClean="0">
                <a:latin typeface="Arial" charset="0"/>
              </a:rPr>
              <a:t>2013:  higher rent for higher income households both in private and social rental sectors</a:t>
            </a:r>
          </a:p>
          <a:p>
            <a:pPr eaLnBrk="1" hangingPunct="1">
              <a:lnSpc>
                <a:spcPct val="90000"/>
              </a:lnSpc>
            </a:pPr>
            <a:endParaRPr lang="en-GB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 smtClean="0">
                <a:latin typeface="Arial" charset="0"/>
              </a:rPr>
              <a:t>April 2014:  proposed a rent freeze on the regulated rental sectors for a three year period which will start in 2016; in part aiming to shift more low-quality rental units further up-market </a:t>
            </a:r>
          </a:p>
        </p:txBody>
      </p:sp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7920880" cy="836612"/>
          </a:xfrm>
        </p:spPr>
        <p:txBody>
          <a:bodyPr/>
          <a:lstStyle/>
          <a:p>
            <a:pPr algn="l" eaLnBrk="1" hangingPunct="1"/>
            <a:r>
              <a:rPr lang="en-GB" altLang="zh-TW" sz="2200" b="1" dirty="0" smtClean="0">
                <a:solidFill>
                  <a:schemeClr val="tx1"/>
                </a:solidFill>
                <a:latin typeface="Arial" charset="0"/>
                <a:ea typeface="新細明體" pitchFamily="18" charset="-120"/>
                <a:cs typeface="Tahoma" pitchFamily="34" charset="0"/>
              </a:rPr>
              <a:t>Changes in rent regulations: the Netherlands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5A6F446-AFC7-40DE-AFFB-44847C646D28}" type="slidenum">
              <a:rPr lang="en-US" altLang="zh-TW" sz="1000" smtClean="0">
                <a:latin typeface="Arial" charset="0"/>
                <a:cs typeface="Arial" charset="0"/>
              </a:rPr>
              <a:pPr/>
              <a:t>9</a:t>
            </a:fld>
            <a:endParaRPr lang="en-US" altLang="zh-TW" sz="1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3024</TotalTime>
  <Words>1290</Words>
  <Application>Microsoft Office PowerPoint</Application>
  <PresentationFormat>如螢幕大小 (4:3)</PresentationFormat>
  <Paragraphs>167</Paragraphs>
  <Slides>15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Blank Presentation</vt:lpstr>
      <vt:lpstr>Rent stabilisation, rent controls and rising political pressures in Europe</vt:lpstr>
      <vt:lpstr>Rent control and rent stabilisation</vt:lpstr>
      <vt:lpstr>Changes in rent regulations – why?</vt:lpstr>
      <vt:lpstr>Changes in rent regulations – why:  France</vt:lpstr>
      <vt:lpstr>Changes in rent regulations – France</vt:lpstr>
      <vt:lpstr>Changes in rent regulations – why: Germany</vt:lpstr>
      <vt:lpstr>PowerPoint 簡報</vt:lpstr>
      <vt:lpstr>Changes in rent regulations – Germany</vt:lpstr>
      <vt:lpstr>Changes in rent regulations: the Netherlands</vt:lpstr>
      <vt:lpstr>Rent regulations – Republic of Ireland</vt:lpstr>
      <vt:lpstr>Changes in rent regulations after the Global Financial Crisis</vt:lpstr>
      <vt:lpstr>Rent regulations – England</vt:lpstr>
      <vt:lpstr>Debate on rent regulations: England</vt:lpstr>
      <vt:lpstr>Conclusions</vt:lpstr>
      <vt:lpstr>PowerPoint 簡報</vt:lpstr>
    </vt:vector>
  </TitlesOfParts>
  <Company>Flag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Elcock</dc:creator>
  <cp:lastModifiedBy>connie</cp:lastModifiedBy>
  <cp:revision>163</cp:revision>
  <dcterms:created xsi:type="dcterms:W3CDTF">2008-12-03T15:28:42Z</dcterms:created>
  <dcterms:modified xsi:type="dcterms:W3CDTF">2015-03-18T22:53:39Z</dcterms:modified>
</cp:coreProperties>
</file>