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notesMasterIdLst>
    <p:notesMasterId r:id="rId18"/>
  </p:notesMasterIdLst>
  <p:sldIdLst>
    <p:sldId id="257" r:id="rId2"/>
    <p:sldId id="292" r:id="rId3"/>
    <p:sldId id="295" r:id="rId4"/>
    <p:sldId id="294" r:id="rId5"/>
    <p:sldId id="287" r:id="rId6"/>
    <p:sldId id="296" r:id="rId7"/>
    <p:sldId id="297" r:id="rId8"/>
    <p:sldId id="262" r:id="rId9"/>
    <p:sldId id="285" r:id="rId10"/>
    <p:sldId id="286" r:id="rId11"/>
    <p:sldId id="291" r:id="rId12"/>
    <p:sldId id="283" r:id="rId13"/>
    <p:sldId id="288" r:id="rId14"/>
    <p:sldId id="289" r:id="rId15"/>
    <p:sldId id="290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CC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vertBarState="maximized">
    <p:restoredLeft sz="34559" autoAdjust="0"/>
    <p:restoredTop sz="86323" autoAdjust="0"/>
  </p:normalViewPr>
  <p:slideViewPr>
    <p:cSldViewPr>
      <p:cViewPr varScale="1">
        <p:scale>
          <a:sx n="86" d="100"/>
          <a:sy n="86" d="100"/>
        </p:scale>
        <p:origin x="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55E34-0289-44F8-8CB7-A9F37262D099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66C54-0F21-4B5C-B568-1B7813987A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6794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66C54-0F21-4B5C-B568-1B7813987A3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8545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66C54-0F21-4B5C-B568-1B7813987A3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8545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63E4850-14EA-462B-89A4-F8E8188CEF5C}" type="datetimeFigureOut">
              <a:rPr lang="en-GB" smtClean="0"/>
              <a:pPr/>
              <a:t>3/19/15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81BB72-68B0-4007-B8D0-3FBB8CBDB8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4293096"/>
            <a:ext cx="7709480" cy="1498104"/>
          </a:xfrm>
        </p:spPr>
        <p:txBody>
          <a:bodyPr/>
          <a:lstStyle/>
          <a:p>
            <a:r>
              <a:rPr lang="en-GB" sz="2400" b="1" dirty="0" smtClean="0"/>
              <a:t>Abigail E. Jackson and Julian </a:t>
            </a:r>
            <a:r>
              <a:rPr lang="en-GB" sz="2400" b="1" dirty="0" err="1" smtClean="0"/>
              <a:t>Sidoli</a:t>
            </a:r>
            <a:r>
              <a:rPr lang="en-GB" sz="2400" b="1" dirty="0" smtClean="0"/>
              <a:t> del </a:t>
            </a:r>
            <a:r>
              <a:rPr lang="en-GB" sz="2400" b="1" dirty="0" err="1" smtClean="0"/>
              <a:t>Ceno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980728"/>
            <a:ext cx="7812868" cy="2808312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endParaRPr lang="en-GB" sz="3200" b="1" dirty="0" smtClean="0"/>
          </a:p>
          <a:p>
            <a:pPr marL="18288" indent="0" algn="ctr">
              <a:buNone/>
            </a:pPr>
            <a:endParaRPr lang="en-GB" sz="3200" b="1" dirty="0"/>
          </a:p>
          <a:p>
            <a:pPr marL="18288" indent="0" algn="ctr">
              <a:buNone/>
            </a:pPr>
            <a:endParaRPr lang="en-GB" sz="3200" b="1" dirty="0" smtClean="0"/>
          </a:p>
          <a:p>
            <a:pPr marL="18288" indent="0" algn="ctr">
              <a:buNone/>
            </a:pPr>
            <a:endParaRPr lang="en-GB" sz="3200" b="1" dirty="0"/>
          </a:p>
          <a:p>
            <a:pPr marL="18288" indent="0" algn="ctr">
              <a:buNone/>
            </a:pPr>
            <a:endParaRPr lang="en-GB" sz="4800" b="1" dirty="0" smtClean="0"/>
          </a:p>
          <a:p>
            <a:pPr marL="18288" indent="0" algn="ctr">
              <a:buNone/>
            </a:pPr>
            <a:r>
              <a:rPr lang="en-GB" sz="4800" b="1" dirty="0" smtClean="0"/>
              <a:t>Prosecuting the Private Rented Sector</a:t>
            </a:r>
            <a:r>
              <a:rPr lang="en-GB" sz="4800" b="1" dirty="0"/>
              <a:t>: </a:t>
            </a:r>
            <a:r>
              <a:rPr lang="en-GB" sz="4800" b="1" dirty="0" smtClean="0"/>
              <a:t> </a:t>
            </a:r>
          </a:p>
          <a:p>
            <a:pPr marL="18288" indent="0" algn="ctr">
              <a:buNone/>
            </a:pPr>
            <a:endParaRPr lang="en-GB" sz="2800" b="1" i="1" dirty="0"/>
          </a:p>
          <a:p>
            <a:pPr marL="18288" indent="0" algn="ctr">
              <a:buNone/>
            </a:pPr>
            <a:r>
              <a:rPr lang="en-GB" sz="2800" b="1" i="1" dirty="0" smtClean="0"/>
              <a:t>Using the Criminal Courts for Enforcement and Housing Dispute Resolution</a:t>
            </a:r>
          </a:p>
          <a:p>
            <a:pPr marL="18288" indent="0" algn="ctr">
              <a:buNone/>
            </a:pPr>
            <a:endParaRPr lang="en-GB" sz="3600" b="1" i="1" dirty="0"/>
          </a:p>
          <a:p>
            <a:pPr marL="18288" indent="0" algn="ctr">
              <a:buNone/>
            </a:pPr>
            <a:endParaRPr lang="en-GB" sz="5000" b="1" i="1" dirty="0"/>
          </a:p>
          <a:p>
            <a:pPr marL="18288" indent="0" algn="ctr">
              <a:buNone/>
            </a:pPr>
            <a:endParaRPr lang="en-GB" sz="5000" b="1" dirty="0" smtClean="0"/>
          </a:p>
          <a:p>
            <a:pPr marL="18288" indent="0" algn="ctr">
              <a:buNone/>
            </a:pPr>
            <a:endParaRPr lang="en-GB" sz="3600" b="1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52320" y="4979126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68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96944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The Problems Facing Housing Lawyers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FFFF00"/>
                </a:solidFill>
              </a:rPr>
              <a:t>LASPOA 2012 </a:t>
            </a:r>
            <a:r>
              <a:rPr lang="en-GB" sz="1900" dirty="0" smtClean="0"/>
              <a:t>changed the way that civil litigation was funded, making it more difficult for lower-value cases to be brought in the county courts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FFFF00"/>
                </a:solidFill>
              </a:rPr>
              <a:t>Success fees </a:t>
            </a:r>
            <a:r>
              <a:rPr lang="en-GB" sz="1900" dirty="0" smtClean="0"/>
              <a:t>are no longer recoverable from the Defendant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The cost of </a:t>
            </a:r>
            <a:r>
              <a:rPr lang="en-GB" sz="1900" dirty="0" smtClean="0">
                <a:solidFill>
                  <a:srgbClr val="FFFF00"/>
                </a:solidFill>
              </a:rPr>
              <a:t>ATE Insurance</a:t>
            </a:r>
            <a:r>
              <a:rPr lang="en-GB" sz="1900" dirty="0" smtClean="0"/>
              <a:t> is no longer recoverable from the Defendant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Legal fees are no longer recoverable from the Defendant in cases with a value under £10,000 (i.e. EUR 13,500)</a:t>
            </a:r>
          </a:p>
          <a:p>
            <a:pPr lvl="1"/>
            <a:endParaRPr lang="en-GB" sz="1900" dirty="0" smtClean="0"/>
          </a:p>
          <a:p>
            <a:pPr lvl="1"/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Consequently, many housing claims are </a:t>
            </a:r>
            <a:r>
              <a:rPr lang="en-GB" sz="1900" b="1" i="1" u="sng" dirty="0" smtClean="0">
                <a:solidFill>
                  <a:srgbClr val="FF0000"/>
                </a:solidFill>
              </a:rPr>
              <a:t>no longer financially viable</a:t>
            </a:r>
            <a:r>
              <a:rPr lang="en-GB" sz="1900" b="1" i="1" u="sng" dirty="0" smtClean="0"/>
              <a:t> </a:t>
            </a:r>
            <a:endParaRPr lang="en-GB" sz="1900" b="1" i="1" u="sng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573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132856"/>
            <a:ext cx="6626225" cy="3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0032" y="76470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B0F0"/>
                </a:solidFill>
              </a:rPr>
              <a:t>Is this the End of the Story?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821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813690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B0F0"/>
                </a:solidFill>
              </a:rPr>
              <a:t>Tenants Are Using </a:t>
            </a:r>
            <a:r>
              <a:rPr lang="en-GB" sz="4000" b="1" dirty="0">
                <a:solidFill>
                  <a:srgbClr val="00B0F0"/>
                </a:solidFill>
              </a:rPr>
              <a:t>the Criminal Courts for Housing </a:t>
            </a:r>
            <a:r>
              <a:rPr lang="en-GB" sz="4000" b="1" dirty="0" smtClean="0">
                <a:solidFill>
                  <a:srgbClr val="00B0F0"/>
                </a:solidFill>
              </a:rPr>
              <a:t>Matters</a:t>
            </a:r>
          </a:p>
          <a:p>
            <a:pPr algn="ctr"/>
            <a:endParaRPr lang="en-GB" sz="4000" b="1" dirty="0">
              <a:solidFill>
                <a:srgbClr val="00B0F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-GB" dirty="0" smtClean="0"/>
              <a:t> tenant may bring a claim against a landlord under the Environmental Protection Act 1990 if the premises are “</a:t>
            </a:r>
            <a:r>
              <a:rPr lang="en-GB" b="1" i="1" u="sng" dirty="0" smtClean="0">
                <a:solidFill>
                  <a:srgbClr val="92D050"/>
                </a:solidFill>
              </a:rPr>
              <a:t>in such a state as to be prejudicial to health or a nuisance</a:t>
            </a:r>
            <a:r>
              <a:rPr lang="en-GB" dirty="0" smtClean="0"/>
              <a:t>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A tenant can apply to the Magistrates Court for an abatement order, damages and costs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This can cover issues such as: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dirty="0" smtClean="0"/>
              <a:t>Mould and dampness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dirty="0" smtClean="0"/>
              <a:t>Poor heating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dirty="0" smtClean="0"/>
              <a:t>Poor insulation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dirty="0" smtClean="0"/>
              <a:t>Rodent infestations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64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59" y="450761"/>
            <a:ext cx="810743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B0F0"/>
                </a:solidFill>
              </a:rPr>
              <a:t>Tenants  Are Using The Criminal Courts for Housing Matters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 smtClean="0">
                <a:solidFill>
                  <a:srgbClr val="92D050"/>
                </a:solidFill>
              </a:rPr>
              <a:t>It is a </a:t>
            </a:r>
            <a:r>
              <a:rPr lang="en-GB" b="1" i="1" u="sng" dirty="0" smtClean="0">
                <a:solidFill>
                  <a:srgbClr val="92D050"/>
                </a:solidFill>
              </a:rPr>
              <a:t>SIMPLE PROCEDURE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Tenant writes to the landlord giving at least 21 days’ notice of his intention to start legal proceedings under s. 82 EPA 1990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notice must specify the name and address of the landlord, the name and address of the tenant, as well as a description of the nuisance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No requirement to provide a surveyor’s report or an indication of the remedial work that it required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After the notice has expired, the information must be laid at the Magistrates Court within 6 months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Magistrates Court will list this matter for trial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223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81369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B0F0"/>
                </a:solidFill>
              </a:rPr>
              <a:t>Tenants Are Using the Criminal Courts for Housing Matters</a:t>
            </a:r>
          </a:p>
          <a:p>
            <a:endParaRPr lang="en-GB" sz="1000" b="1" dirty="0" smtClean="0">
              <a:solidFill>
                <a:srgbClr val="00B0F0"/>
              </a:solidFill>
            </a:endParaRPr>
          </a:p>
          <a:p>
            <a:endParaRPr lang="en-GB" b="1" i="1" dirty="0" smtClean="0">
              <a:solidFill>
                <a:srgbClr val="92D050"/>
              </a:solidFill>
            </a:endParaRPr>
          </a:p>
          <a:p>
            <a:r>
              <a:rPr lang="en-GB" b="1" i="1" dirty="0" smtClean="0">
                <a:solidFill>
                  <a:srgbClr val="92D050"/>
                </a:solidFill>
              </a:rPr>
              <a:t>AT THE HEARING:</a:t>
            </a:r>
          </a:p>
          <a:p>
            <a:endParaRPr lang="en-GB" b="1" i="1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landlord must plead </a:t>
            </a:r>
            <a:r>
              <a:rPr lang="en-GB" i="1" dirty="0" smtClean="0"/>
              <a:t>‘guilty’ </a:t>
            </a:r>
            <a:r>
              <a:rPr lang="en-GB" dirty="0" smtClean="0"/>
              <a:t>or </a:t>
            </a:r>
            <a:r>
              <a:rPr lang="en-GB" i="1" dirty="0" smtClean="0"/>
              <a:t>‘not guilty’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he tenant must prove beyond reasonable doubt that the alleged nuisance: (</a:t>
            </a:r>
            <a:r>
              <a:rPr lang="en-GB" dirty="0" err="1" smtClean="0"/>
              <a:t>i</a:t>
            </a:r>
            <a:r>
              <a:rPr lang="en-GB" dirty="0" smtClean="0"/>
              <a:t>) existed at the date of the notice; and (ii) exists at the date of the hearing or is likely to recur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the landlord is found guilty, the court can make an order for damages in favour of the tenant, as well as an order requiring the landlord to abate the nuisance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Damages can include compensation for personal injury: the strict rules on causation and foreseeability do not apply – it is enough for the court to be satisfied that  the tenant has suffered as a result of the nuisance and that it has caused harm (see: </a:t>
            </a:r>
            <a:r>
              <a:rPr lang="en-GB" b="1" i="1" u="sng" dirty="0" smtClean="0">
                <a:solidFill>
                  <a:srgbClr val="FFFF00"/>
                </a:solidFill>
              </a:rPr>
              <a:t>R v. Derby</a:t>
            </a:r>
            <a:r>
              <a:rPr lang="en-GB" dirty="0" smtClean="0">
                <a:solidFill>
                  <a:srgbClr val="FFFF00"/>
                </a:solidFill>
              </a:rPr>
              <a:t> (1990)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770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42493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B0F0"/>
                </a:solidFill>
              </a:rPr>
              <a:t>Tenants Are Using The Criminal Court for Housing Matters </a:t>
            </a:r>
          </a:p>
          <a:p>
            <a:pPr algn="ctr"/>
            <a:endParaRPr lang="en-GB" sz="4000" b="1" i="1" dirty="0">
              <a:solidFill>
                <a:srgbClr val="92D050"/>
              </a:solidFill>
            </a:endParaRPr>
          </a:p>
          <a:p>
            <a:r>
              <a:rPr lang="en-GB" b="1" i="1" dirty="0" smtClean="0">
                <a:solidFill>
                  <a:srgbClr val="92D050"/>
                </a:solidFill>
              </a:rPr>
              <a:t>COSTS: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tenant will be awarded costs if the landlord is found guilty </a:t>
            </a:r>
            <a:r>
              <a:rPr lang="en-GB" b="1" u="sng" dirty="0" smtClean="0"/>
              <a:t>OR</a:t>
            </a:r>
            <a:r>
              <a:rPr lang="en-GB" dirty="0" smtClean="0"/>
              <a:t> if the tenant can show that the alleged nuisance existed at the date of the notice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the tenant loses: </a:t>
            </a:r>
            <a:r>
              <a:rPr lang="en-GB" i="1" u="sng" dirty="0" smtClean="0"/>
              <a:t>they do not have to pay the landlord’s costs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tenant can fund their case against a landlord using a conditional fee agreement with an uplift (see </a:t>
            </a:r>
            <a:r>
              <a:rPr lang="en-GB" dirty="0" smtClean="0">
                <a:solidFill>
                  <a:srgbClr val="FFFF00"/>
                </a:solidFill>
              </a:rPr>
              <a:t>s. 58A Courts and Legal Services Act 1990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is no reason why a tenant cannot bring concurrent proceedings against a landlord in the civil and criminal courts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03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6000" b="1" dirty="0" smtClean="0"/>
          </a:p>
          <a:p>
            <a:pPr algn="ctr"/>
            <a:endParaRPr lang="en-GB" sz="6000" b="1"/>
          </a:p>
          <a:p>
            <a:pPr algn="ctr"/>
            <a:r>
              <a:rPr lang="en-GB" sz="6000" b="1" smtClean="0"/>
              <a:t>THE </a:t>
            </a:r>
            <a:r>
              <a:rPr lang="en-GB" sz="6000" b="1" dirty="0" smtClean="0"/>
              <a:t>END</a:t>
            </a:r>
          </a:p>
          <a:p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76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Criminalising Landlords – A (Very) Brief History</a:t>
            </a:r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Landlords have always been subject to the general provisions of the criminal law (i.e. assault, theft </a:t>
            </a:r>
            <a:r>
              <a:rPr lang="en-GB" sz="1900" dirty="0" err="1" smtClean="0"/>
              <a:t>etc</a:t>
            </a:r>
            <a:r>
              <a:rPr lang="en-GB" sz="1900" dirty="0" smtClean="0"/>
              <a:t>)</a:t>
            </a:r>
          </a:p>
          <a:p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/>
              <a:t>I</a:t>
            </a:r>
            <a:r>
              <a:rPr lang="en-GB" sz="1900" dirty="0" smtClean="0"/>
              <a:t>t was only in the 1960s in response to the activities of </a:t>
            </a:r>
            <a:r>
              <a:rPr lang="en-GB" sz="1900" dirty="0" err="1" smtClean="0"/>
              <a:t>Perec</a:t>
            </a:r>
            <a:r>
              <a:rPr lang="en-GB" sz="1900" dirty="0" smtClean="0"/>
              <a:t> </a:t>
            </a:r>
            <a:r>
              <a:rPr lang="en-GB" sz="1900" dirty="0" err="1" smtClean="0"/>
              <a:t>Rachman</a:t>
            </a:r>
            <a:r>
              <a:rPr lang="en-GB" sz="1900" dirty="0" smtClean="0"/>
              <a:t> that the Government made unlawful eviction and harassment a criminal offence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Following the deregulation of the private rented sector in the 1980s, many rogue operators entered the market, letting out properties that were overcrowded and in poor condition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In response, the Government introduced licensing for HMOs and designated areas in the Housing Act 2004, with criminal penalties for non-compliance</a:t>
            </a:r>
            <a:endParaRPr lang="en-GB" sz="1900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301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Why Should We Criminalise A Landlord’s Bad Behaviour?</a:t>
            </a:r>
          </a:p>
          <a:p>
            <a:pPr algn="ctr"/>
            <a:endParaRPr lang="en-GB" b="1" dirty="0" smtClean="0"/>
          </a:p>
          <a:p>
            <a:pPr algn="ctr"/>
            <a:endParaRPr lang="en-GB" sz="19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An increasing number of individuals are living in the private rented sector (particularly families with children) who should be protected from the bad behaviour of rogue landlords</a:t>
            </a:r>
          </a:p>
          <a:p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/>
              <a:t>A landlord interfering with a tenant’s home can have a real effect on a tenant’s sense of wellbeing and self-esteem </a:t>
            </a:r>
            <a:endParaRPr lang="en-GB" sz="19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There is a wider appreciation and understanding of the concept of </a:t>
            </a:r>
            <a:r>
              <a:rPr lang="en-GB" sz="1900" b="1" i="1" dirty="0" smtClean="0">
                <a:solidFill>
                  <a:srgbClr val="92D050"/>
                </a:solidFill>
              </a:rPr>
              <a:t>“home”:  </a:t>
            </a:r>
            <a:r>
              <a:rPr lang="en-GB" sz="1900" dirty="0" smtClean="0"/>
              <a:t>see Article 8 of the European Convention on Human Rights; </a:t>
            </a:r>
            <a:r>
              <a:rPr lang="en-GB" sz="1900" dirty="0" err="1" smtClean="0"/>
              <a:t>Radin</a:t>
            </a:r>
            <a:r>
              <a:rPr lang="en-GB" sz="1900" dirty="0" smtClean="0"/>
              <a:t> and Fox </a:t>
            </a:r>
            <a:r>
              <a:rPr lang="en-GB" sz="1900" dirty="0" err="1" smtClean="0"/>
              <a:t>O’Mahony</a:t>
            </a:r>
            <a:endParaRPr lang="en-GB" sz="19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sz="1900" dirty="0" smtClean="0"/>
              <a:t>Criminalising landlords can act as a deterrent:  it will encourage other landlords to act responsibly and maintain their properties</a:t>
            </a:r>
            <a:endParaRPr lang="en-GB" sz="19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900" dirty="0"/>
          </a:p>
          <a:p>
            <a:endParaRPr lang="en-GB" sz="19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00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There Is A Move Towards Using the Criminal Courts for Housing Matters</a:t>
            </a:r>
          </a:p>
          <a:p>
            <a:pPr algn="just"/>
            <a:endParaRPr lang="en-GB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Guidance published by the Department for Communities and Local Government in August 2012 encouraged local authorities to prosecute rogue landlords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Local authorities </a:t>
            </a:r>
            <a:r>
              <a:rPr lang="en-GB" b="1" i="1" u="sng" dirty="0" smtClean="0">
                <a:solidFill>
                  <a:srgbClr val="FF0000"/>
                </a:solidFill>
              </a:rPr>
              <a:t>are</a:t>
            </a:r>
            <a:r>
              <a:rPr lang="en-GB" dirty="0" smtClean="0"/>
              <a:t> prosecuting private landlords under </a:t>
            </a:r>
            <a:r>
              <a:rPr lang="en-GB" dirty="0" smtClean="0">
                <a:solidFill>
                  <a:srgbClr val="FFFF00"/>
                </a:solidFill>
              </a:rPr>
              <a:t>Housing Act 2004</a:t>
            </a:r>
            <a:r>
              <a:rPr lang="en-GB" dirty="0" smtClean="0"/>
              <a:t> and the </a:t>
            </a:r>
            <a:r>
              <a:rPr lang="en-GB" dirty="0" smtClean="0">
                <a:solidFill>
                  <a:srgbClr val="FFFF00"/>
                </a:solidFill>
              </a:rPr>
              <a:t>Management of Houses in Multiple Occupation (England) Regulations 2006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dirty="0">
              <a:solidFill>
                <a:srgbClr val="FFFF00"/>
              </a:solidFill>
            </a:endParaRPr>
          </a:p>
          <a:p>
            <a:r>
              <a:rPr lang="en-GB" b="1" i="1" dirty="0">
                <a:solidFill>
                  <a:srgbClr val="FF66CC"/>
                </a:solidFill>
              </a:rPr>
              <a:t>W</a:t>
            </a:r>
            <a:r>
              <a:rPr lang="en-GB" b="1" i="1" dirty="0" smtClean="0">
                <a:solidFill>
                  <a:srgbClr val="FF66CC"/>
                </a:solidFill>
              </a:rPr>
              <a:t>ith these Cases: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FFFF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Local authorities may be able to recover monies from the landlords under the Proceeds of Crime Act 2002, even though rental income from an unlicensed property is not a benefit from the proceeds of crime – see: </a:t>
            </a:r>
            <a:r>
              <a:rPr lang="en-GB" b="1" i="1" u="sng" dirty="0" err="1" smtClean="0">
                <a:solidFill>
                  <a:srgbClr val="FFFF00"/>
                </a:solidFill>
              </a:rPr>
              <a:t>Sumal</a:t>
            </a:r>
            <a:r>
              <a:rPr lang="en-GB" b="1" i="1" u="sng" dirty="0" smtClean="0">
                <a:solidFill>
                  <a:srgbClr val="FFFF00"/>
                </a:solidFill>
              </a:rPr>
              <a:t> &amp; Sons (Properties) v. Newham LBC</a:t>
            </a:r>
            <a:r>
              <a:rPr lang="en-GB" dirty="0" smtClean="0">
                <a:solidFill>
                  <a:srgbClr val="FFFF00"/>
                </a:solidFill>
              </a:rPr>
              <a:t> [2012]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dirty="0">
              <a:solidFill>
                <a:srgbClr val="FFFF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22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758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There Is A Move Towards Using the Criminal Courts for Housing Matters</a:t>
            </a:r>
          </a:p>
          <a:p>
            <a:pPr algn="just"/>
            <a:endParaRPr lang="en-GB" sz="19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/>
              <a:t>In December 2014, the</a:t>
            </a:r>
            <a:r>
              <a:rPr lang="en-GB" sz="1900" dirty="0">
                <a:solidFill>
                  <a:srgbClr val="FFFF00"/>
                </a:solidFill>
              </a:rPr>
              <a:t> Chartered Institute of Environmental Health </a:t>
            </a:r>
            <a:r>
              <a:rPr lang="en-GB" sz="1900" dirty="0"/>
              <a:t>published a list of all of the property companies that had been convicted of offences under Housing Act 2004 after it made a complaint to the Information </a:t>
            </a:r>
            <a:r>
              <a:rPr lang="en-GB" sz="1900" dirty="0" smtClean="0"/>
              <a:t>Commissioner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The list showed that </a:t>
            </a:r>
            <a:r>
              <a:rPr lang="en-GB" sz="1900" dirty="0" smtClean="0">
                <a:solidFill>
                  <a:srgbClr val="FFFF00"/>
                </a:solidFill>
              </a:rPr>
              <a:t>Aspire Group Developments </a:t>
            </a:r>
            <a:r>
              <a:rPr lang="en-GB" sz="1900" dirty="0" smtClean="0"/>
              <a:t>in Burnley had been prosecuted on five separate occasions for offences under the Housing Act 2004, while the highest fines of £23,000 and £40,000 </a:t>
            </a:r>
            <a:r>
              <a:rPr lang="en-GB" sz="1900" dirty="0"/>
              <a:t>were </a:t>
            </a:r>
            <a:r>
              <a:rPr lang="en-GB" sz="1900" dirty="0" smtClean="0"/>
              <a:t>imposed on two companies owned by Mehmet </a:t>
            </a:r>
            <a:r>
              <a:rPr lang="en-GB" sz="1900" dirty="0" err="1" smtClean="0"/>
              <a:t>Parlak</a:t>
            </a:r>
            <a:r>
              <a:rPr lang="en-GB" sz="1900" dirty="0" smtClean="0"/>
              <a:t>,  </a:t>
            </a:r>
            <a:r>
              <a:rPr lang="en-GB" sz="1900" dirty="0" err="1">
                <a:solidFill>
                  <a:srgbClr val="FFFF00"/>
                </a:solidFill>
              </a:rPr>
              <a:t>Watchstar</a:t>
            </a:r>
            <a:r>
              <a:rPr lang="en-GB" sz="1900" dirty="0">
                <a:solidFill>
                  <a:srgbClr val="FFFF00"/>
                </a:solidFill>
              </a:rPr>
              <a:t> </a:t>
            </a:r>
            <a:r>
              <a:rPr lang="en-GB" sz="1900" dirty="0" smtClean="0">
                <a:solidFill>
                  <a:srgbClr val="FFFF00"/>
                </a:solidFill>
              </a:rPr>
              <a:t>Limited </a:t>
            </a:r>
            <a:r>
              <a:rPr lang="en-GB" sz="1900" dirty="0"/>
              <a:t>and </a:t>
            </a:r>
            <a:r>
              <a:rPr lang="en-GB" sz="1900" dirty="0" err="1">
                <a:solidFill>
                  <a:srgbClr val="FFFF00"/>
                </a:solidFill>
              </a:rPr>
              <a:t>Watchacre</a:t>
            </a:r>
            <a:r>
              <a:rPr lang="en-GB" sz="1900" dirty="0">
                <a:solidFill>
                  <a:srgbClr val="FFFF00"/>
                </a:solidFill>
              </a:rPr>
              <a:t> </a:t>
            </a:r>
            <a:r>
              <a:rPr lang="en-GB" sz="1900" dirty="0" err="1" smtClean="0">
                <a:solidFill>
                  <a:srgbClr val="FFFF00"/>
                </a:solidFill>
              </a:rPr>
              <a:t>Limted</a:t>
            </a: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Many commentators believe that this information will help local authorities tackle the problem of rogue landlords and inform any assessment of whether they are a </a:t>
            </a:r>
            <a:r>
              <a:rPr lang="en-GB" sz="1900" b="1" i="1" dirty="0" smtClean="0">
                <a:solidFill>
                  <a:srgbClr val="92D050"/>
                </a:solidFill>
              </a:rPr>
              <a:t>“fit and proper person”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FFFF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dirty="0">
              <a:solidFill>
                <a:srgbClr val="FFFF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18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But Not All Criminal Cases Are Being Prosecuted….</a:t>
            </a:r>
          </a:p>
          <a:p>
            <a:pPr algn="just"/>
            <a:endParaRPr lang="en-GB" sz="1900" b="1" dirty="0" smtClean="0"/>
          </a:p>
          <a:p>
            <a:pPr algn="just"/>
            <a:endParaRPr lang="en-GB" sz="19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Empirical research by Cowan et al for the Department for the Environment, Transport and the Regions in 1999/2000 indicated the number of prosecutions of landlords for unlawful eviction and harassment is low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Amongst other things, the research found that:</a:t>
            </a:r>
            <a:endParaRPr lang="en-GB" sz="19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Many complaints against landlords were resolved at an early stage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Prosecutions can be costly and time-consuming for local authorities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Tenants may not want to give evidence at a criminal trial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1900" dirty="0" smtClean="0"/>
              <a:t>Sanctions are often inadequate</a:t>
            </a:r>
          </a:p>
          <a:p>
            <a:pPr lvl="1"/>
            <a:endParaRPr lang="en-GB" sz="19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FFFF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GB" dirty="0">
              <a:solidFill>
                <a:srgbClr val="FFFF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839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620688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5400" b="1" dirty="0" smtClean="0">
              <a:solidFill>
                <a:srgbClr val="00B0F0"/>
              </a:solidFill>
            </a:endParaRPr>
          </a:p>
          <a:p>
            <a:pPr algn="ctr"/>
            <a:r>
              <a:rPr lang="en-GB" sz="5400" b="1" dirty="0" smtClean="0">
                <a:solidFill>
                  <a:srgbClr val="00B0F0"/>
                </a:solidFill>
              </a:rPr>
              <a:t>While Civil Lawyers Are Bringing Housing Claims in the Magistrates’ Court.......</a:t>
            </a:r>
          </a:p>
          <a:p>
            <a:pPr algn="ctr"/>
            <a:endParaRPr lang="en-GB" sz="5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620688"/>
            <a:ext cx="864096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F0"/>
                </a:solidFill>
              </a:rPr>
              <a:t>The Problems Facing Housing Lawyers</a:t>
            </a:r>
            <a:endParaRPr lang="en-GB" sz="3600" b="1" dirty="0">
              <a:solidFill>
                <a:srgbClr val="00B0F0"/>
              </a:solidFill>
            </a:endParaRPr>
          </a:p>
          <a:p>
            <a:endParaRPr lang="en-GB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Shelter has:</a:t>
            </a:r>
          </a:p>
          <a:p>
            <a:pPr marL="742950" lvl="1" indent="-285750">
              <a:buFontTx/>
              <a:buChar char="-"/>
            </a:pPr>
            <a:endParaRPr lang="en-GB" sz="19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Closed 9 offices and made 100 staff redundant after the introduction of the Legal Aid, Sentencing and Punishment of Offenders Act 2012</a:t>
            </a:r>
          </a:p>
          <a:p>
            <a:pPr marL="742950" lvl="1" indent="-285750">
              <a:buFontTx/>
              <a:buChar char="-"/>
            </a:pPr>
            <a:endParaRPr lang="en-GB" sz="19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Had its fee-income reduced by 50%</a:t>
            </a:r>
            <a:endParaRPr lang="en-GB" sz="1900" dirty="0"/>
          </a:p>
          <a:p>
            <a:pPr algn="ctr"/>
            <a:endParaRPr lang="en-GB" sz="1900" b="1" dirty="0" smtClean="0">
              <a:solidFill>
                <a:srgbClr val="00B0F0"/>
              </a:solidFill>
            </a:endParaRPr>
          </a:p>
          <a:p>
            <a:pPr algn="ctr"/>
            <a:r>
              <a:rPr lang="en-GB" sz="1900" b="1" dirty="0" smtClean="0">
                <a:solidFill>
                  <a:srgbClr val="00B0F0"/>
                </a:solidFill>
              </a:rPr>
              <a:t>BUT THIS IS NOT ONLY HAPPENING TO SHELTER!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b="1" dirty="0" smtClean="0"/>
          </a:p>
          <a:p>
            <a:endParaRPr lang="en-GB" sz="19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There are “</a:t>
            </a:r>
            <a:r>
              <a:rPr lang="en-GB" sz="1900" i="1" dirty="0" smtClean="0">
                <a:solidFill>
                  <a:srgbClr val="FFFF00"/>
                </a:solidFill>
              </a:rPr>
              <a:t>advice deserts</a:t>
            </a:r>
            <a:r>
              <a:rPr lang="en-GB" sz="1900" dirty="0" smtClean="0"/>
              <a:t>”:  there are no publicly-funded lawyers in Suffolk or the London Borough of Bexley, while 23 other areas only have one housing provider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46 providers have withdrawn or are in the process of withdrawing from the legal aid market</a:t>
            </a:r>
          </a:p>
          <a:p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20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dirty="0" smtClean="0">
              <a:solidFill>
                <a:srgbClr val="00B0F0"/>
              </a:solidFill>
            </a:endParaRPr>
          </a:p>
          <a:p>
            <a:r>
              <a:rPr lang="en-GB" sz="3600" b="1" dirty="0" smtClean="0">
                <a:solidFill>
                  <a:srgbClr val="00B0F0"/>
                </a:solidFill>
              </a:rPr>
              <a:t>The Problems Facing Housing Lawyers</a:t>
            </a:r>
            <a:endParaRPr lang="en-GB" dirty="0" smtClean="0"/>
          </a:p>
          <a:p>
            <a:endParaRPr lang="en-GB" dirty="0" smtClean="0"/>
          </a:p>
          <a:p>
            <a:endParaRPr lang="en-GB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In April 2013, the </a:t>
            </a:r>
            <a:r>
              <a:rPr lang="en-GB" sz="1900" dirty="0" smtClean="0">
                <a:solidFill>
                  <a:srgbClr val="FFFF00"/>
                </a:solidFill>
              </a:rPr>
              <a:t>Legal Aid, Sentencing and Punishment of Offenders Act 2012  </a:t>
            </a:r>
            <a:r>
              <a:rPr lang="en-GB" sz="1900" dirty="0" smtClean="0"/>
              <a:t>(</a:t>
            </a:r>
            <a:r>
              <a:rPr lang="en-GB" sz="1900" dirty="0" smtClean="0">
                <a:solidFill>
                  <a:srgbClr val="00B0F0"/>
                </a:solidFill>
              </a:rPr>
              <a:t>“</a:t>
            </a:r>
            <a:r>
              <a:rPr lang="en-GB" sz="1900" b="1" dirty="0" smtClean="0">
                <a:solidFill>
                  <a:srgbClr val="00B0F0"/>
                </a:solidFill>
              </a:rPr>
              <a:t>LASPOA 2012</a:t>
            </a:r>
            <a:r>
              <a:rPr lang="en-GB" sz="1900" dirty="0" smtClean="0">
                <a:solidFill>
                  <a:srgbClr val="00B0F0"/>
                </a:solidFill>
              </a:rPr>
              <a:t>”</a:t>
            </a:r>
            <a:r>
              <a:rPr lang="en-GB" sz="1900" dirty="0" smtClean="0"/>
              <a:t>) removed  legal aid for claims involving: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Mortgage Repossessions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Nuisance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Benefits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Tenancy Deposits</a:t>
            </a:r>
          </a:p>
          <a:p>
            <a:endParaRPr lang="en-GB" sz="1900" b="1" i="1" dirty="0" smtClean="0"/>
          </a:p>
          <a:p>
            <a:r>
              <a:rPr lang="en-GB" sz="1900" b="1" i="1" dirty="0" smtClean="0">
                <a:solidFill>
                  <a:srgbClr val="FF66CC"/>
                </a:solidFill>
              </a:rPr>
              <a:t>NOW:</a:t>
            </a:r>
            <a:endParaRPr lang="en-GB" sz="1900" b="1" i="1" dirty="0">
              <a:solidFill>
                <a:srgbClr val="FF66CC"/>
              </a:solidFill>
            </a:endParaRPr>
          </a:p>
          <a:p>
            <a:endParaRPr lang="en-GB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 L</a:t>
            </a:r>
            <a:r>
              <a:rPr lang="en-GB" sz="1900" dirty="0" smtClean="0"/>
              <a:t>egal aid is only available where: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The Client </a:t>
            </a:r>
            <a:r>
              <a:rPr lang="en-GB" sz="1900" dirty="0"/>
              <a:t>is </a:t>
            </a:r>
            <a:r>
              <a:rPr lang="en-GB" sz="1900" b="1" i="1" dirty="0" smtClean="0">
                <a:solidFill>
                  <a:srgbClr val="00B0F0"/>
                </a:solidFill>
              </a:rPr>
              <a:t>Homeless</a:t>
            </a:r>
            <a:r>
              <a:rPr lang="en-GB" sz="1900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The Client’s Home </a:t>
            </a:r>
            <a:r>
              <a:rPr lang="en-GB" sz="1900" dirty="0"/>
              <a:t>is at </a:t>
            </a:r>
            <a:r>
              <a:rPr lang="en-GB" sz="1900" b="1" i="1" dirty="0" smtClean="0">
                <a:solidFill>
                  <a:srgbClr val="00B0F0"/>
                </a:solidFill>
              </a:rPr>
              <a:t>“Immediate Risk”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The Client’s Home </a:t>
            </a:r>
            <a:r>
              <a:rPr lang="en-GB" sz="1900" dirty="0"/>
              <a:t>is in </a:t>
            </a:r>
            <a:r>
              <a:rPr lang="en-GB" sz="1900" b="1" i="1" dirty="0" smtClean="0">
                <a:solidFill>
                  <a:srgbClr val="00B0F0"/>
                </a:solidFill>
              </a:rPr>
              <a:t>Such </a:t>
            </a:r>
            <a:r>
              <a:rPr lang="en-GB" sz="1900" b="1" i="1" dirty="0">
                <a:solidFill>
                  <a:srgbClr val="00B0F0"/>
                </a:solidFill>
              </a:rPr>
              <a:t>a </a:t>
            </a:r>
            <a:r>
              <a:rPr lang="en-GB" sz="1900" b="1" i="1" dirty="0" smtClean="0">
                <a:solidFill>
                  <a:srgbClr val="00B0F0"/>
                </a:solidFill>
              </a:rPr>
              <a:t>State </a:t>
            </a:r>
            <a:r>
              <a:rPr lang="en-GB" sz="1900" b="1" i="1" dirty="0">
                <a:solidFill>
                  <a:srgbClr val="00B0F0"/>
                </a:solidFill>
              </a:rPr>
              <a:t>of </a:t>
            </a:r>
            <a:r>
              <a:rPr lang="en-GB" sz="1900" b="1" i="1" dirty="0" smtClean="0">
                <a:solidFill>
                  <a:srgbClr val="00B0F0"/>
                </a:solidFill>
              </a:rPr>
              <a:t>Disrepair </a:t>
            </a:r>
            <a:r>
              <a:rPr lang="en-GB" sz="1900" b="1" i="1" dirty="0">
                <a:solidFill>
                  <a:srgbClr val="00B0F0"/>
                </a:solidFill>
              </a:rPr>
              <a:t>that their </a:t>
            </a:r>
            <a:r>
              <a:rPr lang="en-GB" sz="1900" b="1" i="1" dirty="0" smtClean="0">
                <a:solidFill>
                  <a:srgbClr val="00B0F0"/>
                </a:solidFill>
              </a:rPr>
              <a:t>Health </a:t>
            </a:r>
            <a:r>
              <a:rPr lang="en-GB" sz="1900" b="1" i="1" dirty="0">
                <a:solidFill>
                  <a:srgbClr val="00B0F0"/>
                </a:solidFill>
              </a:rPr>
              <a:t>is being </a:t>
            </a:r>
            <a:r>
              <a:rPr lang="en-GB" sz="1900" b="1" i="1" dirty="0" smtClean="0">
                <a:solidFill>
                  <a:srgbClr val="00B0F0"/>
                </a:solidFill>
              </a:rPr>
              <a:t>Threatened</a:t>
            </a:r>
          </a:p>
          <a:p>
            <a:pPr lvl="1"/>
            <a:endParaRPr lang="en-GB" sz="19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22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5747</TotalTime>
  <Words>1311</Words>
  <Application>Microsoft Office PowerPoint</Application>
  <PresentationFormat>On-screen Show (4:3)</PresentationFormat>
  <Paragraphs>169</Paragraphs>
  <Slides>16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Elemental</vt:lpstr>
      <vt:lpstr>Abigail E. Jackson and Julian Sidoli del Ceno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Hewlett-Packard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Nuisance Law for the Built Environment</dc:title>
  <dc:creator>Abigail</dc:creator>
  <cp:lastModifiedBy>Emma Sagor</cp:lastModifiedBy>
  <cp:revision>112</cp:revision>
  <dcterms:created xsi:type="dcterms:W3CDTF">2015-03-19T16:05:57Z</dcterms:created>
  <dcterms:modified xsi:type="dcterms:W3CDTF">2015-03-19T16:06:10Z</dcterms:modified>
</cp:coreProperties>
</file>