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wdp" ContentType="image/vnd.ms-photo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81" r:id="rId3"/>
    <p:sldId id="289" r:id="rId4"/>
    <p:sldId id="267" r:id="rId5"/>
    <p:sldId id="266" r:id="rId6"/>
    <p:sldId id="270" r:id="rId7"/>
    <p:sldId id="268" r:id="rId8"/>
    <p:sldId id="262" r:id="rId9"/>
    <p:sldId id="291" r:id="rId10"/>
    <p:sldId id="259" r:id="rId11"/>
    <p:sldId id="265" r:id="rId12"/>
    <p:sldId id="271" r:id="rId13"/>
    <p:sldId id="272" r:id="rId14"/>
    <p:sldId id="258" r:id="rId15"/>
    <p:sldId id="257" r:id="rId16"/>
    <p:sldId id="285" r:id="rId17"/>
    <p:sldId id="282" r:id="rId18"/>
    <p:sldId id="269" r:id="rId19"/>
    <p:sldId id="278" r:id="rId20"/>
    <p:sldId id="283" r:id="rId21"/>
    <p:sldId id="279" r:id="rId22"/>
    <p:sldId id="277" r:id="rId23"/>
    <p:sldId id="298" r:id="rId24"/>
    <p:sldId id="295" r:id="rId25"/>
    <p:sldId id="296" r:id="rId26"/>
    <p:sldId id="300" r:id="rId27"/>
    <p:sldId id="303" r:id="rId28"/>
    <p:sldId id="302" r:id="rId29"/>
    <p:sldId id="304" r:id="rId30"/>
    <p:sldId id="305" r:id="rId31"/>
    <p:sldId id="280" r:id="rId32"/>
    <p:sldId id="284" r:id="rId33"/>
    <p:sldId id="306" r:id="rId34"/>
    <p:sldId id="307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04080"/>
    <a:srgbClr val="620062"/>
    <a:srgbClr val="740075"/>
    <a:srgbClr val="804000"/>
    <a:srgbClr val="DEB15A"/>
    <a:srgbClr val="DD02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828" autoAdjust="0"/>
  </p:normalViewPr>
  <p:slideViewPr>
    <p:cSldViewPr snapToGrid="0" snapToObjects="1">
      <p:cViewPr>
        <p:scale>
          <a:sx n="94" d="100"/>
          <a:sy n="94" d="100"/>
        </p:scale>
        <p:origin x="-120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D105-E2C7-CC48-8E80-A83725E4E3C5}" type="datetimeFigureOut">
              <a:rPr lang="en-US" smtClean="0"/>
              <a:t>3/19/15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F184F-9282-D643-B7A4-EF422B67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805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D105-E2C7-CC48-8E80-A83725E4E3C5}" type="datetimeFigureOut">
              <a:rPr lang="en-US" smtClean="0"/>
              <a:t>3/19/15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F184F-9282-D643-B7A4-EF422B67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67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D105-E2C7-CC48-8E80-A83725E4E3C5}" type="datetimeFigureOut">
              <a:rPr lang="en-US" smtClean="0"/>
              <a:t>3/19/15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F184F-9282-D643-B7A4-EF422B67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129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D105-E2C7-CC48-8E80-A83725E4E3C5}" type="datetimeFigureOut">
              <a:rPr lang="en-US" smtClean="0"/>
              <a:t>3/19/15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F184F-9282-D643-B7A4-EF422B67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286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D105-E2C7-CC48-8E80-A83725E4E3C5}" type="datetimeFigureOut">
              <a:rPr lang="en-US" smtClean="0"/>
              <a:t>3/19/15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F184F-9282-D643-B7A4-EF422B67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832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D105-E2C7-CC48-8E80-A83725E4E3C5}" type="datetimeFigureOut">
              <a:rPr lang="en-US" smtClean="0"/>
              <a:t>3/19/15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F184F-9282-D643-B7A4-EF422B67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79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D105-E2C7-CC48-8E80-A83725E4E3C5}" type="datetimeFigureOut">
              <a:rPr lang="en-US" smtClean="0"/>
              <a:t>3/19/15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F184F-9282-D643-B7A4-EF422B67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237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D105-E2C7-CC48-8E80-A83725E4E3C5}" type="datetimeFigureOut">
              <a:rPr lang="en-US" smtClean="0"/>
              <a:t>3/19/15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F184F-9282-D643-B7A4-EF422B67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098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D105-E2C7-CC48-8E80-A83725E4E3C5}" type="datetimeFigureOut">
              <a:rPr lang="en-US" smtClean="0"/>
              <a:t>3/19/15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F184F-9282-D643-B7A4-EF422B67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630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D105-E2C7-CC48-8E80-A83725E4E3C5}" type="datetimeFigureOut">
              <a:rPr lang="en-US" smtClean="0"/>
              <a:t>3/19/15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F184F-9282-D643-B7A4-EF422B67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470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D105-E2C7-CC48-8E80-A83725E4E3C5}" type="datetimeFigureOut">
              <a:rPr lang="en-US" smtClean="0"/>
              <a:t>3/19/15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F184F-9282-D643-B7A4-EF422B67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759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8D105-E2C7-CC48-8E80-A83725E4E3C5}" type="datetimeFigureOut">
              <a:rPr lang="en-US" smtClean="0"/>
              <a:t>3/19/15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F184F-9282-D643-B7A4-EF422B67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85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3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3" Type="http://schemas.microsoft.com/office/2007/relationships/hdphoto" Target="../media/hdphoto8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microsoft.com/office/2007/relationships/hdphoto" Target="../media/hdphoto9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3" Type="http://schemas.microsoft.com/office/2007/relationships/hdphoto" Target="../media/hdphoto10.wdp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microsoft.com/office/2007/relationships/hdphoto" Target="../media/hdphoto11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3" Type="http://schemas.microsoft.com/office/2007/relationships/hdphoto" Target="../media/hdphoto12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3" Type="http://schemas.microsoft.com/office/2007/relationships/hdphoto" Target="../media/hdphoto13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3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3" Type="http://schemas.microsoft.com/office/2007/relationships/hdphoto" Target="../media/hdphoto14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3" Type="http://schemas.microsoft.com/office/2007/relationships/hdphoto" Target="../media/hdphoto16.wdp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3" Type="http://schemas.microsoft.com/office/2007/relationships/hdphoto" Target="../media/hdphoto17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3" Type="http://schemas.microsoft.com/office/2007/relationships/hdphoto" Target="../media/hdphoto18.wdp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3" Type="http://schemas.microsoft.com/office/2007/relationships/hdphoto" Target="../media/hdphoto19.wdp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3.jpeg"/><Relationship Id="rId5" Type="http://schemas.microsoft.com/office/2007/relationships/hdphoto" Target="../media/hdphoto3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3" Type="http://schemas.microsoft.com/office/2007/relationships/hdphoto" Target="../media/hdphoto20.wdp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3" Type="http://schemas.microsoft.com/office/2007/relationships/hdphoto" Target="../media/hdphoto21.wdp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3" Type="http://schemas.microsoft.com/office/2007/relationships/hdphoto" Target="../media/hdphoto19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3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3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7213" y="1239175"/>
            <a:ext cx="8584514" cy="2717545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004080"/>
                </a:solidFill>
              </a:rPr>
              <a:t>Defining </a:t>
            </a:r>
            <a:r>
              <a:rPr lang="en-US" b="1" dirty="0" smtClean="0">
                <a:solidFill>
                  <a:srgbClr val="004080"/>
                </a:solidFill>
              </a:rPr>
              <a:t>Disadvantaged Neighbourhoods</a:t>
            </a:r>
            <a:br>
              <a:rPr lang="en-US" b="1" dirty="0" smtClean="0">
                <a:solidFill>
                  <a:srgbClr val="004080"/>
                </a:solidFill>
              </a:rPr>
            </a:br>
            <a:r>
              <a:rPr lang="en-US" b="1" dirty="0" smtClean="0">
                <a:solidFill>
                  <a:srgbClr val="004080"/>
                </a:solidFill>
              </a:rPr>
              <a:t>in </a:t>
            </a:r>
            <a:r>
              <a:rPr lang="en-US" b="1" dirty="0">
                <a:solidFill>
                  <a:srgbClr val="004080"/>
                </a:solidFill>
              </a:rPr>
              <a:t>Relation </a:t>
            </a:r>
            <a:r>
              <a:rPr lang="en-US" b="1" dirty="0" smtClean="0">
                <a:solidFill>
                  <a:srgbClr val="004080"/>
                </a:solidFill>
              </a:rPr>
              <a:t>to Rental </a:t>
            </a:r>
            <a:r>
              <a:rPr lang="en-US" b="1" dirty="0">
                <a:solidFill>
                  <a:srgbClr val="004080"/>
                </a:solidFill>
              </a:rPr>
              <a:t>Housing </a:t>
            </a:r>
            <a:r>
              <a:rPr lang="en-US" b="1" dirty="0" smtClean="0">
                <a:solidFill>
                  <a:srgbClr val="004080"/>
                </a:solidFill>
              </a:rPr>
              <a:t>Stress</a:t>
            </a:r>
            <a:br>
              <a:rPr lang="en-US" b="1" dirty="0" smtClean="0">
                <a:solidFill>
                  <a:srgbClr val="004080"/>
                </a:solidFill>
              </a:rPr>
            </a:br>
            <a:r>
              <a:rPr lang="en-US" b="1" dirty="0" smtClean="0">
                <a:solidFill>
                  <a:srgbClr val="004080"/>
                </a:solidFill>
              </a:rPr>
              <a:t>in </a:t>
            </a:r>
            <a:r>
              <a:rPr lang="en-US" b="1" dirty="0">
                <a:solidFill>
                  <a:srgbClr val="004080"/>
                </a:solidFill>
              </a:rPr>
              <a:t>Urban Canada</a:t>
            </a:r>
            <a:r>
              <a:rPr lang="en-US" dirty="0">
                <a:solidFill>
                  <a:srgbClr val="004080"/>
                </a:solidFill>
              </a:rPr>
              <a:t>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4423" y="4443840"/>
            <a:ext cx="7527392" cy="1829446"/>
          </a:xfrm>
        </p:spPr>
        <p:txBody>
          <a:bodyPr/>
          <a:lstStyle/>
          <a:p>
            <a:r>
              <a:rPr lang="en-US" sz="2600" dirty="0"/>
              <a:t>J David Hulchanski and Richard Maaranen</a:t>
            </a:r>
          </a:p>
          <a:p>
            <a:r>
              <a:rPr lang="en-US" sz="2400" dirty="0"/>
              <a:t>Neighbourhood Change Research Partnership</a:t>
            </a:r>
          </a:p>
          <a:p>
            <a:r>
              <a:rPr lang="en-US" sz="2400" dirty="0"/>
              <a:t>University of </a:t>
            </a:r>
            <a:r>
              <a:rPr lang="en-US" sz="2400" dirty="0" smtClean="0"/>
              <a:t>Toronto</a:t>
            </a:r>
          </a:p>
          <a:p>
            <a:r>
              <a:rPr lang="en-US" sz="2000" dirty="0" smtClean="0"/>
              <a:t>ENHR Working </a:t>
            </a:r>
            <a:r>
              <a:rPr lang="en-US" sz="2000" dirty="0"/>
              <a:t>Group on Private Rented </a:t>
            </a:r>
            <a:r>
              <a:rPr lang="en-US" sz="2000" dirty="0" smtClean="0"/>
              <a:t>Markets, March 2015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27167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rivateR -- Table Rental Programs from 1988_Hulchanski_Cdn-Housing-Policy-An-Introduction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46" y="5721"/>
            <a:ext cx="7589346" cy="678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908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anada-renter-incomes-quintile1967-2011stackedbargraph.png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42" t="4338" r="5703" b="11037"/>
          <a:stretch/>
        </p:blipFill>
        <p:spPr>
          <a:xfrm>
            <a:off x="144696" y="321499"/>
            <a:ext cx="8872953" cy="601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107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8308024" cy="1362075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rgbClr val="004080"/>
                </a:solidFill>
              </a:rPr>
              <a:t>2</a:t>
            </a:r>
            <a:r>
              <a:rPr lang="en-US" sz="4400" dirty="0" smtClean="0">
                <a:solidFill>
                  <a:srgbClr val="004080"/>
                </a:solidFill>
              </a:rPr>
              <a:t>.  Identifying &amp; Locating Rental Housing Disadvantage </a:t>
            </a:r>
            <a:endParaRPr lang="en-US" sz="4400" dirty="0">
              <a:solidFill>
                <a:srgbClr val="00408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256165"/>
            <a:ext cx="7772400" cy="215073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In order to study nature, extent, impacts  of private renting residualization &amp; socio-</a:t>
            </a:r>
            <a:r>
              <a:rPr lang="en-US" sz="3600" dirty="0"/>
              <a:t>s</a:t>
            </a:r>
            <a:r>
              <a:rPr lang="en-US" sz="3600" dirty="0" smtClean="0"/>
              <a:t>patial polarization …</a:t>
            </a:r>
          </a:p>
        </p:txBody>
      </p:sp>
    </p:spTree>
    <p:extLst>
      <p:ext uri="{BB962C8B-B14F-4D97-AF65-F5344CB8AC3E}">
        <p14:creationId xmlns:p14="http://schemas.microsoft.com/office/powerpoint/2010/main" val="8434871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6238"/>
            <a:ext cx="8229600" cy="1105196"/>
          </a:xfrm>
        </p:spPr>
        <p:txBody>
          <a:bodyPr/>
          <a:lstStyle/>
          <a:p>
            <a:r>
              <a:rPr lang="en-US" sz="2400" dirty="0" smtClean="0">
                <a:solidFill>
                  <a:srgbClr val="004080"/>
                </a:solidFill>
              </a:rPr>
              <a:t>Neighbourhood Change Research Partnership’s (NCRP)</a:t>
            </a:r>
            <a:r>
              <a:rPr lang="en-US" dirty="0" smtClean="0">
                <a:solidFill>
                  <a:srgbClr val="004080"/>
                </a:solidFill>
              </a:rPr>
              <a:t/>
            </a:r>
            <a:br>
              <a:rPr lang="en-US" dirty="0" smtClean="0">
                <a:solidFill>
                  <a:srgbClr val="004080"/>
                </a:solidFill>
              </a:rPr>
            </a:br>
            <a:r>
              <a:rPr lang="en-US" dirty="0" smtClean="0">
                <a:solidFill>
                  <a:srgbClr val="004080"/>
                </a:solidFill>
              </a:rPr>
              <a:t>Rental Housing Disadvantage Index</a:t>
            </a:r>
            <a:endParaRPr lang="en-US" dirty="0">
              <a:solidFill>
                <a:srgbClr val="00408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369327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en-US" dirty="0" smtClean="0"/>
              <a:t>Four indicators given equal weight:</a:t>
            </a:r>
          </a:p>
          <a:p>
            <a:pPr marL="514350" indent="-514350"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</a:pPr>
            <a:r>
              <a:rPr lang="en-US" u="sng" dirty="0" smtClean="0"/>
              <a:t>Adequacy</a:t>
            </a:r>
            <a:r>
              <a:rPr lang="en-US" dirty="0" smtClean="0"/>
              <a:t>: requiring major repairs</a:t>
            </a:r>
          </a:p>
          <a:p>
            <a:pPr marL="514350" indent="-514350"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</a:pPr>
            <a:r>
              <a:rPr lang="en-US" u="sng" dirty="0" smtClean="0"/>
              <a:t>Affordability</a:t>
            </a:r>
            <a:r>
              <a:rPr lang="en-US" dirty="0" smtClean="0"/>
              <a:t>: households paying 50% or more</a:t>
            </a:r>
          </a:p>
          <a:p>
            <a:pPr marL="514350" indent="-514350"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</a:pPr>
            <a:r>
              <a:rPr lang="en-US" u="sng" dirty="0" smtClean="0"/>
              <a:t>Suitability</a:t>
            </a:r>
            <a:r>
              <a:rPr lang="en-US" dirty="0" smtClean="0"/>
              <a:t>: persons per bedroom</a:t>
            </a:r>
          </a:p>
          <a:p>
            <a:pPr marL="514350" indent="-514350">
              <a:spcBef>
                <a:spcPts val="0"/>
              </a:spcBef>
              <a:spcAft>
                <a:spcPts val="1800"/>
              </a:spcAft>
              <a:buFont typeface="+mj-lt"/>
              <a:buAutoNum type="arabicParenR"/>
            </a:pPr>
            <a:r>
              <a:rPr lang="en-US" u="sng" dirty="0" smtClean="0"/>
              <a:t>Household Income 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en-US" dirty="0"/>
              <a:t>An RHDI of zero for any census tract means an average degree of </a:t>
            </a:r>
            <a:r>
              <a:rPr lang="en-US" dirty="0" smtClean="0"/>
              <a:t>disadvantage.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983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2760"/>
          <a:stretch/>
        </p:blipFill>
        <p:spPr>
          <a:xfrm>
            <a:off x="3055850" y="170382"/>
            <a:ext cx="5475812" cy="6548208"/>
          </a:xfrm>
          <a:prstGeom prst="rect">
            <a:avLst/>
          </a:prstGeom>
          <a:ln w="12700" cmpd="sng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428765" y="248782"/>
            <a:ext cx="2440248" cy="5201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RHDI is similar in concept &amp; design as CMHC’s Core Housing Need indicator.</a:t>
            </a:r>
          </a:p>
          <a:p>
            <a:r>
              <a:rPr lang="en-US" sz="4400" dirty="0" smtClean="0"/>
              <a:t>  </a:t>
            </a:r>
            <a:endParaRPr lang="en-US" sz="5400" dirty="0" smtClean="0"/>
          </a:p>
          <a:p>
            <a:r>
              <a:rPr lang="en-US" sz="2400" dirty="0" smtClean="0"/>
              <a:t>“Affordability”</a:t>
            </a:r>
          </a:p>
          <a:p>
            <a:r>
              <a:rPr lang="en-US" sz="2400" dirty="0"/>
              <a:t>i</a:t>
            </a:r>
            <a:r>
              <a:rPr lang="en-US" sz="2400" dirty="0" smtClean="0"/>
              <a:t>s the main reason for Core Housing Need in Canada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18192" y="5813851"/>
            <a:ext cx="21993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CMHC, </a:t>
            </a:r>
            <a:r>
              <a:rPr lang="en-US" sz="1600" i="1" dirty="0" smtClean="0"/>
              <a:t>Canadian Housing Observer 2013</a:t>
            </a:r>
            <a:r>
              <a:rPr lang="en-US" sz="1600" dirty="0" smtClean="0"/>
              <a:t>, Chapter 6, Figure 6-7.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08920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6272" y="1313641"/>
            <a:ext cx="8293486" cy="53396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34904" y="1974524"/>
            <a:ext cx="38022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DD0202"/>
                </a:solidFill>
                <a:latin typeface="+mj-lt"/>
                <a:cs typeface="Cambria"/>
              </a:rPr>
              <a:t>Canada Mortgage and Housing Corporation</a:t>
            </a:r>
            <a:endParaRPr lang="en-US" sz="1600" dirty="0">
              <a:solidFill>
                <a:srgbClr val="DD0202"/>
              </a:solidFill>
              <a:latin typeface="+mj-lt"/>
              <a:cs typeface="Cambria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133518"/>
            <a:ext cx="8229600" cy="1143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rgbClr val="004080"/>
                </a:solidFill>
              </a:rPr>
              <a:t>Core Housing Need does not focus on Renters / Rental Housing </a:t>
            </a:r>
            <a:endParaRPr lang="en-US" sz="4000" dirty="0">
              <a:solidFill>
                <a:srgbClr val="004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990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102158"/>
            <a:ext cx="8229600" cy="1143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rgbClr val="004080"/>
                </a:solidFill>
              </a:rPr>
              <a:t>Mainly Renters in Core Housing Need</a:t>
            </a:r>
          </a:p>
          <a:p>
            <a:r>
              <a:rPr lang="en-US" sz="3500" dirty="0" smtClean="0">
                <a:solidFill>
                  <a:srgbClr val="004080"/>
                </a:solidFill>
              </a:rPr>
              <a:t>But no CT level analysis is provided </a:t>
            </a:r>
            <a:endParaRPr lang="en-US" sz="3500" dirty="0">
              <a:solidFill>
                <a:srgbClr val="00408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9079"/>
          <a:stretch/>
        </p:blipFill>
        <p:spPr>
          <a:xfrm>
            <a:off x="410166" y="1155287"/>
            <a:ext cx="8386380" cy="560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007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7838"/>
            <a:ext cx="8229600" cy="932716"/>
          </a:xfrm>
        </p:spPr>
        <p:txBody>
          <a:bodyPr/>
          <a:lstStyle/>
          <a:p>
            <a:r>
              <a:rPr lang="en-US" dirty="0" smtClean="0">
                <a:solidFill>
                  <a:srgbClr val="004080"/>
                </a:solidFill>
              </a:rPr>
              <a:t>The 8 CMAs being Analyzed</a:t>
            </a:r>
            <a:endParaRPr lang="en-US" dirty="0">
              <a:solidFill>
                <a:srgbClr val="00408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93" t="8369" r="14020"/>
          <a:stretch/>
        </p:blipFill>
        <p:spPr>
          <a:xfrm>
            <a:off x="2069452" y="1242448"/>
            <a:ext cx="6788430" cy="54026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6352" y="1207349"/>
            <a:ext cx="1863097" cy="4881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600" dirty="0" smtClean="0"/>
              <a:t>53%</a:t>
            </a:r>
          </a:p>
          <a:p>
            <a:pPr>
              <a:lnSpc>
                <a:spcPct val="110000"/>
              </a:lnSpc>
            </a:pPr>
            <a:r>
              <a:rPr lang="en-US" sz="3600" dirty="0"/>
              <a:t>o</a:t>
            </a:r>
            <a:r>
              <a:rPr lang="en-US" sz="3600" dirty="0" smtClean="0"/>
              <a:t>f </a:t>
            </a:r>
          </a:p>
          <a:p>
            <a:pPr>
              <a:lnSpc>
                <a:spcPct val="110000"/>
              </a:lnSpc>
            </a:pPr>
            <a:r>
              <a:rPr lang="en-US" sz="3600" dirty="0" smtClean="0"/>
              <a:t>Canada’s</a:t>
            </a:r>
          </a:p>
          <a:p>
            <a:pPr>
              <a:lnSpc>
                <a:spcPct val="110000"/>
              </a:lnSpc>
            </a:pPr>
            <a:r>
              <a:rPr lang="en-US" sz="3600" dirty="0" smtClean="0"/>
              <a:t>3.9 mil.</a:t>
            </a:r>
          </a:p>
          <a:p>
            <a:pPr>
              <a:lnSpc>
                <a:spcPct val="110000"/>
              </a:lnSpc>
            </a:pPr>
            <a:r>
              <a:rPr lang="en-US" sz="3600" dirty="0"/>
              <a:t>r</a:t>
            </a:r>
            <a:r>
              <a:rPr lang="en-US" sz="3600" dirty="0" smtClean="0"/>
              <a:t>ental</a:t>
            </a:r>
          </a:p>
          <a:p>
            <a:pPr>
              <a:lnSpc>
                <a:spcPct val="110000"/>
              </a:lnSpc>
            </a:pPr>
            <a:r>
              <a:rPr lang="en-US" sz="3600" dirty="0"/>
              <a:t>h</a:t>
            </a:r>
            <a:r>
              <a:rPr lang="en-US" sz="3600" dirty="0" smtClean="0"/>
              <a:t>ousing</a:t>
            </a:r>
          </a:p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n-US" sz="3600" dirty="0" smtClean="0"/>
              <a:t>Units</a:t>
            </a:r>
          </a:p>
          <a:p>
            <a:r>
              <a:rPr lang="en-US" sz="2400" dirty="0" smtClean="0"/>
              <a:t>(2006)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54119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ma8-rhdi2006-3categories-distribution-bargraph.pn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72" t="7545" r="6580" b="9689"/>
          <a:stretch/>
        </p:blipFill>
        <p:spPr>
          <a:xfrm>
            <a:off x="109741" y="180807"/>
            <a:ext cx="8957058" cy="6498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443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684" y="658556"/>
            <a:ext cx="8878536" cy="553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5115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VER from Neighbourhood Change Research Partnership - 2014 brochure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721" y="354159"/>
            <a:ext cx="6843693" cy="61796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8093" y="1026757"/>
            <a:ext cx="18916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Rental housing disadvantage is one of the research priorities of the NCRP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</a:t>
            </a:r>
          </a:p>
          <a:p>
            <a:r>
              <a:rPr lang="en-US" sz="2000" dirty="0" smtClean="0"/>
              <a:t>with SSHRC funding 2012-2019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09727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7616" y="1081915"/>
            <a:ext cx="8722569" cy="5511222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7200" y="180558"/>
            <a:ext cx="8229600" cy="932716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srgbClr val="004080"/>
                </a:solidFill>
              </a:rPr>
              <a:t>Components of RHDI Varies Among CMAs</a:t>
            </a:r>
            <a:endParaRPr lang="en-US" sz="3600" dirty="0">
              <a:solidFill>
                <a:srgbClr val="004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981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055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004080"/>
                </a:solidFill>
              </a:rPr>
              <a:t>“High” RHDI in 8 CMAs</a:t>
            </a:r>
            <a:br>
              <a:rPr lang="en-US" sz="4000" dirty="0" smtClean="0">
                <a:solidFill>
                  <a:srgbClr val="004080"/>
                </a:solidFill>
              </a:rPr>
            </a:br>
            <a:r>
              <a:rPr lang="en-US" sz="4000" dirty="0" smtClean="0">
                <a:solidFill>
                  <a:srgbClr val="004080"/>
                </a:solidFill>
              </a:rPr>
              <a:t>What did we learn?</a:t>
            </a:r>
            <a:endParaRPr lang="en-US" sz="4000" dirty="0">
              <a:solidFill>
                <a:srgbClr val="00408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400683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3000" dirty="0"/>
              <a:t>“Rental census tracts” </a:t>
            </a:r>
            <a:r>
              <a:rPr lang="en-US" sz="3000" dirty="0" smtClean="0"/>
              <a:t>= CTs </a:t>
            </a:r>
            <a:r>
              <a:rPr lang="en-US" sz="3000" dirty="0"/>
              <a:t>that have 25% or more rental housing units. Total in 8 CMAs = </a:t>
            </a:r>
            <a:r>
              <a:rPr lang="en-US" sz="3000" dirty="0" smtClean="0"/>
              <a:t>1,720 </a:t>
            </a:r>
            <a:r>
              <a:rPr lang="en-US" sz="3000" dirty="0"/>
              <a:t>CTs.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b="1" u="sng" dirty="0" smtClean="0"/>
              <a:t>High Disadvantage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3600" b="1" dirty="0"/>
              <a:t>26</a:t>
            </a:r>
            <a:r>
              <a:rPr lang="en-US" sz="3600" b="1" dirty="0" smtClean="0"/>
              <a:t>% of total</a:t>
            </a:r>
            <a:r>
              <a:rPr lang="en-US" b="1" dirty="0" smtClean="0"/>
              <a:t>: </a:t>
            </a:r>
            <a:r>
              <a:rPr lang="en-US" dirty="0" smtClean="0"/>
              <a:t>449 CTs of the 1,720 CTs</a:t>
            </a:r>
            <a:endParaRPr lang="en-US" b="1" dirty="0" smtClean="0"/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3600" b="1" dirty="0"/>
              <a:t>5</a:t>
            </a:r>
            <a:r>
              <a:rPr lang="en-US" sz="3600" b="1" dirty="0" smtClean="0"/>
              <a:t>9% in Toronto </a:t>
            </a:r>
            <a:r>
              <a:rPr lang="en-US" sz="3600" b="1" dirty="0"/>
              <a:t>&amp; </a:t>
            </a:r>
            <a:r>
              <a:rPr lang="en-US" sz="3600" b="1" dirty="0" smtClean="0"/>
              <a:t>Montréal</a:t>
            </a:r>
            <a:r>
              <a:rPr lang="en-US" b="1" dirty="0" smtClean="0"/>
              <a:t>: </a:t>
            </a:r>
            <a:r>
              <a:rPr lang="en-US" dirty="0" smtClean="0"/>
              <a:t>310 of 449 CTs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SzPct val="65000"/>
              <a:buFont typeface="Wingdings" charset="2"/>
              <a:buChar char=""/>
            </a:pPr>
            <a:r>
              <a:rPr lang="en-US" sz="3200" b="1" dirty="0" smtClean="0"/>
              <a:t> 35% of Toronto</a:t>
            </a:r>
            <a:r>
              <a:rPr lang="en-US" sz="3200" dirty="0" smtClean="0"/>
              <a:t>:  166 CTs “high” RHDI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SzPct val="65000"/>
              <a:buFont typeface="Wingdings" charset="2"/>
              <a:buChar char=""/>
            </a:pPr>
            <a:r>
              <a:rPr lang="en-US" sz="3200" b="1" dirty="0" smtClean="0"/>
              <a:t> 24% of Montréal</a:t>
            </a:r>
            <a:r>
              <a:rPr lang="en-US" sz="3200" dirty="0" smtClean="0"/>
              <a:t>: 145 CTs “high” RHDI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614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2970" y="2279840"/>
            <a:ext cx="8005556" cy="369157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7200" y="511308"/>
            <a:ext cx="8229600" cy="1244988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6400" b="1" dirty="0" smtClean="0">
                <a:solidFill>
                  <a:srgbClr val="004080"/>
                </a:solidFill>
              </a:rPr>
              <a:t>Case Example</a:t>
            </a:r>
            <a:r>
              <a:rPr lang="en-US" sz="6400" dirty="0" smtClean="0">
                <a:solidFill>
                  <a:srgbClr val="004080"/>
                </a:solidFill>
              </a:rPr>
              <a:t>:</a:t>
            </a:r>
          </a:p>
          <a:p>
            <a:pPr algn="l">
              <a:spcBef>
                <a:spcPts val="1200"/>
              </a:spcBef>
            </a:pPr>
            <a:r>
              <a:rPr lang="en-US" sz="5800" dirty="0" smtClean="0">
                <a:solidFill>
                  <a:srgbClr val="004080"/>
                </a:solidFill>
              </a:rPr>
              <a:t>City of Toronto</a:t>
            </a:r>
            <a:endParaRPr lang="en-US" sz="5800" dirty="0">
              <a:solidFill>
                <a:srgbClr val="004080"/>
              </a:solidFill>
            </a:endParaRPr>
          </a:p>
        </p:txBody>
      </p:sp>
      <p:cxnSp>
        <p:nvCxnSpPr>
          <p:cNvPr id="5" name="Straight Connector 4"/>
          <p:cNvCxnSpPr>
            <a:stCxn id="2" idx="1"/>
            <a:endCxn id="2" idx="3"/>
          </p:cNvCxnSpPr>
          <p:nvPr/>
        </p:nvCxnSpPr>
        <p:spPr>
          <a:xfrm>
            <a:off x="572970" y="4125625"/>
            <a:ext cx="800555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torontocity-income-change1970-2010map NoTex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674" y="297220"/>
            <a:ext cx="3261224" cy="176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162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cma-rhdi2006-ct06map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799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city-rhdi2006-ct06map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511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city-high-rhdi2006-ct06map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16967" y="5572142"/>
            <a:ext cx="3962527" cy="8987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400" b="1" dirty="0" smtClean="0">
                <a:solidFill>
                  <a:srgbClr val="620062"/>
                </a:solidFill>
              </a:rPr>
              <a:t>152</a:t>
            </a:r>
            <a:r>
              <a:rPr lang="en-US" sz="2400" dirty="0" smtClean="0">
                <a:solidFill>
                  <a:srgbClr val="620062"/>
                </a:solidFill>
              </a:rPr>
              <a:t> CTs, 29% of the City’s CTs, are High RHDI CTs</a:t>
            </a:r>
            <a:endParaRPr lang="en-US" sz="600" dirty="0">
              <a:solidFill>
                <a:srgbClr val="6200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055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city-income-3cats-2012-ct11map-highRHDI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968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city-rhdi2006-socialhousing50p-ct06ma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25725" y="3324141"/>
            <a:ext cx="2116482" cy="15981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100" b="1" dirty="0" smtClean="0">
                <a:solidFill>
                  <a:srgbClr val="620062"/>
                </a:solidFill>
              </a:rPr>
              <a:t>16%</a:t>
            </a:r>
            <a:r>
              <a:rPr lang="en-US" sz="2100" dirty="0" smtClean="0">
                <a:solidFill>
                  <a:srgbClr val="620062"/>
                </a:solidFill>
              </a:rPr>
              <a:t> of High RHDI CTs have 50% + </a:t>
            </a:r>
            <a:r>
              <a:rPr lang="en-US" sz="2100" b="1" dirty="0" smtClean="0">
                <a:solidFill>
                  <a:srgbClr val="620062"/>
                </a:solidFill>
              </a:rPr>
              <a:t>Social Housing</a:t>
            </a:r>
          </a:p>
          <a:p>
            <a:pPr>
              <a:lnSpc>
                <a:spcPct val="110000"/>
              </a:lnSpc>
              <a:spcBef>
                <a:spcPts val="400"/>
              </a:spcBef>
            </a:pPr>
            <a:r>
              <a:rPr lang="en-US" dirty="0" smtClean="0">
                <a:solidFill>
                  <a:srgbClr val="620062"/>
                </a:solidFill>
              </a:rPr>
              <a:t>(25 </a:t>
            </a:r>
            <a:r>
              <a:rPr lang="en-US" dirty="0">
                <a:solidFill>
                  <a:srgbClr val="620062"/>
                </a:solidFill>
              </a:rPr>
              <a:t>of 152 CTs</a:t>
            </a:r>
            <a:r>
              <a:rPr lang="en-US" dirty="0" smtClean="0">
                <a:solidFill>
                  <a:srgbClr val="620062"/>
                </a:solidFill>
              </a:rPr>
              <a:t>)</a:t>
            </a:r>
            <a:endParaRPr lang="en-US" sz="1200" b="1" dirty="0" smtClean="0">
              <a:solidFill>
                <a:srgbClr val="620062"/>
              </a:solidFill>
            </a:endParaRPr>
          </a:p>
          <a:p>
            <a:pPr>
              <a:lnSpc>
                <a:spcPct val="110000"/>
              </a:lnSpc>
            </a:pPr>
            <a:endParaRPr lang="en-US" sz="500" dirty="0">
              <a:solidFill>
                <a:srgbClr val="6200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999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city-rhdi2006-private-rental50p-ct06ma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94370" y="3324141"/>
            <a:ext cx="2132158" cy="15358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100" b="1" dirty="0" smtClean="0">
                <a:solidFill>
                  <a:srgbClr val="620062"/>
                </a:solidFill>
              </a:rPr>
              <a:t>85%</a:t>
            </a:r>
            <a:r>
              <a:rPr lang="en-US" sz="2100" dirty="0" smtClean="0">
                <a:solidFill>
                  <a:srgbClr val="620062"/>
                </a:solidFill>
              </a:rPr>
              <a:t> of High RHDI CTs have 50% + </a:t>
            </a:r>
            <a:r>
              <a:rPr lang="en-US" sz="2100" b="1" dirty="0" smtClean="0">
                <a:solidFill>
                  <a:srgbClr val="620062"/>
                </a:solidFill>
              </a:rPr>
              <a:t>Private Rental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dirty="0" smtClean="0">
                <a:solidFill>
                  <a:srgbClr val="620062"/>
                </a:solidFill>
              </a:rPr>
              <a:t>(127 of 152 CTs)</a:t>
            </a:r>
          </a:p>
        </p:txBody>
      </p:sp>
    </p:spTree>
    <p:extLst>
      <p:ext uri="{BB962C8B-B14F-4D97-AF65-F5344CB8AC3E}">
        <p14:creationId xmlns:p14="http://schemas.microsoft.com/office/powerpoint/2010/main" val="2520265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city-rhdi2006-private-rental50p-ct06map-bothonl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34298" y="3332309"/>
            <a:ext cx="2688813" cy="164352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600" u="sng" dirty="0" smtClean="0">
                <a:solidFill>
                  <a:srgbClr val="620062"/>
                </a:solidFill>
              </a:rPr>
              <a:t>SUMMARY</a:t>
            </a:r>
            <a:r>
              <a:rPr lang="en-US" sz="1600" dirty="0" smtClean="0">
                <a:solidFill>
                  <a:srgbClr val="620062"/>
                </a:solidFill>
              </a:rPr>
              <a:t>: </a:t>
            </a:r>
            <a:r>
              <a:rPr lang="en-US" sz="2400" dirty="0" smtClean="0">
                <a:solidFill>
                  <a:srgbClr val="620062"/>
                </a:solidFill>
              </a:rPr>
              <a:t>The 127 CTs </a:t>
            </a:r>
            <a:r>
              <a:rPr lang="en-US" sz="2000" dirty="0" smtClean="0">
                <a:solidFill>
                  <a:srgbClr val="620062"/>
                </a:solidFill>
              </a:rPr>
              <a:t>(24% of Toronto’s CTs), </a:t>
            </a:r>
            <a:r>
              <a:rPr lang="en-US" sz="2400" dirty="0" smtClean="0">
                <a:solidFill>
                  <a:srgbClr val="620062"/>
                </a:solidFill>
              </a:rPr>
              <a:t>that we will initially study in great depth</a:t>
            </a:r>
            <a:endParaRPr lang="en-US" sz="2400" dirty="0">
              <a:solidFill>
                <a:srgbClr val="6200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528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CRP 6-CMA Teams Canada MAP.pn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028"/>
          <a:stretch/>
        </p:blipFill>
        <p:spPr>
          <a:xfrm>
            <a:off x="225677" y="2446065"/>
            <a:ext cx="8636128" cy="4107783"/>
          </a:xfrm>
          <a:prstGeom prst="rect">
            <a:avLst/>
          </a:prstGeom>
        </p:spPr>
      </p:pic>
      <p:pic>
        <p:nvPicPr>
          <p:cNvPr id="2" name="Picture 1" descr="COVER from Neighbourhood Change Research Partnership - 2014 brochure.jpg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6265" y="188612"/>
            <a:ext cx="8387553" cy="2337679"/>
          </a:xfrm>
          <a:prstGeom prst="rect">
            <a:avLst/>
          </a:prstGeom>
          <a:ln w="76200" cmpd="sng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680233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152" y="526889"/>
            <a:ext cx="8924751" cy="5938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38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351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4080"/>
                </a:solidFill>
              </a:rPr>
              <a:t>The RHDI:  A Useful Indicator?</a:t>
            </a:r>
            <a:endParaRPr lang="en-US" dirty="0">
              <a:solidFill>
                <a:srgbClr val="00408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365000"/>
            <a:ext cx="8369328" cy="512648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000" dirty="0" smtClean="0"/>
              <a:t>Supplements CMHC’s Core Housing Need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000" dirty="0" smtClean="0"/>
              <a:t>Raises profile of potential rental sector problems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000" dirty="0" smtClean="0"/>
              <a:t>More regionally relevant indicators can be added for a more detailed local analysis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000" dirty="0" smtClean="0"/>
              <a:t>Points researchers and policy makers to specific census tracts for better targeting</a:t>
            </a:r>
          </a:p>
          <a:p>
            <a:pPr marL="0" indent="0">
              <a:spcBef>
                <a:spcPts val="600"/>
              </a:spcBef>
              <a:spcAft>
                <a:spcPts val="1800"/>
              </a:spcAft>
              <a:buNone/>
            </a:pPr>
            <a:r>
              <a:rPr lang="en-US" sz="3000" dirty="0" smtClean="0"/>
              <a:t>BUT:  The RHDI not yet “field tested.” The NCRP will now study RHDI CTs in several CMAs.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sz="3000" dirty="0" smtClean="0"/>
          </a:p>
        </p:txBody>
      </p:sp>
    </p:spTree>
    <p:extLst>
      <p:ext uri="{BB962C8B-B14F-4D97-AF65-F5344CB8AC3E}">
        <p14:creationId xmlns:p14="http://schemas.microsoft.com/office/powerpoint/2010/main" val="186974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15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4080"/>
                </a:solidFill>
              </a:rPr>
              <a:t>The RHDI:  Next Steps</a:t>
            </a:r>
            <a:endParaRPr lang="en-US" dirty="0">
              <a:solidFill>
                <a:srgbClr val="00408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663" y="1308790"/>
            <a:ext cx="8582086" cy="512648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000" dirty="0" smtClean="0"/>
              <a:t>Obtain more detailed census and rental market data for analysis of trends and SES and ethno-cultural characteristics of RHDI CTs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000" dirty="0" smtClean="0"/>
              <a:t>Analysis </a:t>
            </a:r>
            <a:r>
              <a:rPr lang="en-US" sz="3000" dirty="0" smtClean="0"/>
              <a:t>of </a:t>
            </a:r>
            <a:r>
              <a:rPr lang="en-US" sz="3000" dirty="0" smtClean="0"/>
              <a:t>high/low RHDI &amp; </a:t>
            </a:r>
            <a:r>
              <a:rPr lang="en-US" sz="3000" dirty="0" smtClean="0"/>
              <a:t>non</a:t>
            </a:r>
            <a:r>
              <a:rPr lang="en-US" sz="3000" dirty="0" smtClean="0"/>
              <a:t>-RHDI CTs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000" dirty="0" smtClean="0"/>
              <a:t>Detailed analysis </a:t>
            </a:r>
            <a:r>
              <a:rPr lang="en-US" sz="3000" dirty="0" smtClean="0"/>
              <a:t>rental housing situation in 8 CMAs</a:t>
            </a:r>
            <a:endParaRPr lang="en-US" sz="3000" dirty="0" smtClean="0"/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000" dirty="0" smtClean="0"/>
              <a:t>Qualitative </a:t>
            </a:r>
            <a:r>
              <a:rPr lang="en-US" sz="3000" dirty="0" smtClean="0"/>
              <a:t>analysis </a:t>
            </a:r>
            <a:r>
              <a:rPr lang="en-US" sz="3000" dirty="0" smtClean="0"/>
              <a:t>of particular groups of RHDI CTs 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000" dirty="0" smtClean="0"/>
              <a:t>Identify policy and program relevance 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en-US" sz="3000" dirty="0" smtClean="0"/>
          </a:p>
          <a:p>
            <a:pPr>
              <a:spcBef>
                <a:spcPts val="0"/>
              </a:spcBef>
              <a:spcAft>
                <a:spcPts val="1800"/>
              </a:spcAft>
            </a:pPr>
            <a:endParaRPr lang="en-US" sz="3000" dirty="0" smtClean="0"/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sz="3000" dirty="0" smtClean="0"/>
          </a:p>
        </p:txBody>
      </p:sp>
    </p:spTree>
    <p:extLst>
      <p:ext uri="{BB962C8B-B14F-4D97-AF65-F5344CB8AC3E}">
        <p14:creationId xmlns:p14="http://schemas.microsoft.com/office/powerpoint/2010/main" val="7824503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ver PRQT - Partenariat de recherche sur les quartiers en transition - brochure-2015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0"/>
            <a:ext cx="75965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646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city-income-3cats-2012-ct11map-highRHDI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3981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004080"/>
                </a:solidFill>
              </a:rPr>
              <a:t>1.  Policy Context, History</a:t>
            </a:r>
            <a:endParaRPr lang="en-US" sz="4400" dirty="0">
              <a:solidFill>
                <a:srgbClr val="00408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Rental Housing in </a:t>
            </a:r>
          </a:p>
          <a:p>
            <a:r>
              <a:rPr lang="en-US" sz="3600" dirty="0" smtClean="0"/>
              <a:t>Canada’s Housing system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39000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4080"/>
                </a:solidFill>
              </a:rPr>
              <a:t>Canada’s Rental Sector</a:t>
            </a:r>
            <a:br>
              <a:rPr lang="en-US" dirty="0" smtClean="0">
                <a:solidFill>
                  <a:srgbClr val="004080"/>
                </a:solidFill>
              </a:rPr>
            </a:br>
            <a:r>
              <a:rPr lang="en-US" sz="3600" dirty="0" smtClean="0">
                <a:solidFill>
                  <a:srgbClr val="004080"/>
                </a:solidFill>
              </a:rPr>
              <a:t>Key Observations, 1950s to Present</a:t>
            </a:r>
            <a:endParaRPr lang="en-US" sz="3600" dirty="0">
              <a:solidFill>
                <a:srgbClr val="00408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8390"/>
            <a:ext cx="8229600" cy="4876397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dirty="0" smtClean="0"/>
              <a:t>Policy &amp; market priority: homeownership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dirty="0" smtClean="0"/>
              <a:t>Subsidies for p</a:t>
            </a:r>
            <a:r>
              <a:rPr lang="en-US" dirty="0" smtClean="0"/>
              <a:t>rivate </a:t>
            </a:r>
            <a:r>
              <a:rPr lang="en-US" dirty="0" smtClean="0"/>
              <a:t>sector rental </a:t>
            </a:r>
            <a:r>
              <a:rPr lang="en-US" dirty="0" smtClean="0"/>
              <a:t>supply, </a:t>
            </a:r>
            <a:r>
              <a:rPr lang="en-US" dirty="0" smtClean="0"/>
              <a:t>1940s to 1984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dirty="0" smtClean="0"/>
              <a:t>Subsidies for social </a:t>
            </a:r>
            <a:r>
              <a:rPr lang="en-US" dirty="0" smtClean="0"/>
              <a:t>housing </a:t>
            </a:r>
            <a:r>
              <a:rPr lang="en-US" dirty="0" smtClean="0"/>
              <a:t>supply,           </a:t>
            </a:r>
            <a:r>
              <a:rPr lang="en-US" dirty="0" smtClean="0"/>
              <a:t>1950s to 1993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dirty="0" smtClean="0"/>
              <a:t>Income gap owners / renters: 20% to 100%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dirty="0" smtClean="0"/>
              <a:t>Top 2 income quintiles: 33% renters to 15%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dirty="0" smtClean="0"/>
              <a:t>Bottom income quintile: 20% renters to 42%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8281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43" y="117838"/>
            <a:ext cx="8669749" cy="1143000"/>
          </a:xfrm>
        </p:spPr>
        <p:txBody>
          <a:bodyPr>
            <a:noAutofit/>
          </a:bodyPr>
          <a:lstStyle/>
          <a:p>
            <a:r>
              <a:rPr lang="en-US" sz="3500" dirty="0" smtClean="0">
                <a:solidFill>
                  <a:srgbClr val="004080"/>
                </a:solidFill>
              </a:rPr>
              <a:t>Canada’s Rental Sector, Especially since 1980s</a:t>
            </a:r>
            <a:endParaRPr lang="en-US" sz="3500" dirty="0">
              <a:solidFill>
                <a:srgbClr val="00408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114120"/>
            <a:ext cx="8463393" cy="5330322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3600" b="1" dirty="0" smtClean="0"/>
              <a:t>Socio-spatial-tenure Segregation</a:t>
            </a:r>
            <a:r>
              <a:rPr lang="en-US" sz="3600" dirty="0" smtClean="0"/>
              <a:t> 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3600" b="1" dirty="0"/>
              <a:t>R</a:t>
            </a:r>
            <a:r>
              <a:rPr lang="en-US" sz="3600" b="1" dirty="0" smtClean="0"/>
              <a:t>ental Housing Residualization</a:t>
            </a:r>
            <a:endParaRPr lang="en-US" sz="3600" dirty="0" smtClean="0"/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/>
              <a:t>rental housing “dynamics” contributing to </a:t>
            </a:r>
          </a:p>
          <a:p>
            <a:pPr>
              <a:spcBef>
                <a:spcPts val="0"/>
              </a:spcBef>
              <a:buSzPct val="90000"/>
              <a:buFont typeface="Wingdings" charset="2"/>
              <a:buChar char="§"/>
            </a:pPr>
            <a:r>
              <a:rPr lang="en-US" sz="3000" dirty="0" smtClean="0"/>
              <a:t>Canada’s </a:t>
            </a:r>
            <a:r>
              <a:rPr lang="en-US" sz="3000" dirty="0"/>
              <a:t>widening </a:t>
            </a:r>
            <a:r>
              <a:rPr lang="en-US" sz="3000" dirty="0" smtClean="0"/>
              <a:t>socio-spatial disparities</a:t>
            </a:r>
          </a:p>
          <a:p>
            <a:pPr>
              <a:spcBef>
                <a:spcPts val="0"/>
              </a:spcBef>
              <a:buSzPct val="90000"/>
              <a:buFont typeface="Wingdings" charset="2"/>
              <a:buChar char="§"/>
            </a:pPr>
            <a:r>
              <a:rPr lang="en-US" sz="3000" dirty="0" smtClean="0"/>
              <a:t>Ethno-cultural segregation</a:t>
            </a:r>
          </a:p>
          <a:p>
            <a:pPr>
              <a:spcBef>
                <a:spcPts val="0"/>
              </a:spcBef>
              <a:buSzPct val="90000"/>
              <a:buFont typeface="Wingdings" charset="2"/>
              <a:buChar char="§"/>
            </a:pPr>
            <a:r>
              <a:rPr lang="en-US" sz="3000" dirty="0"/>
              <a:t>M</a:t>
            </a:r>
            <a:r>
              <a:rPr lang="en-US" sz="3000" dirty="0" smtClean="0"/>
              <a:t>ore polarized cities</a:t>
            </a:r>
          </a:p>
          <a:p>
            <a:pPr>
              <a:spcBef>
                <a:spcPts val="0"/>
              </a:spcBef>
              <a:spcAft>
                <a:spcPts val="1200"/>
              </a:spcAft>
              <a:buSzPct val="90000"/>
              <a:buFont typeface="Wingdings" charset="2"/>
              <a:buChar char="§"/>
            </a:pPr>
            <a:r>
              <a:rPr lang="en-US" sz="3000" dirty="0" smtClean="0"/>
              <a:t>More disadvantaged neighbourhoods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dirty="0" smtClean="0"/>
              <a:t>Especially in neoliberal policy context &amp; growing economic inequality</a:t>
            </a:r>
            <a:endParaRPr lang="en-US" dirty="0"/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138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nada-percent-owned-rented1961-2011linegraph.png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458" t="7545" r="6924" b="9689"/>
          <a:stretch/>
        </p:blipFill>
        <p:spPr>
          <a:xfrm>
            <a:off x="109744" y="172479"/>
            <a:ext cx="8893134" cy="649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610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nada-total-owned-rented1961-2011bargraph.png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375" t="7679" r="6668" b="9882"/>
          <a:stretch/>
        </p:blipFill>
        <p:spPr>
          <a:xfrm>
            <a:off x="108416" y="170386"/>
            <a:ext cx="8936842" cy="647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812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487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4080"/>
                </a:solidFill>
              </a:rPr>
              <a:t>Housing Consumption is Changing</a:t>
            </a:r>
            <a:endParaRPr lang="en-US" dirty="0">
              <a:solidFill>
                <a:srgbClr val="00408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0440"/>
            <a:ext cx="8229600" cy="4525963"/>
          </a:xfrm>
        </p:spPr>
        <p:txBody>
          <a:bodyPr/>
          <a:lstStyle/>
          <a:p>
            <a:r>
              <a:rPr lang="en-US" dirty="0" smtClean="0"/>
              <a:t>labour </a:t>
            </a:r>
            <a:r>
              <a:rPr lang="en-US" dirty="0"/>
              <a:t>market </a:t>
            </a:r>
            <a:r>
              <a:rPr lang="en-US" dirty="0" smtClean="0"/>
              <a:t>changes</a:t>
            </a:r>
          </a:p>
          <a:p>
            <a:r>
              <a:rPr lang="en-US" dirty="0" smtClean="0"/>
              <a:t>reduced </a:t>
            </a:r>
            <a:r>
              <a:rPr lang="en-US" dirty="0"/>
              <a:t>social </a:t>
            </a:r>
            <a:r>
              <a:rPr lang="en-US" dirty="0" smtClean="0"/>
              <a:t>benefits</a:t>
            </a:r>
          </a:p>
          <a:p>
            <a:r>
              <a:rPr lang="en-US" dirty="0"/>
              <a:t>m</a:t>
            </a:r>
            <a:r>
              <a:rPr lang="en-US" dirty="0" smtClean="0"/>
              <a:t>ore doubling-up </a:t>
            </a:r>
          </a:p>
          <a:p>
            <a:r>
              <a:rPr lang="en-US" dirty="0" smtClean="0"/>
              <a:t>Immigrants </a:t>
            </a:r>
            <a:r>
              <a:rPr lang="en-US" dirty="0"/>
              <a:t>more likely to live with </a:t>
            </a:r>
            <a:r>
              <a:rPr lang="en-US" dirty="0" smtClean="0"/>
              <a:t>relatives</a:t>
            </a:r>
            <a:endParaRPr lang="en-US" dirty="0"/>
          </a:p>
          <a:p>
            <a:r>
              <a:rPr lang="en-US" dirty="0" smtClean="0"/>
              <a:t>20</a:t>
            </a:r>
            <a:r>
              <a:rPr lang="en-US" dirty="0"/>
              <a:t>-somethings </a:t>
            </a:r>
            <a:r>
              <a:rPr lang="en-US" dirty="0" smtClean="0"/>
              <a:t>more </a:t>
            </a:r>
            <a:r>
              <a:rPr lang="en-US" dirty="0"/>
              <a:t>likely to live with family or </a:t>
            </a:r>
            <a:r>
              <a:rPr lang="en-US" dirty="0" smtClean="0"/>
              <a:t>share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503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2189</TotalTime>
  <Words>650</Words>
  <Application>Microsoft Macintosh PowerPoint</Application>
  <PresentationFormat>On-screen Show (4:3)</PresentationFormat>
  <Paragraphs>89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Defining Disadvantaged Neighbourhoods in Relation to Rental Housing Stress in Urban Canada </vt:lpstr>
      <vt:lpstr>PowerPoint Presentation</vt:lpstr>
      <vt:lpstr>PowerPoint Presentation</vt:lpstr>
      <vt:lpstr>1.  Policy Context, History</vt:lpstr>
      <vt:lpstr>Canada’s Rental Sector Key Observations, 1950s to Present</vt:lpstr>
      <vt:lpstr>Canada’s Rental Sector, Especially since 1980s</vt:lpstr>
      <vt:lpstr>PowerPoint Presentation</vt:lpstr>
      <vt:lpstr>PowerPoint Presentation</vt:lpstr>
      <vt:lpstr>Housing Consumption is Changing</vt:lpstr>
      <vt:lpstr>PowerPoint Presentation</vt:lpstr>
      <vt:lpstr>PowerPoint Presentation</vt:lpstr>
      <vt:lpstr>2.  Identifying &amp; Locating Rental Housing Disadvantage </vt:lpstr>
      <vt:lpstr>Neighbourhood Change Research Partnership’s (NCRP) Rental Housing Disadvantage Index</vt:lpstr>
      <vt:lpstr>PowerPoint Presentation</vt:lpstr>
      <vt:lpstr>PowerPoint Presentation</vt:lpstr>
      <vt:lpstr>PowerPoint Presentation</vt:lpstr>
      <vt:lpstr>The 8 CMAs being Analyzed</vt:lpstr>
      <vt:lpstr>PowerPoint Presentation</vt:lpstr>
      <vt:lpstr>PowerPoint Presentation</vt:lpstr>
      <vt:lpstr>PowerPoint Presentation</vt:lpstr>
      <vt:lpstr>“High” RHDI in 8 CMAs What did we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RHDI:  A Useful Indicator?</vt:lpstr>
      <vt:lpstr>The RHDI:  Next Steps</vt:lpstr>
      <vt:lpstr>PowerPoint Presentation</vt:lpstr>
      <vt:lpstr>PowerPoint Presentation</vt:lpstr>
    </vt:vector>
  </TitlesOfParts>
  <Company>University of Toronto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RHDI</dc:title>
  <dc:creator>J David Hulchanski</dc:creator>
  <cp:lastModifiedBy>J David Hulchanski</cp:lastModifiedBy>
  <cp:revision>125</cp:revision>
  <cp:lastPrinted>2015-03-17T16:04:01Z</cp:lastPrinted>
  <dcterms:created xsi:type="dcterms:W3CDTF">2015-03-14T13:43:44Z</dcterms:created>
  <dcterms:modified xsi:type="dcterms:W3CDTF">2015-03-19T08:57:54Z</dcterms:modified>
</cp:coreProperties>
</file>