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charts/chart22.xml" ContentType="application/vnd.openxmlformats-officedocument.drawingml.chart+xml"/>
  <Default Extension="xlsx" ContentType="application/vnd.openxmlformats-officedocument.spreadsheetml.shee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charts/chart5.xml" ContentType="application/vnd.openxmlformats-officedocument.drawingml.chart+xml"/>
  <Override PartName="/ppt/slides/slide21.xml" ContentType="application/vnd.openxmlformats-officedocument.presentationml.slide+xml"/>
  <Override PartName="/ppt/charts/chart19.xml" ContentType="application/vnd.openxmlformats-officedocument.drawingml.chart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charts/chart12.xml" ContentType="application/vnd.openxmlformats-officedocument.drawingml.char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charts/chart21.xml" ContentType="application/vnd.openxmlformats-officedocument.drawingml.chart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charts/chart4.xml" ContentType="application/vnd.openxmlformats-officedocument.drawingml.chart+xml"/>
  <Override PartName="/ppt/slides/slide20.xml" ContentType="application/vnd.openxmlformats-officedocument.presentationml.slide+xml"/>
  <Override PartName="/ppt/charts/chart18.xml" ContentType="application/vnd.openxmlformats-officedocument.drawingml.chart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charts/chart11.xml" ContentType="application/vnd.openxmlformats-officedocument.drawingml.chart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charts/chart20.xml" ContentType="application/vnd.openxmlformats-officedocument.drawingml.chart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charts/chart3.xml" ContentType="application/vnd.openxmlformats-officedocument.drawingml.chart+xml"/>
  <Override PartName="/ppt/charts/chart17.xml" ContentType="application/vnd.openxmlformats-officedocument.drawingml.char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charts/chart10.xml" ContentType="application/vnd.openxmlformats-officedocument.drawingml.chart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charts/chart9.xml" ContentType="application/vnd.openxmlformats-officedocument.drawingml.chart+xml"/>
  <Override PartName="/ppt/slides/slide25.xml" ContentType="application/vnd.openxmlformats-officedocument.presentationml.slide+xml"/>
  <Override PartName="/ppt/charts/chart2.xml" ContentType="application/vnd.openxmlformats-officedocument.drawingml.char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6.xml" ContentType="application/vnd.openxmlformats-officedocument.drawingml.char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charts/chart1.xml" ContentType="application/vnd.openxmlformats-officedocument.drawingml.chart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charts/chart15.xml" ContentType="application/vnd.openxmlformats-officedocument.drawingml.char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14.xml" ContentType="application/vnd.openxmlformats-officedocument.drawingml.char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charts/chart6.xml" ContentType="application/vnd.openxmlformats-officedocument.drawingml.chart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charts/chart13.xml" ContentType="application/vnd.openxmlformats-officedocument.drawingml.char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90" r:id="rId2"/>
    <p:sldId id="307" r:id="rId3"/>
    <p:sldId id="294" r:id="rId4"/>
    <p:sldId id="258" r:id="rId5"/>
    <p:sldId id="301" r:id="rId6"/>
    <p:sldId id="302" r:id="rId7"/>
    <p:sldId id="291" r:id="rId8"/>
    <p:sldId id="292" r:id="rId9"/>
    <p:sldId id="308" r:id="rId10"/>
    <p:sldId id="260" r:id="rId11"/>
    <p:sldId id="261" r:id="rId12"/>
    <p:sldId id="262" r:id="rId13"/>
    <p:sldId id="263" r:id="rId14"/>
    <p:sldId id="264" r:id="rId15"/>
    <p:sldId id="267" r:id="rId16"/>
    <p:sldId id="309" r:id="rId17"/>
    <p:sldId id="269" r:id="rId18"/>
    <p:sldId id="304" r:id="rId19"/>
    <p:sldId id="305" r:id="rId20"/>
    <p:sldId id="272" r:id="rId21"/>
    <p:sldId id="298" r:id="rId22"/>
    <p:sldId id="274" r:id="rId23"/>
    <p:sldId id="275" r:id="rId24"/>
    <p:sldId id="276" r:id="rId25"/>
    <p:sldId id="295" r:id="rId26"/>
    <p:sldId id="299" r:id="rId27"/>
    <p:sldId id="300" r:id="rId28"/>
    <p:sldId id="306" r:id="rId29"/>
    <p:sldId id="303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5.xlsx"/><Relationship Id="rId2" Type="http://schemas.openxmlformats.org/officeDocument/2006/relationships/chartUserShapes" Target="../drawings/drawing1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Sheet1!$A$2:$A$10</c:f>
              <c:numCache>
                <c:formatCode>General</c:formatCode>
                <c:ptCount val="9"/>
                <c:pt idx="0">
                  <c:v>1946.0</c:v>
                </c:pt>
                <c:pt idx="1">
                  <c:v>1951.0</c:v>
                </c:pt>
                <c:pt idx="2">
                  <c:v>1961.0</c:v>
                </c:pt>
                <c:pt idx="3">
                  <c:v>1971.0</c:v>
                </c:pt>
                <c:pt idx="4">
                  <c:v>1981.0</c:v>
                </c:pt>
                <c:pt idx="5">
                  <c:v>1991.0</c:v>
                </c:pt>
                <c:pt idx="6">
                  <c:v>2002.0</c:v>
                </c:pt>
                <c:pt idx="7">
                  <c:v>2006.0</c:v>
                </c:pt>
                <c:pt idx="8">
                  <c:v>2011.0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42.7</c:v>
                </c:pt>
                <c:pt idx="1">
                  <c:v>22.0</c:v>
                </c:pt>
                <c:pt idx="2">
                  <c:v>17.1</c:v>
                </c:pt>
                <c:pt idx="3">
                  <c:v>10.86</c:v>
                </c:pt>
                <c:pt idx="4">
                  <c:v>10.07</c:v>
                </c:pt>
                <c:pt idx="5">
                  <c:v>7.18</c:v>
                </c:pt>
                <c:pt idx="6">
                  <c:v>9.43</c:v>
                </c:pt>
                <c:pt idx="7">
                  <c:v>9.5</c:v>
                </c:pt>
                <c:pt idx="8">
                  <c:v>18.5</c:v>
                </c:pt>
              </c:numCache>
            </c:numRef>
          </c:val>
        </c:ser>
        <c:marker val="1"/>
        <c:axId val="570020456"/>
        <c:axId val="570006584"/>
      </c:lineChart>
      <c:catAx>
        <c:axId val="5700204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70006584"/>
        <c:crosses val="autoZero"/>
        <c:auto val="1"/>
        <c:lblAlgn val="ctr"/>
        <c:lblOffset val="100"/>
      </c:catAx>
      <c:valAx>
        <c:axId val="5700065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IE"/>
                </a:pPr>
                <a:r>
                  <a:rPr lang="en-GB" dirty="0" smtClean="0"/>
                  <a:t>%</a:t>
                </a:r>
                <a:endParaRPr lang="en-GB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7002045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txPr>
              <a:bodyPr/>
              <a:lstStyle/>
              <a:p>
                <a:pPr>
                  <a:defRPr lang="en-IE">
                    <a:solidFill>
                      <a:srgbClr val="002060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Sheet1!$A$2:$A$6</c:f>
              <c:strCache>
                <c:ptCount val="5"/>
                <c:pt idx="0">
                  <c:v>18-24 yrs</c:v>
                </c:pt>
                <c:pt idx="1">
                  <c:v>25-34 yrs</c:v>
                </c:pt>
                <c:pt idx="2">
                  <c:v>35-44 yrs</c:v>
                </c:pt>
                <c:pt idx="3">
                  <c:v>45-54 yrs</c:v>
                </c:pt>
                <c:pt idx="4">
                  <c:v>55+ yrs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18.0</c:v>
                </c:pt>
                <c:pt idx="1">
                  <c:v>45.0</c:v>
                </c:pt>
                <c:pt idx="2">
                  <c:v>23.0</c:v>
                </c:pt>
                <c:pt idx="3">
                  <c:v>10.0</c:v>
                </c:pt>
                <c:pt idx="4">
                  <c:v>4.0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>
        <c:manualLayout>
          <c:layoutTarget val="inner"/>
          <c:xMode val="edge"/>
          <c:yMode val="edge"/>
          <c:x val="0.0793993632740352"/>
          <c:y val="0.0308312286247149"/>
          <c:w val="0.919057426849422"/>
          <c:h val="0.781510807755166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Partner and children</c:v>
                </c:pt>
                <c:pt idx="1">
                  <c:v>Partner</c:v>
                </c:pt>
                <c:pt idx="2">
                  <c:v>Other adults</c:v>
                </c:pt>
                <c:pt idx="3">
                  <c:v>Friends</c:v>
                </c:pt>
                <c:pt idx="4">
                  <c:v>Living with children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38.0</c:v>
                </c:pt>
                <c:pt idx="1">
                  <c:v>20.0</c:v>
                </c:pt>
                <c:pt idx="2">
                  <c:v>15.0</c:v>
                </c:pt>
                <c:pt idx="3">
                  <c:v>14.0</c:v>
                </c:pt>
                <c:pt idx="4">
                  <c:v>7.0</c:v>
                </c:pt>
                <c:pt idx="5">
                  <c:v>7.0</c:v>
                </c:pt>
              </c:numCache>
            </c:numRef>
          </c:val>
        </c:ser>
        <c:axId val="569527944"/>
        <c:axId val="569744648"/>
      </c:barChart>
      <c:catAx>
        <c:axId val="569527944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69744648"/>
        <c:crosses val="autoZero"/>
        <c:auto val="1"/>
        <c:lblAlgn val="ctr"/>
        <c:lblOffset val="100"/>
      </c:catAx>
      <c:valAx>
        <c:axId val="5697446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695279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'Sheet1'!$B$1</c:f>
              <c:strCache>
                <c:ptCount val="1"/>
                <c:pt idx="0">
                  <c:v>Sales</c:v>
                </c:pt>
              </c:strCache>
            </c:strRef>
          </c:tx>
          <c:dLbls>
            <c:txPr>
              <a:bodyPr/>
              <a:lstStyle/>
              <a:p>
                <a:pPr>
                  <a:defRPr lang="en-IE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'Sheet1'!$A$2:$A$5</c:f>
              <c:strCache>
                <c:ptCount val="4"/>
                <c:pt idx="0">
                  <c:v>0-6 months</c:v>
                </c:pt>
                <c:pt idx="1">
                  <c:v>7-24 months</c:v>
                </c:pt>
                <c:pt idx="2">
                  <c:v>2-4 years</c:v>
                </c:pt>
                <c:pt idx="3">
                  <c:v>4+ years</c:v>
                </c:pt>
              </c:strCache>
            </c:strRef>
          </c:cat>
          <c:val>
            <c:numRef>
              <c:f>'Sheet1'!$B$2:$B$5</c:f>
              <c:numCache>
                <c:formatCode>General</c:formatCode>
                <c:ptCount val="4"/>
                <c:pt idx="0">
                  <c:v>16.0</c:v>
                </c:pt>
                <c:pt idx="1">
                  <c:v>40.0</c:v>
                </c:pt>
                <c:pt idx="2">
                  <c:v>26.0</c:v>
                </c:pt>
                <c:pt idx="3">
                  <c:v>18.0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'Sheet1'!$B$1</c:f>
              <c:strCache>
                <c:ptCount val="1"/>
                <c:pt idx="0">
                  <c:v>Sales</c:v>
                </c:pt>
              </c:strCache>
            </c:strRef>
          </c:tx>
          <c:dLbls>
            <c:txPr>
              <a:bodyPr/>
              <a:lstStyle/>
              <a:p>
                <a:pPr>
                  <a:defRPr lang="en-IE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'Sheet1'!$A$2:$A$5</c:f>
              <c:strCache>
                <c:ptCount val="4"/>
                <c:pt idx="0">
                  <c:v>0-6 months</c:v>
                </c:pt>
                <c:pt idx="1">
                  <c:v>7-24 months</c:v>
                </c:pt>
                <c:pt idx="2">
                  <c:v>2-4 years</c:v>
                </c:pt>
                <c:pt idx="3">
                  <c:v>4+ years</c:v>
                </c:pt>
              </c:strCache>
            </c:strRef>
          </c:cat>
          <c:val>
            <c:numRef>
              <c:f>'Sheet1'!$B$2:$B$5</c:f>
              <c:numCache>
                <c:formatCode>General</c:formatCode>
                <c:ptCount val="4"/>
                <c:pt idx="0">
                  <c:v>5.0</c:v>
                </c:pt>
                <c:pt idx="1">
                  <c:v>12.0</c:v>
                </c:pt>
                <c:pt idx="2">
                  <c:v>18.0</c:v>
                </c:pt>
                <c:pt idx="3">
                  <c:v>65.0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Sheet1!$A$2:$A$11</c:f>
              <c:strCache>
                <c:ptCount val="10"/>
                <c:pt idx="0">
                  <c:v> Suits requirements best</c:v>
                </c:pt>
                <c:pt idx="1">
                  <c:v>No deposit to buy</c:v>
                </c:pt>
                <c:pt idx="2">
                  <c:v>Earnings too low to buy</c:v>
                </c:pt>
                <c:pt idx="3">
                  <c:v> Not sure where want  to live long term</c:v>
                </c:pt>
                <c:pt idx="4">
                  <c:v> Convenient to work etc</c:v>
                </c:pt>
                <c:pt idx="5">
                  <c:v>Too young to  buy</c:v>
                </c:pt>
                <c:pt idx="6">
                  <c:v> Only in area for limited time</c:v>
                </c:pt>
                <c:pt idx="7">
                  <c:v> Can't find a suitable property to buy</c:v>
                </c:pt>
                <c:pt idx="8">
                  <c:v>Waiting to be offered social housing</c:v>
                </c:pt>
                <c:pt idx="9">
                  <c:v> Other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32.7</c:v>
                </c:pt>
                <c:pt idx="1">
                  <c:v>30.7</c:v>
                </c:pt>
                <c:pt idx="2">
                  <c:v>26.5</c:v>
                </c:pt>
                <c:pt idx="3">
                  <c:v>21.4</c:v>
                </c:pt>
                <c:pt idx="4">
                  <c:v>20.8</c:v>
                </c:pt>
                <c:pt idx="5">
                  <c:v>13.3</c:v>
                </c:pt>
                <c:pt idx="6">
                  <c:v>10.5</c:v>
                </c:pt>
                <c:pt idx="7">
                  <c:v>9.3</c:v>
                </c:pt>
                <c:pt idx="8">
                  <c:v>8.3</c:v>
                </c:pt>
                <c:pt idx="9">
                  <c:v>5.0</c:v>
                </c:pt>
              </c:numCache>
            </c:numRef>
          </c:val>
        </c:ser>
        <c:axId val="528757512"/>
        <c:axId val="584337976"/>
      </c:barChart>
      <c:catAx>
        <c:axId val="528757512"/>
        <c:scaling>
          <c:orientation val="minMax"/>
        </c:scaling>
        <c:axPos val="b"/>
        <c:majorTickMark val="none"/>
        <c:tickLblPos val="low"/>
        <c:txPr>
          <a:bodyPr rot="0" vert="horz"/>
          <a:lstStyle/>
          <a:p>
            <a:pPr>
              <a:defRPr lang="en-IE" sz="1100"/>
            </a:pPr>
            <a:endParaRPr lang="en-US"/>
          </a:p>
        </c:txPr>
        <c:crossAx val="584337976"/>
        <c:crosses val="autoZero"/>
        <c:auto val="1"/>
        <c:lblAlgn val="ctr"/>
        <c:lblOffset val="100"/>
      </c:catAx>
      <c:valAx>
        <c:axId val="58433797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28757512"/>
        <c:crosses val="autoZero"/>
        <c:crossBetween val="between"/>
      </c:valAx>
    </c:plotArea>
    <c:plotVisOnly val="1"/>
  </c:chart>
  <c:txPr>
    <a:bodyPr rot="0" vert="horz"/>
    <a:lstStyle/>
    <a:p>
      <a:pPr>
        <a:defRPr sz="1200"/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Sheet1!$A$2:$A$11</c:f>
              <c:strCache>
                <c:ptCount val="10"/>
                <c:pt idx="0">
                  <c:v> Suits requirements best</c:v>
                </c:pt>
                <c:pt idx="1">
                  <c:v>No deposit to buy</c:v>
                </c:pt>
                <c:pt idx="2">
                  <c:v>Earnings too low to buy</c:v>
                </c:pt>
                <c:pt idx="3">
                  <c:v> Not sure where want  to live long term</c:v>
                </c:pt>
                <c:pt idx="4">
                  <c:v> Convenient to work etc</c:v>
                </c:pt>
                <c:pt idx="5">
                  <c:v>Too young to  buy</c:v>
                </c:pt>
                <c:pt idx="6">
                  <c:v> Only in area for limited time</c:v>
                </c:pt>
                <c:pt idx="7">
                  <c:v> Can't find a suitable property to buy</c:v>
                </c:pt>
                <c:pt idx="8">
                  <c:v>Waiting to be offered social housing</c:v>
                </c:pt>
                <c:pt idx="9">
                  <c:v> Other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32.7</c:v>
                </c:pt>
                <c:pt idx="1">
                  <c:v>30.7</c:v>
                </c:pt>
                <c:pt idx="2">
                  <c:v>26.5</c:v>
                </c:pt>
                <c:pt idx="3">
                  <c:v>21.4</c:v>
                </c:pt>
                <c:pt idx="4">
                  <c:v>20.8</c:v>
                </c:pt>
                <c:pt idx="5">
                  <c:v>13.3</c:v>
                </c:pt>
                <c:pt idx="6">
                  <c:v>10.5</c:v>
                </c:pt>
                <c:pt idx="7">
                  <c:v>9.3</c:v>
                </c:pt>
                <c:pt idx="8">
                  <c:v>8.3</c:v>
                </c:pt>
                <c:pt idx="9">
                  <c:v>5.0</c:v>
                </c:pt>
              </c:numCache>
            </c:numRef>
          </c:val>
        </c:ser>
        <c:axId val="658058392"/>
        <c:axId val="659952840"/>
      </c:barChart>
      <c:catAx>
        <c:axId val="658058392"/>
        <c:scaling>
          <c:orientation val="minMax"/>
        </c:scaling>
        <c:axPos val="b"/>
        <c:majorTickMark val="none"/>
        <c:tickLblPos val="low"/>
        <c:txPr>
          <a:bodyPr rot="0" vert="horz"/>
          <a:lstStyle/>
          <a:p>
            <a:pPr>
              <a:defRPr lang="en-IE" sz="1100"/>
            </a:pPr>
            <a:endParaRPr lang="en-US"/>
          </a:p>
        </c:txPr>
        <c:crossAx val="659952840"/>
        <c:crosses val="autoZero"/>
        <c:auto val="1"/>
        <c:lblAlgn val="ctr"/>
        <c:lblOffset val="100"/>
      </c:catAx>
      <c:valAx>
        <c:axId val="65995284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658058392"/>
        <c:crosses val="autoZero"/>
        <c:crossBetween val="between"/>
      </c:valAx>
    </c:plotArea>
    <c:plotVisOnly val="1"/>
  </c:chart>
  <c:txPr>
    <a:bodyPr rot="0" vert="horz"/>
    <a:lstStyle/>
    <a:p>
      <a:pPr>
        <a:defRPr sz="1200"/>
      </a:pPr>
      <a:endParaRPr lang="en-US"/>
    </a:p>
  </c:tx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lang="en-IE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lang="en-IE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Sheet1!$A$2:$A$4</c:f>
              <c:strCache>
                <c:ptCount val="3"/>
                <c:pt idx="0">
                  <c:v>Positive</c:v>
                </c:pt>
                <c:pt idx="1">
                  <c:v>Neither positive or negative</c:v>
                </c:pt>
                <c:pt idx="2">
                  <c:v>Negative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61.0</c:v>
                </c:pt>
                <c:pt idx="1">
                  <c:v>27.0</c:v>
                </c:pt>
                <c:pt idx="2">
                  <c:v>12.0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Satisfied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 Location of property</c:v>
                </c:pt>
                <c:pt idx="1">
                  <c:v> Amount of rent relative to the property</c:v>
                </c:pt>
                <c:pt idx="2">
                  <c:v> Your landlord</c:v>
                </c:pt>
                <c:pt idx="3">
                  <c:v> How safe your property is</c:v>
                </c:pt>
                <c:pt idx="4">
                  <c:v> Security of your rental situation</c:v>
                </c:pt>
                <c:pt idx="5">
                  <c:v> Condition of the property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0.68</c:v>
                </c:pt>
                <c:pt idx="1">
                  <c:v>0.37</c:v>
                </c:pt>
                <c:pt idx="2">
                  <c:v>0.56</c:v>
                </c:pt>
                <c:pt idx="3">
                  <c:v>0.54</c:v>
                </c:pt>
                <c:pt idx="4">
                  <c:v>0.45</c:v>
                </c:pt>
                <c:pt idx="5">
                  <c:v>0.48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Indifferent</c:v>
                </c:pt>
              </c:strCache>
            </c:strRef>
          </c:tx>
          <c:spPr>
            <a:solidFill>
              <a:schemeClr val="bg2"/>
            </a:solidFill>
            <a:ln>
              <a:solidFill>
                <a:schemeClr val="accent1"/>
              </a:solidFill>
            </a:ln>
          </c:spPr>
          <c:cat>
            <c:strRef>
              <c:f>Sheet1!$A$2:$A$7</c:f>
              <c:strCache>
                <c:ptCount val="6"/>
                <c:pt idx="0">
                  <c:v> Location of property</c:v>
                </c:pt>
                <c:pt idx="1">
                  <c:v> Amount of rent relative to the property</c:v>
                </c:pt>
                <c:pt idx="2">
                  <c:v> Your landlord</c:v>
                </c:pt>
                <c:pt idx="3">
                  <c:v> How safe your property is</c:v>
                </c:pt>
                <c:pt idx="4">
                  <c:v> Security of your rental situation</c:v>
                </c:pt>
                <c:pt idx="5">
                  <c:v> Condition of the property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0.27</c:v>
                </c:pt>
                <c:pt idx="1">
                  <c:v>0.47</c:v>
                </c:pt>
                <c:pt idx="2">
                  <c:v>0.35</c:v>
                </c:pt>
                <c:pt idx="3">
                  <c:v>0.390000000000001</c:v>
                </c:pt>
                <c:pt idx="4">
                  <c:v>0.44</c:v>
                </c:pt>
                <c:pt idx="5">
                  <c:v>0.43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Dissatisfied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Sheet1!$A$2:$A$7</c:f>
              <c:strCache>
                <c:ptCount val="6"/>
                <c:pt idx="0">
                  <c:v> Location of property</c:v>
                </c:pt>
                <c:pt idx="1">
                  <c:v> Amount of rent relative to the property</c:v>
                </c:pt>
                <c:pt idx="2">
                  <c:v> Your landlord</c:v>
                </c:pt>
                <c:pt idx="3">
                  <c:v> How safe your property is</c:v>
                </c:pt>
                <c:pt idx="4">
                  <c:v> Security of your rental situation</c:v>
                </c:pt>
                <c:pt idx="5">
                  <c:v> Condition of the property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0.06</c:v>
                </c:pt>
                <c:pt idx="1">
                  <c:v>0.15</c:v>
                </c:pt>
                <c:pt idx="2">
                  <c:v>0.09</c:v>
                </c:pt>
                <c:pt idx="3">
                  <c:v>0.07</c:v>
                </c:pt>
                <c:pt idx="4">
                  <c:v>0.12</c:v>
                </c:pt>
                <c:pt idx="5">
                  <c:v>0.09</c:v>
                </c:pt>
              </c:numCache>
            </c:numRef>
          </c:val>
        </c:ser>
        <c:overlap val="100"/>
        <c:axId val="584402984"/>
        <c:axId val="529477592"/>
      </c:barChart>
      <c:catAx>
        <c:axId val="584402984"/>
        <c:scaling>
          <c:orientation val="minMax"/>
        </c:scaling>
        <c:axPos val="l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29477592"/>
        <c:crosses val="autoZero"/>
        <c:auto val="1"/>
        <c:lblAlgn val="ctr"/>
        <c:lblOffset val="100"/>
      </c:catAx>
      <c:valAx>
        <c:axId val="529477592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84402984"/>
        <c:crosses val="autoZero"/>
        <c:crossBetween val="between"/>
      </c:valAx>
    </c:plotArea>
    <c:legend>
      <c:legendPos val="b"/>
      <c:txPr>
        <a:bodyPr/>
        <a:lstStyle/>
        <a:p>
          <a:pPr>
            <a:defRPr lang="en-IE"/>
          </a:pPr>
          <a:endParaRPr lang="en-US"/>
        </a:p>
      </c:txPr>
    </c:legend>
    <c:plotVisOnly val="1"/>
  </c:chart>
  <c:txPr>
    <a:bodyPr/>
    <a:lstStyle/>
    <a:p>
      <a:pPr>
        <a:defRPr sz="1400"/>
      </a:pPr>
      <a:endParaRPr lang="en-US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Agree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 Happy renting, see myself renting long-term</c:v>
                </c:pt>
                <c:pt idx="1">
                  <c:v>Renting as can't afford to buy</c:v>
                </c:pt>
                <c:pt idx="2">
                  <c:v> Renting is great, don't have responsibility of owning</c:v>
                </c:pt>
                <c:pt idx="3">
                  <c:v>Rent long term if possibility of long lease (3-4 yrs)</c:v>
                </c:pt>
                <c:pt idx="4">
                  <c:v>Rent long term if  possibility of agreed rent  (3-4 yrs)</c:v>
                </c:pt>
                <c:pt idx="5">
                  <c:v> Not fully aware of my rights</c:v>
                </c:pt>
                <c:pt idx="6">
                  <c:v>Would prefer to own my own home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17.0</c:v>
                </c:pt>
                <c:pt idx="1">
                  <c:v>68.0</c:v>
                </c:pt>
                <c:pt idx="2">
                  <c:v>21.0</c:v>
                </c:pt>
                <c:pt idx="3">
                  <c:v>29.0</c:v>
                </c:pt>
                <c:pt idx="4">
                  <c:v>45.0</c:v>
                </c:pt>
                <c:pt idx="5">
                  <c:v>33.0</c:v>
                </c:pt>
                <c:pt idx="6">
                  <c:v>72.0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Neutral</c:v>
                </c:pt>
              </c:strCache>
            </c:strRef>
          </c:tx>
          <c:spPr>
            <a:solidFill>
              <a:srgbClr val="DEF5FA"/>
            </a:solidFill>
            <a:ln>
              <a:solidFill>
                <a:srgbClr val="005596"/>
              </a:solidFill>
            </a:ln>
          </c:spPr>
          <c:cat>
            <c:strRef>
              <c:f>Sheet1!$A$2:$A$8</c:f>
              <c:strCache>
                <c:ptCount val="7"/>
                <c:pt idx="0">
                  <c:v> Happy renting, see myself renting long-term</c:v>
                </c:pt>
                <c:pt idx="1">
                  <c:v>Renting as can't afford to buy</c:v>
                </c:pt>
                <c:pt idx="2">
                  <c:v> Renting is great, don't have responsibility of owning</c:v>
                </c:pt>
                <c:pt idx="3">
                  <c:v>Rent long term if possibility of long lease (3-4 yrs)</c:v>
                </c:pt>
                <c:pt idx="4">
                  <c:v>Rent long term if  possibility of agreed rent  (3-4 yrs)</c:v>
                </c:pt>
                <c:pt idx="5">
                  <c:v> Not fully aware of my rights</c:v>
                </c:pt>
                <c:pt idx="6">
                  <c:v>Would prefer to own my own home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50.0</c:v>
                </c:pt>
                <c:pt idx="1">
                  <c:v>24.0</c:v>
                </c:pt>
                <c:pt idx="2">
                  <c:v>48.0</c:v>
                </c:pt>
                <c:pt idx="3">
                  <c:v>48.0</c:v>
                </c:pt>
                <c:pt idx="4">
                  <c:v>42.0</c:v>
                </c:pt>
                <c:pt idx="5">
                  <c:v>49.0</c:v>
                </c:pt>
                <c:pt idx="6">
                  <c:v>24.0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98002E"/>
            </a:solidFill>
          </c:spPr>
          <c:cat>
            <c:strRef>
              <c:f>Sheet1!$A$2:$A$8</c:f>
              <c:strCache>
                <c:ptCount val="7"/>
                <c:pt idx="0">
                  <c:v> Happy renting, see myself renting long-term</c:v>
                </c:pt>
                <c:pt idx="1">
                  <c:v>Renting as can't afford to buy</c:v>
                </c:pt>
                <c:pt idx="2">
                  <c:v> Renting is great, don't have responsibility of owning</c:v>
                </c:pt>
                <c:pt idx="3">
                  <c:v>Rent long term if possibility of long lease (3-4 yrs)</c:v>
                </c:pt>
                <c:pt idx="4">
                  <c:v>Rent long term if  possibility of agreed rent  (3-4 yrs)</c:v>
                </c:pt>
                <c:pt idx="5">
                  <c:v> Not fully aware of my rights</c:v>
                </c:pt>
                <c:pt idx="6">
                  <c:v>Would prefer to own my own home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33.0</c:v>
                </c:pt>
                <c:pt idx="1">
                  <c:v>8.0</c:v>
                </c:pt>
                <c:pt idx="2">
                  <c:v>31.0</c:v>
                </c:pt>
                <c:pt idx="3">
                  <c:v>23.0</c:v>
                </c:pt>
                <c:pt idx="4">
                  <c:v>13.0</c:v>
                </c:pt>
                <c:pt idx="5">
                  <c:v>19.0</c:v>
                </c:pt>
                <c:pt idx="6">
                  <c:v>5.0</c:v>
                </c:pt>
              </c:numCache>
            </c:numRef>
          </c:val>
        </c:ser>
        <c:overlap val="100"/>
        <c:axId val="577983016"/>
        <c:axId val="584925000"/>
      </c:barChart>
      <c:catAx>
        <c:axId val="577983016"/>
        <c:scaling>
          <c:orientation val="minMax"/>
        </c:scaling>
        <c:axPos val="l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84925000"/>
        <c:crosses val="autoZero"/>
        <c:auto val="1"/>
        <c:lblAlgn val="ctr"/>
        <c:lblOffset val="100"/>
      </c:catAx>
      <c:valAx>
        <c:axId val="584925000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77983016"/>
        <c:crosses val="autoZero"/>
        <c:crossBetween val="between"/>
      </c:valAx>
    </c:plotArea>
    <c:legend>
      <c:legendPos val="b"/>
      <c:txPr>
        <a:bodyPr/>
        <a:lstStyle/>
        <a:p>
          <a:pPr>
            <a:defRPr lang="en-IE"/>
          </a:pPr>
          <a:endParaRPr lang="en-US"/>
        </a:p>
      </c:txPr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Prefer to purchase</c:v>
                </c:pt>
                <c:pt idx="1">
                  <c:v>Like to decorate/furnish own home</c:v>
                </c:pt>
                <c:pt idx="2">
                  <c:v>Better to own/good inv.</c:v>
                </c:pt>
                <c:pt idx="3">
                  <c:v>Pass on to children</c:v>
                </c:pt>
                <c:pt idx="4">
                  <c:v>No tenure security renting</c:v>
                </c:pt>
                <c:pt idx="5">
                  <c:v>Want to live alone in own home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60.8</c:v>
                </c:pt>
                <c:pt idx="1">
                  <c:v>64.5</c:v>
                </c:pt>
                <c:pt idx="2">
                  <c:v>49.4</c:v>
                </c:pt>
                <c:pt idx="3">
                  <c:v>40.8</c:v>
                </c:pt>
                <c:pt idx="4">
                  <c:v>54.3</c:v>
                </c:pt>
                <c:pt idx="5">
                  <c:v>28.3</c:v>
                </c:pt>
              </c:numCache>
            </c:numRef>
          </c:val>
        </c:ser>
        <c:axId val="542705704"/>
        <c:axId val="542841176"/>
      </c:barChart>
      <c:catAx>
        <c:axId val="542705704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IE" sz="1400"/>
            </a:pPr>
            <a:endParaRPr lang="en-US"/>
          </a:p>
        </c:txPr>
        <c:crossAx val="542841176"/>
        <c:crosses val="autoZero"/>
        <c:auto val="1"/>
        <c:lblAlgn val="ctr"/>
        <c:lblOffset val="100"/>
      </c:catAx>
      <c:valAx>
        <c:axId val="5428411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427057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08160724955189"/>
          <c:y val="0.0670937032207471"/>
          <c:w val="0.815576483531075"/>
          <c:h val="0.722224599546251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National</c:v>
                </c:pt>
              </c:strCache>
            </c:strRef>
          </c:tx>
          <c:marker>
            <c:symbol val="none"/>
          </c:marker>
          <c:cat>
            <c:strRef>
              <c:f>Sheet1!$A$2:$A$30</c:f>
              <c:strCache>
                <c:ptCount val="29"/>
                <c:pt idx="0">
                  <c:v>Q3 2007</c:v>
                </c:pt>
                <c:pt idx="1">
                  <c:v>Q4</c:v>
                </c:pt>
                <c:pt idx="2">
                  <c:v>Q1 2008</c:v>
                </c:pt>
                <c:pt idx="3">
                  <c:v>Q2</c:v>
                </c:pt>
                <c:pt idx="4">
                  <c:v>Q3</c:v>
                </c:pt>
                <c:pt idx="5">
                  <c:v>Q4</c:v>
                </c:pt>
                <c:pt idx="6">
                  <c:v>Q1 2009</c:v>
                </c:pt>
                <c:pt idx="7">
                  <c:v>Q2</c:v>
                </c:pt>
                <c:pt idx="8">
                  <c:v>Q3</c:v>
                </c:pt>
                <c:pt idx="9">
                  <c:v>Q4</c:v>
                </c:pt>
                <c:pt idx="10">
                  <c:v>Q1 2010</c:v>
                </c:pt>
                <c:pt idx="11">
                  <c:v>Q2</c:v>
                </c:pt>
                <c:pt idx="12">
                  <c:v>Q3</c:v>
                </c:pt>
                <c:pt idx="13">
                  <c:v>Q4</c:v>
                </c:pt>
                <c:pt idx="14">
                  <c:v>Q1 2011</c:v>
                </c:pt>
                <c:pt idx="15">
                  <c:v>Q2</c:v>
                </c:pt>
                <c:pt idx="16">
                  <c:v>Q3</c:v>
                </c:pt>
                <c:pt idx="17">
                  <c:v>Q4</c:v>
                </c:pt>
                <c:pt idx="18">
                  <c:v>Q1 2012</c:v>
                </c:pt>
                <c:pt idx="19">
                  <c:v>Q2</c:v>
                </c:pt>
                <c:pt idx="20">
                  <c:v>Q3</c:v>
                </c:pt>
                <c:pt idx="21">
                  <c:v>Q4</c:v>
                </c:pt>
                <c:pt idx="22">
                  <c:v>Q1 2013</c:v>
                </c:pt>
                <c:pt idx="23">
                  <c:v>Q2</c:v>
                </c:pt>
                <c:pt idx="24">
                  <c:v>Q3</c:v>
                </c:pt>
                <c:pt idx="25">
                  <c:v>Q4</c:v>
                </c:pt>
                <c:pt idx="26">
                  <c:v>Q1 2014</c:v>
                </c:pt>
                <c:pt idx="27">
                  <c:v>Q2</c:v>
                </c:pt>
                <c:pt idx="28">
                  <c:v>Q3</c:v>
                </c:pt>
              </c:strCache>
            </c:strRef>
          </c:cat>
          <c:val>
            <c:numRef>
              <c:f>Sheet1!$B$2:$B$30</c:f>
              <c:numCache>
                <c:formatCode>General</c:formatCode>
                <c:ptCount val="29"/>
                <c:pt idx="0">
                  <c:v>100.0</c:v>
                </c:pt>
                <c:pt idx="1">
                  <c:v>102.9108678992707</c:v>
                </c:pt>
                <c:pt idx="2">
                  <c:v>102.2494372242134</c:v>
                </c:pt>
                <c:pt idx="3">
                  <c:v>101.5934430536324</c:v>
                </c:pt>
                <c:pt idx="4">
                  <c:v>96.39627926042774</c:v>
                </c:pt>
                <c:pt idx="5">
                  <c:v>96.02708815893567</c:v>
                </c:pt>
                <c:pt idx="6">
                  <c:v>91.7417286565074</c:v>
                </c:pt>
                <c:pt idx="7">
                  <c:v>87.8127745427</c:v>
                </c:pt>
                <c:pt idx="8">
                  <c:v>84.64740377428145</c:v>
                </c:pt>
                <c:pt idx="9">
                  <c:v>81.7989122618663</c:v>
                </c:pt>
                <c:pt idx="10">
                  <c:v>80.88811026651534</c:v>
                </c:pt>
                <c:pt idx="11">
                  <c:v>80.66357207032074</c:v>
                </c:pt>
                <c:pt idx="12">
                  <c:v>79.83251231600575</c:v>
                </c:pt>
                <c:pt idx="13">
                  <c:v>79.29756095565002</c:v>
                </c:pt>
                <c:pt idx="14">
                  <c:v>78.04494377466302</c:v>
                </c:pt>
                <c:pt idx="15">
                  <c:v>78.61828838216952</c:v>
                </c:pt>
                <c:pt idx="16">
                  <c:v>79.28573746069144</c:v>
                </c:pt>
                <c:pt idx="17">
                  <c:v>78.32253632194366</c:v>
                </c:pt>
                <c:pt idx="18">
                  <c:v>76.92633965130792</c:v>
                </c:pt>
                <c:pt idx="19">
                  <c:v>78.19090075020925</c:v>
                </c:pt>
                <c:pt idx="20">
                  <c:v>78.54154678499372</c:v>
                </c:pt>
                <c:pt idx="21">
                  <c:v>77.73115331545776</c:v>
                </c:pt>
                <c:pt idx="22">
                  <c:v>77.56062704516884</c:v>
                </c:pt>
                <c:pt idx="23">
                  <c:v>78.5147260735123</c:v>
                </c:pt>
                <c:pt idx="24">
                  <c:v>79.89562708207641</c:v>
                </c:pt>
                <c:pt idx="25">
                  <c:v>79.94988307386033</c:v>
                </c:pt>
                <c:pt idx="26">
                  <c:v>80.0885564430184</c:v>
                </c:pt>
                <c:pt idx="27">
                  <c:v>82.411641707017</c:v>
                </c:pt>
                <c:pt idx="28" formatCode="0.0">
                  <c:v>84.10459545965261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Dublin</c:v>
                </c:pt>
              </c:strCache>
            </c:strRef>
          </c:tx>
          <c:marker>
            <c:symbol val="none"/>
          </c:marker>
          <c:cat>
            <c:strRef>
              <c:f>Sheet1!$A$2:$A$30</c:f>
              <c:strCache>
                <c:ptCount val="29"/>
                <c:pt idx="0">
                  <c:v>Q3 2007</c:v>
                </c:pt>
                <c:pt idx="1">
                  <c:v>Q4</c:v>
                </c:pt>
                <c:pt idx="2">
                  <c:v>Q1 2008</c:v>
                </c:pt>
                <c:pt idx="3">
                  <c:v>Q2</c:v>
                </c:pt>
                <c:pt idx="4">
                  <c:v>Q3</c:v>
                </c:pt>
                <c:pt idx="5">
                  <c:v>Q4</c:v>
                </c:pt>
                <c:pt idx="6">
                  <c:v>Q1 2009</c:v>
                </c:pt>
                <c:pt idx="7">
                  <c:v>Q2</c:v>
                </c:pt>
                <c:pt idx="8">
                  <c:v>Q3</c:v>
                </c:pt>
                <c:pt idx="9">
                  <c:v>Q4</c:v>
                </c:pt>
                <c:pt idx="10">
                  <c:v>Q1 2010</c:v>
                </c:pt>
                <c:pt idx="11">
                  <c:v>Q2</c:v>
                </c:pt>
                <c:pt idx="12">
                  <c:v>Q3</c:v>
                </c:pt>
                <c:pt idx="13">
                  <c:v>Q4</c:v>
                </c:pt>
                <c:pt idx="14">
                  <c:v>Q1 2011</c:v>
                </c:pt>
                <c:pt idx="15">
                  <c:v>Q2</c:v>
                </c:pt>
                <c:pt idx="16">
                  <c:v>Q3</c:v>
                </c:pt>
                <c:pt idx="17">
                  <c:v>Q4</c:v>
                </c:pt>
                <c:pt idx="18">
                  <c:v>Q1 2012</c:v>
                </c:pt>
                <c:pt idx="19">
                  <c:v>Q2</c:v>
                </c:pt>
                <c:pt idx="20">
                  <c:v>Q3</c:v>
                </c:pt>
                <c:pt idx="21">
                  <c:v>Q4</c:v>
                </c:pt>
                <c:pt idx="22">
                  <c:v>Q1 2013</c:v>
                </c:pt>
                <c:pt idx="23">
                  <c:v>Q2</c:v>
                </c:pt>
                <c:pt idx="24">
                  <c:v>Q3</c:v>
                </c:pt>
                <c:pt idx="25">
                  <c:v>Q4</c:v>
                </c:pt>
                <c:pt idx="26">
                  <c:v>Q1 2014</c:v>
                </c:pt>
                <c:pt idx="27">
                  <c:v>Q2</c:v>
                </c:pt>
                <c:pt idx="28">
                  <c:v>Q3</c:v>
                </c:pt>
              </c:strCache>
            </c:strRef>
          </c:cat>
          <c:val>
            <c:numRef>
              <c:f>Sheet1!$C$2:$C$30</c:f>
              <c:numCache>
                <c:formatCode>General</c:formatCode>
                <c:ptCount val="29"/>
                <c:pt idx="0">
                  <c:v>100.0</c:v>
                </c:pt>
                <c:pt idx="1">
                  <c:v>103.480043603404</c:v>
                </c:pt>
                <c:pt idx="2">
                  <c:v>102.5946208282923</c:v>
                </c:pt>
                <c:pt idx="3">
                  <c:v>101.3074633633404</c:v>
                </c:pt>
                <c:pt idx="4">
                  <c:v>95.40428303467106</c:v>
                </c:pt>
                <c:pt idx="5">
                  <c:v>95.12200967907111</c:v>
                </c:pt>
                <c:pt idx="6">
                  <c:v>89.57936964647442</c:v>
                </c:pt>
                <c:pt idx="7">
                  <c:v>85.19210242427411</c:v>
                </c:pt>
                <c:pt idx="8">
                  <c:v>81.9112479460827</c:v>
                </c:pt>
                <c:pt idx="9">
                  <c:v>79.326077202645</c:v>
                </c:pt>
                <c:pt idx="10">
                  <c:v>78.4062963711477</c:v>
                </c:pt>
                <c:pt idx="11">
                  <c:v>78.33873605308285</c:v>
                </c:pt>
                <c:pt idx="12">
                  <c:v>77.81450730274575</c:v>
                </c:pt>
                <c:pt idx="13">
                  <c:v>77.92194807529648</c:v>
                </c:pt>
                <c:pt idx="14">
                  <c:v>75.83747919926871</c:v>
                </c:pt>
                <c:pt idx="15">
                  <c:v>77.42443209968201</c:v>
                </c:pt>
                <c:pt idx="16">
                  <c:v>77.52709531211748</c:v>
                </c:pt>
                <c:pt idx="17">
                  <c:v>77.63775587830145</c:v>
                </c:pt>
                <c:pt idx="18">
                  <c:v>76.34523951392656</c:v>
                </c:pt>
                <c:pt idx="19">
                  <c:v>78.53978681431572</c:v>
                </c:pt>
                <c:pt idx="20">
                  <c:v>78.92971500542035</c:v>
                </c:pt>
                <c:pt idx="21">
                  <c:v>80.20793700201017</c:v>
                </c:pt>
                <c:pt idx="22">
                  <c:v>79.23522327609178</c:v>
                </c:pt>
                <c:pt idx="23">
                  <c:v>81.67526101745999</c:v>
                </c:pt>
                <c:pt idx="24">
                  <c:v>83.98398035430941</c:v>
                </c:pt>
                <c:pt idx="25">
                  <c:v>85.79584731135772</c:v>
                </c:pt>
                <c:pt idx="26">
                  <c:v>85.8817589758896</c:v>
                </c:pt>
                <c:pt idx="27">
                  <c:v>89.98341655822841</c:v>
                </c:pt>
                <c:pt idx="28">
                  <c:v>92.07497439919088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Outside Dublin</c:v>
                </c:pt>
              </c:strCache>
            </c:strRef>
          </c:tx>
          <c:marker>
            <c:symbol val="none"/>
          </c:marker>
          <c:cat>
            <c:strRef>
              <c:f>Sheet1!$A$2:$A$30</c:f>
              <c:strCache>
                <c:ptCount val="29"/>
                <c:pt idx="0">
                  <c:v>Q3 2007</c:v>
                </c:pt>
                <c:pt idx="1">
                  <c:v>Q4</c:v>
                </c:pt>
                <c:pt idx="2">
                  <c:v>Q1 2008</c:v>
                </c:pt>
                <c:pt idx="3">
                  <c:v>Q2</c:v>
                </c:pt>
                <c:pt idx="4">
                  <c:v>Q3</c:v>
                </c:pt>
                <c:pt idx="5">
                  <c:v>Q4</c:v>
                </c:pt>
                <c:pt idx="6">
                  <c:v>Q1 2009</c:v>
                </c:pt>
                <c:pt idx="7">
                  <c:v>Q2</c:v>
                </c:pt>
                <c:pt idx="8">
                  <c:v>Q3</c:v>
                </c:pt>
                <c:pt idx="9">
                  <c:v>Q4</c:v>
                </c:pt>
                <c:pt idx="10">
                  <c:v>Q1 2010</c:v>
                </c:pt>
                <c:pt idx="11">
                  <c:v>Q2</c:v>
                </c:pt>
                <c:pt idx="12">
                  <c:v>Q3</c:v>
                </c:pt>
                <c:pt idx="13">
                  <c:v>Q4</c:v>
                </c:pt>
                <c:pt idx="14">
                  <c:v>Q1 2011</c:v>
                </c:pt>
                <c:pt idx="15">
                  <c:v>Q2</c:v>
                </c:pt>
                <c:pt idx="16">
                  <c:v>Q3</c:v>
                </c:pt>
                <c:pt idx="17">
                  <c:v>Q4</c:v>
                </c:pt>
                <c:pt idx="18">
                  <c:v>Q1 2012</c:v>
                </c:pt>
                <c:pt idx="19">
                  <c:v>Q2</c:v>
                </c:pt>
                <c:pt idx="20">
                  <c:v>Q3</c:v>
                </c:pt>
                <c:pt idx="21">
                  <c:v>Q4</c:v>
                </c:pt>
                <c:pt idx="22">
                  <c:v>Q1 2013</c:v>
                </c:pt>
                <c:pt idx="23">
                  <c:v>Q2</c:v>
                </c:pt>
                <c:pt idx="24">
                  <c:v>Q3</c:v>
                </c:pt>
                <c:pt idx="25">
                  <c:v>Q4</c:v>
                </c:pt>
                <c:pt idx="26">
                  <c:v>Q1 2014</c:v>
                </c:pt>
                <c:pt idx="27">
                  <c:v>Q2</c:v>
                </c:pt>
                <c:pt idx="28">
                  <c:v>Q3</c:v>
                </c:pt>
              </c:strCache>
            </c:strRef>
          </c:cat>
          <c:val>
            <c:numRef>
              <c:f>Sheet1!$D$2:$D$30</c:f>
              <c:numCache>
                <c:formatCode>General</c:formatCode>
                <c:ptCount val="29"/>
                <c:pt idx="0">
                  <c:v>100.0</c:v>
                </c:pt>
                <c:pt idx="1">
                  <c:v>102.1741749338459</c:v>
                </c:pt>
                <c:pt idx="2">
                  <c:v>101.8561520597552</c:v>
                </c:pt>
                <c:pt idx="3">
                  <c:v>101.5293531112765</c:v>
                </c:pt>
                <c:pt idx="4">
                  <c:v>96.5471841712769</c:v>
                </c:pt>
                <c:pt idx="5">
                  <c:v>96.07892479552436</c:v>
                </c:pt>
                <c:pt idx="6">
                  <c:v>92.68281681265269</c:v>
                </c:pt>
                <c:pt idx="7">
                  <c:v>89.128829895267</c:v>
                </c:pt>
                <c:pt idx="8">
                  <c:v>85.74977661657087</c:v>
                </c:pt>
                <c:pt idx="9">
                  <c:v>82.98855435813951</c:v>
                </c:pt>
                <c:pt idx="10">
                  <c:v>81.96585990831492</c:v>
                </c:pt>
                <c:pt idx="11">
                  <c:v>81.68227001117866</c:v>
                </c:pt>
                <c:pt idx="12">
                  <c:v>80.68544744755482</c:v>
                </c:pt>
                <c:pt idx="13">
                  <c:v>79.5763978123978</c:v>
                </c:pt>
                <c:pt idx="14">
                  <c:v>79.11107352640678</c:v>
                </c:pt>
                <c:pt idx="15">
                  <c:v>79.012049486996</c:v>
                </c:pt>
                <c:pt idx="16">
                  <c:v>79.74237517379449</c:v>
                </c:pt>
                <c:pt idx="17">
                  <c:v>78.33392610835281</c:v>
                </c:pt>
                <c:pt idx="18">
                  <c:v>77.23397367893475</c:v>
                </c:pt>
                <c:pt idx="19">
                  <c:v>77.42292836147985</c:v>
                </c:pt>
                <c:pt idx="20">
                  <c:v>77.63623069956834</c:v>
                </c:pt>
                <c:pt idx="21">
                  <c:v>75.90220015934396</c:v>
                </c:pt>
                <c:pt idx="22">
                  <c:v>76.48439354617461</c:v>
                </c:pt>
                <c:pt idx="23">
                  <c:v>76.3662349821455</c:v>
                </c:pt>
                <c:pt idx="24">
                  <c:v>77.2660224778779</c:v>
                </c:pt>
                <c:pt idx="25">
                  <c:v>76.4886334842666</c:v>
                </c:pt>
                <c:pt idx="26">
                  <c:v>76.85602552239496</c:v>
                </c:pt>
                <c:pt idx="27">
                  <c:v>78.1130512053703</c:v>
                </c:pt>
                <c:pt idx="28">
                  <c:v>79.68780958138673</c:v>
                </c:pt>
              </c:numCache>
            </c:numRef>
          </c:val>
        </c:ser>
        <c:marker val="1"/>
        <c:axId val="578657336"/>
        <c:axId val="583275096"/>
      </c:lineChart>
      <c:catAx>
        <c:axId val="5786573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83275096"/>
        <c:crosses val="autoZero"/>
        <c:auto val="1"/>
        <c:lblAlgn val="ctr"/>
        <c:lblOffset val="100"/>
      </c:catAx>
      <c:valAx>
        <c:axId val="583275096"/>
        <c:scaling>
          <c:orientation val="minMax"/>
          <c:min val="60.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IE"/>
                </a:pPr>
                <a:r>
                  <a:rPr lang="en-GB" dirty="0" smtClean="0"/>
                  <a:t>Q3 2007=100</a:t>
                </a:r>
                <a:endParaRPr lang="en-GB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78657336"/>
        <c:crosses val="autoZero"/>
        <c:crossBetween val="between"/>
        <c:majorUnit val="20.0"/>
      </c:valAx>
    </c:plotArea>
    <c:legend>
      <c:legendPos val="b"/>
      <c:layout>
        <c:manualLayout>
          <c:xMode val="edge"/>
          <c:yMode val="edge"/>
          <c:x val="0.398330464430346"/>
          <c:y val="0.104324931610871"/>
          <c:w val="0.549100563348223"/>
          <c:h val="0.0679631554541692"/>
        </c:manualLayout>
      </c:layout>
      <c:txPr>
        <a:bodyPr/>
        <a:lstStyle/>
        <a:p>
          <a:pPr>
            <a:defRPr lang="en-IE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Prefer to purchase</c:v>
                </c:pt>
                <c:pt idx="1">
                  <c:v>Like to decorate/furnish own home</c:v>
                </c:pt>
                <c:pt idx="2">
                  <c:v>Better to own/good inv.</c:v>
                </c:pt>
                <c:pt idx="3">
                  <c:v>Pass on to children</c:v>
                </c:pt>
                <c:pt idx="4">
                  <c:v>No tenure security renting</c:v>
                </c:pt>
                <c:pt idx="5">
                  <c:v>Want to live alone in own home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60.8</c:v>
                </c:pt>
                <c:pt idx="1">
                  <c:v>64.5</c:v>
                </c:pt>
                <c:pt idx="2">
                  <c:v>49.4</c:v>
                </c:pt>
                <c:pt idx="3">
                  <c:v>40.8</c:v>
                </c:pt>
                <c:pt idx="4">
                  <c:v>54.3</c:v>
                </c:pt>
                <c:pt idx="5">
                  <c:v>28.3</c:v>
                </c:pt>
              </c:numCache>
            </c:numRef>
          </c:val>
        </c:ser>
        <c:axId val="665135064"/>
        <c:axId val="582576072"/>
      </c:barChart>
      <c:catAx>
        <c:axId val="665135064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IE" sz="1400"/>
            </a:pPr>
            <a:endParaRPr lang="en-US"/>
          </a:p>
        </c:txPr>
        <c:crossAx val="582576072"/>
        <c:crosses val="autoZero"/>
        <c:auto val="1"/>
        <c:lblAlgn val="ctr"/>
        <c:lblOffset val="100"/>
      </c:catAx>
      <c:valAx>
        <c:axId val="5825760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6651350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lang="en-IE"/>
            </a:pPr>
            <a:r>
              <a:rPr lang="en-US" dirty="0" smtClean="0"/>
              <a:t>Intend staying in PRS for the next few years</a:t>
            </a:r>
            <a:endParaRPr lang="en-US" dirty="0"/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Don't know, not sure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52.0</c:v>
                </c:pt>
                <c:pt idx="1">
                  <c:v>78.0</c:v>
                </c:pt>
                <c:pt idx="2">
                  <c:v>32.0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Agree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Tenant:  Accom. standards are improving</c:v>
                </c:pt>
                <c:pt idx="1">
                  <c:v>Landlord: Accom. standards need to improve</c:v>
                </c:pt>
                <c:pt idx="2">
                  <c:v>Tenant: lack of supply driving rents</c:v>
                </c:pt>
                <c:pt idx="3">
                  <c:v>Landlord: lack of supply driving rents</c:v>
                </c:pt>
                <c:pt idx="4">
                  <c:v>Tenant: Rent increases should be regulated</c:v>
                </c:pt>
                <c:pt idx="5">
                  <c:v>Landlord: Rent increases should be regulated</c:v>
                </c:pt>
                <c:pt idx="6">
                  <c:v>Tenant: Govt. should incentivise supply</c:v>
                </c:pt>
                <c:pt idx="7">
                  <c:v>Landlord: Govt. should incentivise supply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21.0</c:v>
                </c:pt>
                <c:pt idx="1">
                  <c:v>34.0</c:v>
                </c:pt>
                <c:pt idx="2">
                  <c:v>55.0</c:v>
                </c:pt>
                <c:pt idx="3">
                  <c:v>42.0</c:v>
                </c:pt>
                <c:pt idx="4">
                  <c:v>66.0</c:v>
                </c:pt>
                <c:pt idx="5">
                  <c:v>17.0</c:v>
                </c:pt>
                <c:pt idx="6">
                  <c:v>59.0</c:v>
                </c:pt>
                <c:pt idx="7">
                  <c:v>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Neutral</c:v>
                </c:pt>
              </c:strCache>
            </c:strRef>
          </c:tx>
          <c:spPr>
            <a:solidFill>
              <a:srgbClr val="DEF5FA">
                <a:lumMod val="90000"/>
              </a:srgbClr>
            </a:solidFill>
            <a:ln>
              <a:solidFill>
                <a:srgbClr val="005596"/>
              </a:solidFill>
            </a:ln>
          </c:spPr>
          <c:cat>
            <c:strRef>
              <c:f>Sheet1!$A$2:$A$9</c:f>
              <c:strCache>
                <c:ptCount val="8"/>
                <c:pt idx="0">
                  <c:v>Tenant:  Accom. standards are improving</c:v>
                </c:pt>
                <c:pt idx="1">
                  <c:v>Landlord: Accom. standards need to improve</c:v>
                </c:pt>
                <c:pt idx="2">
                  <c:v>Tenant: lack of supply driving rents</c:v>
                </c:pt>
                <c:pt idx="3">
                  <c:v>Landlord: lack of supply driving rents</c:v>
                </c:pt>
                <c:pt idx="4">
                  <c:v>Tenant: Rent increases should be regulated</c:v>
                </c:pt>
                <c:pt idx="5">
                  <c:v>Landlord: Rent increases should be regulated</c:v>
                </c:pt>
                <c:pt idx="6">
                  <c:v>Tenant: Govt. should incentivise supply</c:v>
                </c:pt>
                <c:pt idx="7">
                  <c:v>Landlord: Govt. should incentivise supply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54.0</c:v>
                </c:pt>
                <c:pt idx="1">
                  <c:v>41.0</c:v>
                </c:pt>
                <c:pt idx="2">
                  <c:v>36.0</c:v>
                </c:pt>
                <c:pt idx="3">
                  <c:v>31.0</c:v>
                </c:pt>
                <c:pt idx="4">
                  <c:v>25.0</c:v>
                </c:pt>
                <c:pt idx="5">
                  <c:v>24.0</c:v>
                </c:pt>
                <c:pt idx="6">
                  <c:v>33.0</c:v>
                </c:pt>
                <c:pt idx="7">
                  <c:v>32.0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98002E"/>
            </a:solidFill>
          </c:spPr>
          <c:cat>
            <c:strRef>
              <c:f>Sheet1!$A$2:$A$9</c:f>
              <c:strCache>
                <c:ptCount val="8"/>
                <c:pt idx="0">
                  <c:v>Tenant:  Accom. standards are improving</c:v>
                </c:pt>
                <c:pt idx="1">
                  <c:v>Landlord: Accom. standards need to improve</c:v>
                </c:pt>
                <c:pt idx="2">
                  <c:v>Tenant: lack of supply driving rents</c:v>
                </c:pt>
                <c:pt idx="3">
                  <c:v>Landlord: lack of supply driving rents</c:v>
                </c:pt>
                <c:pt idx="4">
                  <c:v>Tenant: Rent increases should be regulated</c:v>
                </c:pt>
                <c:pt idx="5">
                  <c:v>Landlord: Rent increases should be regulated</c:v>
                </c:pt>
                <c:pt idx="6">
                  <c:v>Tenant: Govt. should incentivise supply</c:v>
                </c:pt>
                <c:pt idx="7">
                  <c:v>Landlord: Govt. should incentivise supply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20.0</c:v>
                </c:pt>
                <c:pt idx="1">
                  <c:v>12.0</c:v>
                </c:pt>
                <c:pt idx="2">
                  <c:v>5.0</c:v>
                </c:pt>
                <c:pt idx="3">
                  <c:v>13.0</c:v>
                </c:pt>
                <c:pt idx="4">
                  <c:v>7.0</c:v>
                </c:pt>
                <c:pt idx="5">
                  <c:v>54.0</c:v>
                </c:pt>
                <c:pt idx="6">
                  <c:v>6.0</c:v>
                </c:pt>
                <c:pt idx="7">
                  <c:v>17.0</c:v>
                </c:pt>
              </c:numCache>
            </c:numRef>
          </c:val>
        </c:ser>
        <c:overlap val="100"/>
        <c:axId val="657986216"/>
        <c:axId val="524267688"/>
      </c:barChart>
      <c:catAx>
        <c:axId val="657986216"/>
        <c:scaling>
          <c:orientation val="minMax"/>
        </c:scaling>
        <c:axPos val="l"/>
        <c:tickLblPos val="nextTo"/>
        <c:txPr>
          <a:bodyPr/>
          <a:lstStyle/>
          <a:p>
            <a:pPr>
              <a:defRPr lang="en-IE" sz="1200"/>
            </a:pPr>
            <a:endParaRPr lang="en-US"/>
          </a:p>
        </c:txPr>
        <c:crossAx val="524267688"/>
        <c:crosses val="autoZero"/>
        <c:auto val="1"/>
        <c:lblAlgn val="ctr"/>
        <c:lblOffset val="100"/>
      </c:catAx>
      <c:valAx>
        <c:axId val="524267688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657986216"/>
        <c:crosses val="autoZero"/>
        <c:crossBetween val="between"/>
      </c:valAx>
    </c:plotArea>
    <c:legend>
      <c:legendPos val="b"/>
      <c:txPr>
        <a:bodyPr/>
        <a:lstStyle/>
        <a:p>
          <a:pPr>
            <a:defRPr lang="en-IE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0780491153883537"/>
          <c:y val="0.0448613919291888"/>
          <c:w val="0.845688125789832"/>
          <c:h val="0.7160852254978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PRTB Rent Index</c:v>
                </c:pt>
              </c:strCache>
            </c:strRef>
          </c:tx>
          <c:marker>
            <c:symbol val="none"/>
          </c:marker>
          <c:cat>
            <c:strRef>
              <c:f>Sheet1!$A$2:$A$31</c:f>
              <c:strCache>
                <c:ptCount val="29"/>
                <c:pt idx="0">
                  <c:v>Q3 2007</c:v>
                </c:pt>
                <c:pt idx="1">
                  <c:v>Q4</c:v>
                </c:pt>
                <c:pt idx="2">
                  <c:v>Q1 2008</c:v>
                </c:pt>
                <c:pt idx="3">
                  <c:v>Q2</c:v>
                </c:pt>
                <c:pt idx="4">
                  <c:v>Q3</c:v>
                </c:pt>
                <c:pt idx="5">
                  <c:v>Q4</c:v>
                </c:pt>
                <c:pt idx="6">
                  <c:v>Q1 2009</c:v>
                </c:pt>
                <c:pt idx="7">
                  <c:v>Q2</c:v>
                </c:pt>
                <c:pt idx="8">
                  <c:v>Q3</c:v>
                </c:pt>
                <c:pt idx="9">
                  <c:v>Q4</c:v>
                </c:pt>
                <c:pt idx="10">
                  <c:v>Q1 2010</c:v>
                </c:pt>
                <c:pt idx="11">
                  <c:v>Q2</c:v>
                </c:pt>
                <c:pt idx="12">
                  <c:v>Q3</c:v>
                </c:pt>
                <c:pt idx="13">
                  <c:v>Q4</c:v>
                </c:pt>
                <c:pt idx="14">
                  <c:v>Q1 2011</c:v>
                </c:pt>
                <c:pt idx="15">
                  <c:v>Q2</c:v>
                </c:pt>
                <c:pt idx="16">
                  <c:v>Q3</c:v>
                </c:pt>
                <c:pt idx="17">
                  <c:v>Q4</c:v>
                </c:pt>
                <c:pt idx="18">
                  <c:v>Q1 2012</c:v>
                </c:pt>
                <c:pt idx="19">
                  <c:v>Q2</c:v>
                </c:pt>
                <c:pt idx="20">
                  <c:v>Q3</c:v>
                </c:pt>
                <c:pt idx="21">
                  <c:v>Q4</c:v>
                </c:pt>
                <c:pt idx="22">
                  <c:v>Q1 2013</c:v>
                </c:pt>
                <c:pt idx="23">
                  <c:v>Q2</c:v>
                </c:pt>
                <c:pt idx="24">
                  <c:v>Q3</c:v>
                </c:pt>
                <c:pt idx="25">
                  <c:v>Q4</c:v>
                </c:pt>
                <c:pt idx="26">
                  <c:v>Q1 2014</c:v>
                </c:pt>
                <c:pt idx="27">
                  <c:v>Q2</c:v>
                </c:pt>
                <c:pt idx="28">
                  <c:v>Q3</c:v>
                </c:pt>
              </c:strCache>
            </c:strRef>
          </c:cat>
          <c:val>
            <c:numRef>
              <c:f>Sheet1!$B$2:$B$31</c:f>
              <c:numCache>
                <c:formatCode>0.0</c:formatCode>
                <c:ptCount val="30"/>
                <c:pt idx="0">
                  <c:v>100.0</c:v>
                </c:pt>
                <c:pt idx="1">
                  <c:v>102.9108678992707</c:v>
                </c:pt>
                <c:pt idx="2">
                  <c:v>102.2494372242134</c:v>
                </c:pt>
                <c:pt idx="3">
                  <c:v>101.5934430536324</c:v>
                </c:pt>
                <c:pt idx="4">
                  <c:v>96.39627926042774</c:v>
                </c:pt>
                <c:pt idx="5">
                  <c:v>96.02708815893567</c:v>
                </c:pt>
                <c:pt idx="6">
                  <c:v>91.7417286565074</c:v>
                </c:pt>
                <c:pt idx="7">
                  <c:v>87.8127745427</c:v>
                </c:pt>
                <c:pt idx="8">
                  <c:v>84.64740377428145</c:v>
                </c:pt>
                <c:pt idx="9">
                  <c:v>81.7989122618663</c:v>
                </c:pt>
                <c:pt idx="10">
                  <c:v>80.88811026651534</c:v>
                </c:pt>
                <c:pt idx="11">
                  <c:v>80.66357207032074</c:v>
                </c:pt>
                <c:pt idx="12">
                  <c:v>79.83251231600575</c:v>
                </c:pt>
                <c:pt idx="13">
                  <c:v>79.29756095565002</c:v>
                </c:pt>
                <c:pt idx="14">
                  <c:v>78.04494377466302</c:v>
                </c:pt>
                <c:pt idx="15">
                  <c:v>78.61828838216952</c:v>
                </c:pt>
                <c:pt idx="16">
                  <c:v>79.28573746069144</c:v>
                </c:pt>
                <c:pt idx="17">
                  <c:v>78.32253632194366</c:v>
                </c:pt>
                <c:pt idx="18">
                  <c:v>76.92633965130792</c:v>
                </c:pt>
                <c:pt idx="19">
                  <c:v>78.19090075020925</c:v>
                </c:pt>
                <c:pt idx="20">
                  <c:v>78.54154678499372</c:v>
                </c:pt>
                <c:pt idx="21">
                  <c:v>77.73115331545776</c:v>
                </c:pt>
                <c:pt idx="22">
                  <c:v>77.56062704516884</c:v>
                </c:pt>
                <c:pt idx="23">
                  <c:v>78.5147260735123</c:v>
                </c:pt>
                <c:pt idx="24">
                  <c:v>79.89562708207641</c:v>
                </c:pt>
                <c:pt idx="25">
                  <c:v>79.94988307386033</c:v>
                </c:pt>
                <c:pt idx="26">
                  <c:v>80.0885564430184</c:v>
                </c:pt>
                <c:pt idx="27">
                  <c:v>82.411641707017</c:v>
                </c:pt>
                <c:pt idx="28">
                  <c:v>84.10459545965261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CSO National House Price Index</c:v>
                </c:pt>
              </c:strCache>
            </c:strRef>
          </c:tx>
          <c:marker>
            <c:symbol val="none"/>
          </c:marker>
          <c:cat>
            <c:strRef>
              <c:f>Sheet1!$A$2:$A$31</c:f>
              <c:strCache>
                <c:ptCount val="29"/>
                <c:pt idx="0">
                  <c:v>Q3 2007</c:v>
                </c:pt>
                <c:pt idx="1">
                  <c:v>Q4</c:v>
                </c:pt>
                <c:pt idx="2">
                  <c:v>Q1 2008</c:v>
                </c:pt>
                <c:pt idx="3">
                  <c:v>Q2</c:v>
                </c:pt>
                <c:pt idx="4">
                  <c:v>Q3</c:v>
                </c:pt>
                <c:pt idx="5">
                  <c:v>Q4</c:v>
                </c:pt>
                <c:pt idx="6">
                  <c:v>Q1 2009</c:v>
                </c:pt>
                <c:pt idx="7">
                  <c:v>Q2</c:v>
                </c:pt>
                <c:pt idx="8">
                  <c:v>Q3</c:v>
                </c:pt>
                <c:pt idx="9">
                  <c:v>Q4</c:v>
                </c:pt>
                <c:pt idx="10">
                  <c:v>Q1 2010</c:v>
                </c:pt>
                <c:pt idx="11">
                  <c:v>Q2</c:v>
                </c:pt>
                <c:pt idx="12">
                  <c:v>Q3</c:v>
                </c:pt>
                <c:pt idx="13">
                  <c:v>Q4</c:v>
                </c:pt>
                <c:pt idx="14">
                  <c:v>Q1 2011</c:v>
                </c:pt>
                <c:pt idx="15">
                  <c:v>Q2</c:v>
                </c:pt>
                <c:pt idx="16">
                  <c:v>Q3</c:v>
                </c:pt>
                <c:pt idx="17">
                  <c:v>Q4</c:v>
                </c:pt>
                <c:pt idx="18">
                  <c:v>Q1 2012</c:v>
                </c:pt>
                <c:pt idx="19">
                  <c:v>Q2</c:v>
                </c:pt>
                <c:pt idx="20">
                  <c:v>Q3</c:v>
                </c:pt>
                <c:pt idx="21">
                  <c:v>Q4</c:v>
                </c:pt>
                <c:pt idx="22">
                  <c:v>Q1 2013</c:v>
                </c:pt>
                <c:pt idx="23">
                  <c:v>Q2</c:v>
                </c:pt>
                <c:pt idx="24">
                  <c:v>Q3</c:v>
                </c:pt>
                <c:pt idx="25">
                  <c:v>Q4</c:v>
                </c:pt>
                <c:pt idx="26">
                  <c:v>Q1 2014</c:v>
                </c:pt>
                <c:pt idx="27">
                  <c:v>Q2</c:v>
                </c:pt>
                <c:pt idx="28">
                  <c:v>Q3</c:v>
                </c:pt>
              </c:strCache>
            </c:strRef>
          </c:cat>
          <c:val>
            <c:numRef>
              <c:f>Sheet1!$C$2:$C$31</c:f>
              <c:numCache>
                <c:formatCode>General</c:formatCode>
                <c:ptCount val="30"/>
                <c:pt idx="0">
                  <c:v>100.0</c:v>
                </c:pt>
                <c:pt idx="1">
                  <c:v>99.23371647509578</c:v>
                </c:pt>
                <c:pt idx="2">
                  <c:v>97.01149425287354</c:v>
                </c:pt>
                <c:pt idx="3">
                  <c:v>94.55938697317985</c:v>
                </c:pt>
                <c:pt idx="4">
                  <c:v>92.03065134099617</c:v>
                </c:pt>
                <c:pt idx="5">
                  <c:v>86.9731800766281</c:v>
                </c:pt>
                <c:pt idx="6">
                  <c:v>80.91954022988525</c:v>
                </c:pt>
                <c:pt idx="7">
                  <c:v>76.01532567049808</c:v>
                </c:pt>
                <c:pt idx="8">
                  <c:v>73.18007662835248</c:v>
                </c:pt>
                <c:pt idx="9">
                  <c:v>70.80459770114943</c:v>
                </c:pt>
                <c:pt idx="10">
                  <c:v>68.73563218390805</c:v>
                </c:pt>
                <c:pt idx="11">
                  <c:v>66.59003831417604</c:v>
                </c:pt>
                <c:pt idx="12">
                  <c:v>65.05747126436781</c:v>
                </c:pt>
                <c:pt idx="13">
                  <c:v>63.37164750957839</c:v>
                </c:pt>
                <c:pt idx="14">
                  <c:v>60.53639846743295</c:v>
                </c:pt>
                <c:pt idx="15">
                  <c:v>58.00766283524896</c:v>
                </c:pt>
                <c:pt idx="16">
                  <c:v>55.78544061302681</c:v>
                </c:pt>
                <c:pt idx="17">
                  <c:v>52.79693486590041</c:v>
                </c:pt>
                <c:pt idx="18">
                  <c:v>50.65134099616858</c:v>
                </c:pt>
                <c:pt idx="19">
                  <c:v>49.6551724137931</c:v>
                </c:pt>
                <c:pt idx="20">
                  <c:v>50.42145593869731</c:v>
                </c:pt>
                <c:pt idx="21">
                  <c:v>50.42145593869731</c:v>
                </c:pt>
                <c:pt idx="22">
                  <c:v>49.11877394636023</c:v>
                </c:pt>
                <c:pt idx="23">
                  <c:v>50.26819923371647</c:v>
                </c:pt>
                <c:pt idx="24">
                  <c:v>52.26053639846753</c:v>
                </c:pt>
                <c:pt idx="25">
                  <c:v>53.639846743295</c:v>
                </c:pt>
                <c:pt idx="26">
                  <c:v>52.95019157088119</c:v>
                </c:pt>
                <c:pt idx="27">
                  <c:v>56.55172413793102</c:v>
                </c:pt>
                <c:pt idx="28">
                  <c:v>60.07662835249042</c:v>
                </c:pt>
                <c:pt idx="29">
                  <c:v>62.37547892720305</c:v>
                </c:pt>
              </c:numCache>
            </c:numRef>
          </c:val>
        </c:ser>
        <c:marker val="1"/>
        <c:axId val="672778136"/>
        <c:axId val="665797912"/>
      </c:lineChart>
      <c:catAx>
        <c:axId val="6727781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665797912"/>
        <c:crosses val="autoZero"/>
        <c:auto val="1"/>
        <c:lblAlgn val="ctr"/>
        <c:lblOffset val="100"/>
      </c:catAx>
      <c:valAx>
        <c:axId val="665797912"/>
        <c:scaling>
          <c:orientation val="minMax"/>
          <c:max val="110.0"/>
          <c:min val="0.0"/>
        </c:scaling>
        <c:axPos val="l"/>
        <c:majorGridlines/>
        <c:numFmt formatCode="0.0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6727781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184261689511"/>
          <c:y val="0.926920173730957"/>
          <c:w val="0.718360979125767"/>
          <c:h val="0.0685624356177429"/>
        </c:manualLayout>
      </c:layout>
      <c:txPr>
        <a:bodyPr/>
        <a:lstStyle/>
        <a:p>
          <a:pPr>
            <a:defRPr lang="en-IE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txPr>
              <a:bodyPr/>
              <a:lstStyle/>
              <a:p>
                <a:pPr>
                  <a:defRPr lang="en-IE">
                    <a:solidFill>
                      <a:srgbClr val="002060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Sheet1!$A$2:$A$6</c:f>
              <c:strCache>
                <c:ptCount val="5"/>
                <c:pt idx="0">
                  <c:v>27-34 yrs</c:v>
                </c:pt>
                <c:pt idx="1">
                  <c:v>35-44 yrs</c:v>
                </c:pt>
                <c:pt idx="2">
                  <c:v>45-54 yrs</c:v>
                </c:pt>
                <c:pt idx="3">
                  <c:v>55-64 yrs</c:v>
                </c:pt>
                <c:pt idx="4">
                  <c:v>65+ yrs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6.0</c:v>
                </c:pt>
                <c:pt idx="1">
                  <c:v>23.0</c:v>
                </c:pt>
                <c:pt idx="2">
                  <c:v>33.0</c:v>
                </c:pt>
                <c:pt idx="3">
                  <c:v>23.0</c:v>
                </c:pt>
                <c:pt idx="4">
                  <c:v>16.0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lang="en-IE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lang="en-IE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lang="en-IE">
                    <a:solidFill>
                      <a:srgbClr val="002060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Sheet1!$A$2:$A$4</c:f>
              <c:strCache>
                <c:ptCount val="3"/>
                <c:pt idx="0">
                  <c:v>1 to 5 yrs</c:v>
                </c:pt>
                <c:pt idx="1">
                  <c:v>5-10 yrs</c:v>
                </c:pt>
                <c:pt idx="2">
                  <c:v>Over 10 yrs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34.0</c:v>
                </c:pt>
                <c:pt idx="1">
                  <c:v>46.0</c:v>
                </c:pt>
                <c:pt idx="2">
                  <c:v>20.0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3"/>
            <c:spPr>
              <a:solidFill>
                <a:srgbClr val="DEF5FA"/>
              </a:solidFill>
              <a:ln>
                <a:solidFill>
                  <a:srgbClr val="005596"/>
                </a:solidFill>
              </a:ln>
            </c:spPr>
          </c:dPt>
          <c:dLbls>
            <c:txPr>
              <a:bodyPr/>
              <a:lstStyle/>
              <a:p>
                <a:pPr>
                  <a:defRPr lang="en-IE">
                    <a:solidFill>
                      <a:srgbClr val="002060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1 property</c:v>
                </c:pt>
                <c:pt idx="1">
                  <c:v>2 properties</c:v>
                </c:pt>
                <c:pt idx="2">
                  <c:v>3 properties</c:v>
                </c:pt>
                <c:pt idx="3">
                  <c:v>Over 3 properties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64.0</c:v>
                </c:pt>
                <c:pt idx="1">
                  <c:v>17.0</c:v>
                </c:pt>
                <c:pt idx="2">
                  <c:v>9.0</c:v>
                </c:pt>
                <c:pt idx="3">
                  <c:v>10.0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Property a good inv.</c:v>
                </c:pt>
                <c:pt idx="1">
                  <c:v>Additional income</c:v>
                </c:pt>
                <c:pt idx="2">
                  <c:v>Had to move (negative equity)</c:v>
                </c:pt>
                <c:pt idx="3">
                  <c:v>Moved in with partner</c:v>
                </c:pt>
                <c:pt idx="4">
                  <c:v>Bought for childrens future use</c:v>
                </c:pt>
                <c:pt idx="5">
                  <c:v>Pension/nest egg</c:v>
                </c:pt>
                <c:pt idx="6">
                  <c:v>Inherited the property</c:v>
                </c:pt>
                <c:pt idx="7">
                  <c:v>By accident</c:v>
                </c:pt>
                <c:pt idx="8">
                  <c:v>Other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39.0</c:v>
                </c:pt>
                <c:pt idx="1">
                  <c:v>22.0</c:v>
                </c:pt>
                <c:pt idx="2">
                  <c:v>19.0</c:v>
                </c:pt>
                <c:pt idx="3">
                  <c:v>8.0</c:v>
                </c:pt>
                <c:pt idx="4">
                  <c:v>3.0</c:v>
                </c:pt>
                <c:pt idx="5">
                  <c:v>18.0</c:v>
                </c:pt>
                <c:pt idx="6">
                  <c:v>7.0</c:v>
                </c:pt>
                <c:pt idx="7">
                  <c:v>2.0</c:v>
                </c:pt>
                <c:pt idx="8">
                  <c:v>3.0</c:v>
                </c:pt>
              </c:numCache>
            </c:numRef>
          </c:val>
        </c:ser>
        <c:axId val="584200040"/>
        <c:axId val="528544888"/>
      </c:barChart>
      <c:catAx>
        <c:axId val="584200040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lang="en-IE" sz="1000"/>
            </a:pPr>
            <a:endParaRPr lang="en-US"/>
          </a:p>
        </c:txPr>
        <c:crossAx val="528544888"/>
        <c:crosses val="autoZero"/>
        <c:auto val="1"/>
        <c:lblAlgn val="ctr"/>
        <c:lblOffset val="100"/>
      </c:catAx>
      <c:valAx>
        <c:axId val="5285448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IE"/>
            </a:pPr>
            <a:endParaRPr lang="en-US"/>
          </a:p>
        </c:txPr>
        <c:crossAx val="584200040"/>
        <c:crosses val="autoZero"/>
        <c:crossBetween val="between"/>
      </c:valAx>
    </c:plotArea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lang="en-IE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lang="en-IE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lang="en-IE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Sheet1!$A$2:$A$4</c:f>
              <c:strCache>
                <c:ptCount val="3"/>
                <c:pt idx="0">
                  <c:v>Falls short</c:v>
                </c:pt>
                <c:pt idx="1">
                  <c:v>Covers</c:v>
                </c:pt>
                <c:pt idx="2">
                  <c:v>Exceeds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71.0</c:v>
                </c:pt>
                <c:pt idx="1">
                  <c:v>23.0</c:v>
                </c:pt>
                <c:pt idx="2">
                  <c:v>6.0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2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rgbClr val="005596"/>
                </a:solidFill>
              </a:ln>
            </c:spPr>
          </c:dPt>
          <c:dPt>
            <c:idx val="3"/>
            <c:spPr>
              <a:solidFill>
                <a:srgbClr val="DEF5FA"/>
              </a:solidFill>
              <a:ln>
                <a:solidFill>
                  <a:srgbClr val="005596"/>
                </a:solidFill>
              </a:ln>
            </c:spPr>
          </c:dPt>
          <c:cat>
            <c:strRef>
              <c:f>Sheet1!$A$2:$A$5</c:f>
              <c:strCache>
                <c:ptCount val="4"/>
                <c:pt idx="0">
                  <c:v>Remain, no more properties</c:v>
                </c:pt>
                <c:pt idx="1">
                  <c:v>Sell as soon as possible</c:v>
                </c:pt>
                <c:pt idx="2">
                  <c:v>Remain, buy more properties</c:v>
                </c:pt>
                <c:pt idx="3">
                  <c:v>Undecided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62.0</c:v>
                </c:pt>
                <c:pt idx="1">
                  <c:v>29.0</c:v>
                </c:pt>
                <c:pt idx="2">
                  <c:v>4.0</c:v>
                </c:pt>
                <c:pt idx="3">
                  <c:v>5.0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0.14389</cdr:x>
      <cdr:y>0.05773</cdr:y>
    </cdr:from>
    <cdr:to>
      <cdr:x>0.22782</cdr:x>
      <cdr:y>0.88579</cdr:y>
    </cdr:to>
    <cdr:sp macro="" textlink="">
      <cdr:nvSpPr>
        <cdr:cNvPr id="2" name="Oval 1"/>
        <cdr:cNvSpPr/>
      </cdr:nvSpPr>
      <cdr:spPr>
        <a:xfrm xmlns:a="http://schemas.openxmlformats.org/drawingml/2006/main">
          <a:off x="1234480" y="291150"/>
          <a:ext cx="720080" cy="417646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0.23622</cdr:x>
      <cdr:y>0.14339</cdr:y>
    </cdr:from>
    <cdr:to>
      <cdr:x>0.32015</cdr:x>
      <cdr:y>0.97145</cdr:y>
    </cdr:to>
    <cdr:sp macro="" textlink="">
      <cdr:nvSpPr>
        <cdr:cNvPr id="3" name="Oval 2"/>
        <cdr:cNvSpPr/>
      </cdr:nvSpPr>
      <cdr:spPr>
        <a:xfrm xmlns:a="http://schemas.openxmlformats.org/drawingml/2006/main">
          <a:off x="2026568" y="723198"/>
          <a:ext cx="720080" cy="417646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0.51319</cdr:x>
      <cdr:y>0.42892</cdr:y>
    </cdr:from>
    <cdr:to>
      <cdr:x>0.61391</cdr:x>
      <cdr:y>1</cdr:y>
    </cdr:to>
    <cdr:sp macro="" textlink="">
      <cdr:nvSpPr>
        <cdr:cNvPr id="5" name="Oval 4"/>
        <cdr:cNvSpPr/>
      </cdr:nvSpPr>
      <cdr:spPr>
        <a:xfrm xmlns:a="http://schemas.openxmlformats.org/drawingml/2006/main">
          <a:off x="4402832" y="2163358"/>
          <a:ext cx="864096" cy="2880319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0.70624</cdr:x>
      <cdr:y>0.54314</cdr:y>
    </cdr:from>
    <cdr:to>
      <cdr:x>0.79017</cdr:x>
      <cdr:y>1</cdr:y>
    </cdr:to>
    <cdr:sp macro="" textlink="">
      <cdr:nvSpPr>
        <cdr:cNvPr id="6" name="Oval 5"/>
        <cdr:cNvSpPr/>
      </cdr:nvSpPr>
      <cdr:spPr>
        <a:xfrm xmlns:a="http://schemas.openxmlformats.org/drawingml/2006/main">
          <a:off x="6059016" y="2739422"/>
          <a:ext cx="720080" cy="2304255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B50EA-61BD-4BD7-A890-D1DAB0AFF453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9FAA3-4A42-4078-B412-44056A55D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6E000-18C6-4FF4-97DF-E01F9DE6D51A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2147E-4757-4A51-87A7-2E20949B91F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326645-C021-45A5-96F3-53523C636C8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I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14CAB-8BF5-4F68-885D-1901509CAD0B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I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0B3A95-B42A-4A4B-9AA2-AF4ADFA1624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I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7BF967-902F-4DC9-AA23-215CB20F9F1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I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7BF967-902F-4DC9-AA23-215CB20F9F1E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I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2147E-4757-4A51-87A7-2E20949B91F4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C6496-F35F-493B-9372-CBDBFD883F61}" type="datetimeFigureOut">
              <a:rPr lang="en-GB" smtClean="0"/>
              <a:pPr/>
              <a:t>3/20/15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0A762-3E23-4AC6-8C29-07E47A351A5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2.xml"/><Relationship Id="rId3" Type="http://schemas.openxmlformats.org/officeDocument/2006/relationships/chart" Target="../charts/char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Attitudes to the private rented sector in Ireland: Landlord and tenant survey results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ENHR, London March 2015</a:t>
            </a:r>
          </a:p>
          <a:p>
            <a:endParaRPr lang="en-GB" dirty="0" smtClean="0"/>
          </a:p>
          <a:p>
            <a:r>
              <a:rPr lang="en-GB" dirty="0" smtClean="0"/>
              <a:t>David Duffy, ESRI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Age profile of landlords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2004864"/>
          <a:ext cx="8964488" cy="45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155679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Average age of landlord respondents is 52 years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How many years a landlord?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2004864"/>
          <a:ext cx="8964488" cy="45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155679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Average is 9 years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IE" sz="2800" dirty="0" smtClean="0"/>
              <a:t>How many rental properties do you own?</a:t>
            </a:r>
            <a:endParaRPr lang="en-IE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028733"/>
          <a:ext cx="9144000" cy="5829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07496" y="6213309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Average is 1.9 properties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457200" y="1916113"/>
            <a:ext cx="8229600" cy="421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IE" sz="1600">
              <a:solidFill>
                <a:srgbClr val="005564"/>
              </a:solidFill>
              <a:latin typeface="Frutiger LT 55 Roman" pitchFamily="34" charset="0"/>
            </a:endParaRPr>
          </a:p>
        </p:txBody>
      </p:sp>
      <p:sp>
        <p:nvSpPr>
          <p:cNvPr id="6148" name="Rectangle 9"/>
          <p:cNvSpPr>
            <a:spLocks noChangeArrowheads="1"/>
          </p:cNvSpPr>
          <p:nvPr/>
        </p:nvSpPr>
        <p:spPr bwMode="auto">
          <a:xfrm>
            <a:off x="609600" y="1714501"/>
            <a:ext cx="8139113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1000"/>
              </a:spcBef>
              <a:spcAft>
                <a:spcPts val="1000"/>
              </a:spcAft>
              <a:buFontTx/>
              <a:buChar char="•"/>
            </a:pPr>
            <a:endParaRPr lang="en-IE">
              <a:solidFill>
                <a:srgbClr val="005564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>
              <a:solidFill>
                <a:srgbClr val="005564"/>
              </a:solidFill>
              <a:latin typeface="Calibri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 rot="10800000" flipV="1">
            <a:off x="539552" y="452670"/>
            <a:ext cx="7127622" cy="857223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Reasons for becoming a landlord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67544" y="1604797"/>
          <a:ext cx="849694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468313" y="5492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3200" dirty="0">
              <a:solidFill>
                <a:srgbClr val="98002E"/>
              </a:solidFill>
              <a:latin typeface="Calibri" pitchFamily="34" charset="0"/>
            </a:endParaRP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457200" y="1916113"/>
            <a:ext cx="8229600" cy="421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IE" sz="1600">
              <a:solidFill>
                <a:srgbClr val="005564"/>
              </a:solidFill>
              <a:latin typeface="Frutiger LT 55 Roman" pitchFamily="34" charset="0"/>
            </a:endParaRPr>
          </a:p>
        </p:txBody>
      </p:sp>
      <p:sp>
        <p:nvSpPr>
          <p:cNvPr id="7172" name="Rectangle 9"/>
          <p:cNvSpPr>
            <a:spLocks noChangeArrowheads="1"/>
          </p:cNvSpPr>
          <p:nvPr/>
        </p:nvSpPr>
        <p:spPr bwMode="auto">
          <a:xfrm>
            <a:off x="609600" y="1714501"/>
            <a:ext cx="8139113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1000"/>
              </a:spcBef>
              <a:spcAft>
                <a:spcPts val="1000"/>
              </a:spcAft>
              <a:buFontTx/>
              <a:buChar char="•"/>
            </a:pPr>
            <a:endParaRPr lang="en-IE">
              <a:solidFill>
                <a:srgbClr val="005564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>
              <a:solidFill>
                <a:srgbClr val="005564"/>
              </a:solidFill>
              <a:latin typeface="Calibr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 smtClean="0">
                <a:solidFill>
                  <a:srgbClr val="98002E"/>
                </a:solidFill>
                <a:latin typeface="Calibri" pitchFamily="34" charset="0"/>
              </a:rPr>
              <a:t>Rental Income relative to Mortgage/               Loan Repayments</a:t>
            </a:r>
            <a:endParaRPr lang="en-US" sz="4400" dirty="0">
              <a:solidFill>
                <a:srgbClr val="98002E"/>
              </a:solidFill>
              <a:latin typeface="Calibri" pitchFamily="34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481668"/>
          <a:ext cx="8229600" cy="4525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468313" y="5492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3200" dirty="0">
              <a:solidFill>
                <a:srgbClr val="98002E"/>
              </a:solidFill>
              <a:latin typeface="Calibri" pitchFamily="34" charset="0"/>
            </a:endParaRP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457200" y="1916113"/>
            <a:ext cx="8229600" cy="421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IE" sz="1600">
              <a:solidFill>
                <a:srgbClr val="005564"/>
              </a:solidFill>
              <a:latin typeface="Frutiger LT 55 Roman" pitchFamily="34" charset="0"/>
            </a:endParaRPr>
          </a:p>
        </p:txBody>
      </p:sp>
      <p:sp>
        <p:nvSpPr>
          <p:cNvPr id="9220" name="Rectangle 9"/>
          <p:cNvSpPr>
            <a:spLocks noChangeArrowheads="1"/>
          </p:cNvSpPr>
          <p:nvPr/>
        </p:nvSpPr>
        <p:spPr bwMode="auto">
          <a:xfrm>
            <a:off x="609600" y="1714501"/>
            <a:ext cx="8139113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1000"/>
              </a:spcBef>
              <a:spcAft>
                <a:spcPts val="1000"/>
              </a:spcAft>
              <a:buFontTx/>
              <a:buChar char="•"/>
            </a:pPr>
            <a:endParaRPr lang="en-IE">
              <a:solidFill>
                <a:srgbClr val="005564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>
              <a:solidFill>
                <a:srgbClr val="005564"/>
              </a:solidFill>
              <a:latin typeface="Calibri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>
                <a:solidFill>
                  <a:srgbClr val="98002E"/>
                </a:solidFill>
                <a:latin typeface="Calibri" pitchFamily="34" charset="0"/>
              </a:rPr>
              <a:t>Future Plans as Landlord</a:t>
            </a:r>
            <a:endParaRPr lang="en-US" sz="4400" dirty="0">
              <a:solidFill>
                <a:srgbClr val="98002E"/>
              </a:solidFill>
              <a:latin typeface="Calibri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481668"/>
          <a:ext cx="8229600" cy="4525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Tenants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Age profile of tenants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80728" y="2004864"/>
          <a:ext cx="8363272" cy="48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155679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Average age of landlord respondents is 33 years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81% of tenants share, of which...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481330"/>
            <a:ext cx="3970784" cy="41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sz="1400" b="1" dirty="0" smtClean="0"/>
              <a:t>Length of Time Renting Current Property</a:t>
            </a:r>
            <a:endParaRPr lang="en-IE" sz="1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60032" y="2180862"/>
            <a:ext cx="3956248" cy="6995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sz="1400" b="1" dirty="0" smtClean="0"/>
              <a:t>Length of Time Renting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sz="3600" dirty="0" smtClean="0">
                <a:solidFill>
                  <a:srgbClr val="98002E"/>
                </a:solidFill>
                <a:latin typeface="Calibri" pitchFamily="34" charset="0"/>
              </a:rPr>
              <a:t>Current and long term tenancy duration</a:t>
            </a:r>
            <a:r>
              <a:rPr lang="en-IE" sz="4400" dirty="0" smtClean="0">
                <a:solidFill>
                  <a:srgbClr val="98002E"/>
                </a:solidFill>
                <a:latin typeface="Calibri" pitchFamily="34" charset="0"/>
              </a:rPr>
              <a:t/>
            </a:r>
            <a:br>
              <a:rPr lang="en-IE" sz="4400" dirty="0" smtClean="0">
                <a:solidFill>
                  <a:srgbClr val="98002E"/>
                </a:solidFill>
                <a:latin typeface="Calibri" pitchFamily="34" charset="0"/>
              </a:rPr>
            </a:br>
            <a:endParaRPr lang="en-GB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/>
        </p:nvGraphicFramePr>
        <p:xfrm>
          <a:off x="457200" y="1892829"/>
          <a:ext cx="3826768" cy="349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6"/>
          <p:cNvGraphicFramePr>
            <a:graphicFrameLocks/>
          </p:cNvGraphicFramePr>
          <p:nvPr/>
        </p:nvGraphicFramePr>
        <p:xfrm>
          <a:off x="4788024" y="2564905"/>
          <a:ext cx="4040188" cy="3943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Outline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Backdrop to survey</a:t>
            </a:r>
          </a:p>
          <a:p>
            <a:r>
              <a:rPr lang="en-IE" dirty="0" smtClean="0"/>
              <a:t>Landlord survey</a:t>
            </a:r>
          </a:p>
          <a:p>
            <a:r>
              <a:rPr lang="en-IE" dirty="0" smtClean="0"/>
              <a:t>Tenant survey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468313" y="40466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2800" dirty="0">
              <a:solidFill>
                <a:srgbClr val="98002E"/>
              </a:solidFill>
              <a:latin typeface="Calibri" pitchFamily="34" charset="0"/>
            </a:endParaRPr>
          </a:p>
        </p:txBody>
      </p:sp>
      <p:sp>
        <p:nvSpPr>
          <p:cNvPr id="10243" name="Rectangle 9"/>
          <p:cNvSpPr>
            <a:spLocks noChangeArrowheads="1"/>
          </p:cNvSpPr>
          <p:nvPr/>
        </p:nvSpPr>
        <p:spPr bwMode="auto">
          <a:xfrm>
            <a:off x="457200" y="1916113"/>
            <a:ext cx="8229600" cy="421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IE" sz="1600">
              <a:solidFill>
                <a:srgbClr val="005564"/>
              </a:solidFill>
              <a:latin typeface="Frutiger LT 55 Roman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4400" dirty="0" smtClean="0">
                <a:solidFill>
                  <a:srgbClr val="98002E"/>
                </a:solidFill>
                <a:latin typeface="Calibri" pitchFamily="34" charset="0"/>
              </a:rPr>
              <a:t>Why </a:t>
            </a:r>
            <a:r>
              <a:rPr lang="en-IE" dirty="0" smtClean="0">
                <a:solidFill>
                  <a:srgbClr val="98002E"/>
                </a:solidFill>
                <a:latin typeface="Calibri" pitchFamily="34" charset="0"/>
              </a:rPr>
              <a:t>currently</a:t>
            </a:r>
            <a:r>
              <a:rPr lang="en-IE" sz="4400" dirty="0" smtClean="0">
                <a:solidFill>
                  <a:srgbClr val="98002E"/>
                </a:solidFill>
                <a:latin typeface="Calibri" pitchFamily="34" charset="0"/>
              </a:rPr>
              <a:t> renting?</a:t>
            </a:r>
            <a:r>
              <a:rPr lang="en-GB" sz="4400" dirty="0" smtClean="0">
                <a:solidFill>
                  <a:srgbClr val="98002E"/>
                </a:solidFill>
                <a:latin typeface="Calibri" pitchFamily="34" charset="0"/>
              </a:rPr>
              <a:t> </a:t>
            </a:r>
            <a:endParaRPr lang="en-US" sz="4400" dirty="0">
              <a:solidFill>
                <a:srgbClr val="98002E"/>
              </a:solidFill>
              <a:latin typeface="Calibri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481666"/>
          <a:ext cx="8579296" cy="5043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468313" y="40466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2800" dirty="0">
              <a:solidFill>
                <a:srgbClr val="98002E"/>
              </a:solidFill>
              <a:latin typeface="Calibri" pitchFamily="34" charset="0"/>
            </a:endParaRPr>
          </a:p>
        </p:txBody>
      </p:sp>
      <p:sp>
        <p:nvSpPr>
          <p:cNvPr id="10243" name="Rectangle 9"/>
          <p:cNvSpPr>
            <a:spLocks noChangeArrowheads="1"/>
          </p:cNvSpPr>
          <p:nvPr/>
        </p:nvSpPr>
        <p:spPr bwMode="auto">
          <a:xfrm>
            <a:off x="457200" y="1916113"/>
            <a:ext cx="8229600" cy="421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IE" sz="1600">
              <a:solidFill>
                <a:srgbClr val="005564"/>
              </a:solidFill>
              <a:latin typeface="Frutiger LT 55 Roman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 smtClean="0">
                <a:solidFill>
                  <a:srgbClr val="98002E"/>
                </a:solidFill>
                <a:latin typeface="Calibri" pitchFamily="34" charset="0"/>
              </a:rPr>
              <a:t>For many, renting a stage on the way to home ownership</a:t>
            </a:r>
            <a:endParaRPr lang="en-US" sz="4400" dirty="0">
              <a:solidFill>
                <a:srgbClr val="98002E"/>
              </a:solidFill>
              <a:latin typeface="Calibri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481666"/>
          <a:ext cx="8579296" cy="5043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Assessment of renting experience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667"/>
          <a:ext cx="8435280" cy="4923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600" dirty="0" smtClean="0">
                <a:solidFill>
                  <a:srgbClr val="98002E"/>
                </a:solidFill>
                <a:latin typeface="Calibri" pitchFamily="34" charset="0"/>
              </a:rPr>
              <a:t>How satisfied with these aspects of </a:t>
            </a:r>
            <a:br>
              <a:rPr lang="en-IE" sz="3600" dirty="0" smtClean="0">
                <a:solidFill>
                  <a:srgbClr val="98002E"/>
                </a:solidFill>
                <a:latin typeface="Calibri" pitchFamily="34" charset="0"/>
              </a:rPr>
            </a:br>
            <a:r>
              <a:rPr lang="en-IE" sz="3600" dirty="0" smtClean="0">
                <a:solidFill>
                  <a:srgbClr val="98002E"/>
                </a:solidFill>
                <a:latin typeface="Calibri" pitchFamily="34" charset="0"/>
              </a:rPr>
              <a:t>your rental property</a:t>
            </a:r>
            <a:endParaRPr lang="en-US" sz="3600" dirty="0">
              <a:solidFill>
                <a:srgbClr val="98002E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668"/>
          <a:ext cx="8229600" cy="4525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4400" dirty="0" smtClean="0">
                <a:solidFill>
                  <a:srgbClr val="98002E"/>
                </a:solidFill>
                <a:latin typeface="Calibri" pitchFamily="34" charset="0"/>
              </a:rPr>
              <a:t>Do you agree with following....</a:t>
            </a:r>
            <a:endParaRPr lang="en-IE" sz="4400" dirty="0">
              <a:solidFill>
                <a:srgbClr val="98002E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 over 70% want to buy?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 over 70% want to buy?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val 4"/>
          <p:cNvSpPr/>
          <p:nvPr/>
        </p:nvSpPr>
        <p:spPr>
          <a:xfrm>
            <a:off x="2195736" y="1844824"/>
            <a:ext cx="1224136" cy="4536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084168" y="2060848"/>
            <a:ext cx="1224136" cy="4536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my rights?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33 per cent of tenants agree with statement that they are not fully aware of their rights</a:t>
            </a:r>
          </a:p>
          <a:p>
            <a:pPr>
              <a:buNone/>
            </a:pPr>
            <a:r>
              <a:rPr lang="en-GB" dirty="0" smtClean="0"/>
              <a:t>Issue also emerged in estate agent survey</a:t>
            </a:r>
          </a:p>
          <a:p>
            <a:r>
              <a:rPr lang="en-GB" dirty="0" smtClean="0"/>
              <a:t>51 per cent of estate agents said </a:t>
            </a:r>
            <a:r>
              <a:rPr lang="en-GB" i="1" dirty="0" smtClean="0"/>
              <a:t>landlords</a:t>
            </a:r>
            <a:r>
              <a:rPr lang="en-GB" dirty="0" smtClean="0"/>
              <a:t> not aware of rights, 52 per cent said not aware of responsibilities</a:t>
            </a:r>
          </a:p>
          <a:p>
            <a:r>
              <a:rPr lang="en-GB" dirty="0" smtClean="0"/>
              <a:t>34 per cent of estate agents said </a:t>
            </a:r>
            <a:r>
              <a:rPr lang="en-GB" i="1" dirty="0" smtClean="0"/>
              <a:t>tenants</a:t>
            </a:r>
            <a:r>
              <a:rPr lang="en-GB" dirty="0" smtClean="0"/>
              <a:t> not aware of rights, 69 per cent said not aware of responsibilities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Future intentions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949280"/>
            <a:ext cx="370384" cy="17688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IE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539552" y="1628800"/>
          <a:ext cx="842493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How do views compare?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49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/>
          <a:lstStyle/>
          <a:p>
            <a:r>
              <a:rPr lang="en-GB" dirty="0" smtClean="0"/>
              <a:t>Surveys undertaken May/June 2014</a:t>
            </a:r>
          </a:p>
          <a:p>
            <a:pPr lvl="1"/>
            <a:r>
              <a:rPr lang="en-GB" dirty="0" smtClean="0"/>
              <a:t>Part of major study</a:t>
            </a:r>
          </a:p>
          <a:p>
            <a:r>
              <a:rPr lang="en-GB" dirty="0" smtClean="0"/>
              <a:t>Rising rents</a:t>
            </a:r>
          </a:p>
          <a:p>
            <a:r>
              <a:rPr lang="en-GB" dirty="0" smtClean="0"/>
              <a:t>Calls for rent controls</a:t>
            </a:r>
          </a:p>
          <a:p>
            <a:r>
              <a:rPr lang="en-GB" dirty="0" smtClean="0"/>
              <a:t>Concerns about supply, evictions, homelessness</a:t>
            </a:r>
          </a:p>
          <a:p>
            <a:r>
              <a:rPr lang="en-GB" dirty="0" smtClean="0"/>
              <a:t>BTL mortgage arrears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Summary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IE" dirty="0" smtClean="0"/>
              <a:t>All identify supply as an issue</a:t>
            </a:r>
          </a:p>
          <a:p>
            <a:r>
              <a:rPr lang="en-IE" dirty="0" smtClean="0"/>
              <a:t>For many tenants renting is a transition to home ownership</a:t>
            </a:r>
          </a:p>
          <a:p>
            <a:r>
              <a:rPr lang="en-IE" dirty="0" smtClean="0"/>
              <a:t>Overall tenant perception of renting is positive</a:t>
            </a:r>
          </a:p>
          <a:p>
            <a:r>
              <a:rPr lang="en-IE" dirty="0" smtClean="0"/>
              <a:t>Over one third of landlords are “accidental” landlords</a:t>
            </a:r>
          </a:p>
          <a:p>
            <a:r>
              <a:rPr lang="en-IE" dirty="0" smtClean="0"/>
              <a:t>One third of tenants intend to stay in the sector, close to 30% of landlords intend to leave.</a:t>
            </a:r>
          </a:p>
          <a:p>
            <a:r>
              <a:rPr lang="en-IE" dirty="0" smtClean="0"/>
              <a:t>Possible policy options:</a:t>
            </a:r>
          </a:p>
          <a:p>
            <a:pPr lvl="1"/>
            <a:r>
              <a:rPr lang="en-IE" dirty="0" smtClean="0"/>
              <a:t>Security of tenure</a:t>
            </a:r>
          </a:p>
          <a:p>
            <a:pPr lvl="1"/>
            <a:r>
              <a:rPr lang="en-IE" smtClean="0"/>
              <a:t>Unfurnished accommodation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229065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IE" b="1" dirty="0" smtClean="0">
                <a:solidFill>
                  <a:srgbClr val="98002E"/>
                </a:solidFill>
                <a:latin typeface="Calibri" pitchFamily="34" charset="0"/>
              </a:rPr>
              <a:t>Methodology</a:t>
            </a:r>
          </a:p>
          <a:p>
            <a:pPr marL="358775" indent="-358775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IE" sz="2800" b="1" dirty="0" smtClean="0">
                <a:solidFill>
                  <a:srgbClr val="005596"/>
                </a:solidFill>
                <a:latin typeface="Calibri" pitchFamily="34" charset="0"/>
              </a:rPr>
              <a:t>LANDLORDS: Telephone survey, sample of 400, fieldwork between 4-21</a:t>
            </a:r>
            <a:r>
              <a:rPr lang="en-IE" sz="2800" b="1" baseline="30000" dirty="0" smtClean="0">
                <a:solidFill>
                  <a:srgbClr val="005596"/>
                </a:solidFill>
                <a:latin typeface="Calibri" pitchFamily="34" charset="0"/>
              </a:rPr>
              <a:t>st</a:t>
            </a:r>
            <a:r>
              <a:rPr lang="en-IE" sz="2800" b="1" dirty="0" smtClean="0">
                <a:solidFill>
                  <a:srgbClr val="005596"/>
                </a:solidFill>
                <a:latin typeface="Calibri" pitchFamily="34" charset="0"/>
              </a:rPr>
              <a:t> May</a:t>
            </a:r>
          </a:p>
          <a:p>
            <a:pPr marL="358775" indent="-358775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IE" sz="2800" dirty="0" smtClean="0">
                <a:solidFill>
                  <a:srgbClr val="005596"/>
                </a:solidFill>
                <a:latin typeface="Calibri" pitchFamily="34" charset="0"/>
              </a:rPr>
              <a:t>Respondents sourced using database of registered landlords (PRTB); using RED C CATI centre (Dundalk), landlords were called on the phone number provided; </a:t>
            </a:r>
          </a:p>
          <a:p>
            <a:pPr marL="358775" indent="-358775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IE" sz="2800" b="1" dirty="0" smtClean="0">
                <a:solidFill>
                  <a:srgbClr val="005596"/>
                </a:solidFill>
                <a:latin typeface="Calibri" pitchFamily="34" charset="0"/>
              </a:rPr>
              <a:t>TENANTS: Online survey, sample of 500, Fieldwork between 13-19</a:t>
            </a:r>
            <a:r>
              <a:rPr lang="en-IE" sz="2800" b="1" baseline="30000" dirty="0" smtClean="0">
                <a:solidFill>
                  <a:srgbClr val="005596"/>
                </a:solidFill>
                <a:latin typeface="Calibri" pitchFamily="34" charset="0"/>
              </a:rPr>
              <a:t>th</a:t>
            </a:r>
            <a:r>
              <a:rPr lang="en-IE" sz="2800" b="1" dirty="0" smtClean="0">
                <a:solidFill>
                  <a:srgbClr val="005596"/>
                </a:solidFill>
                <a:latin typeface="Calibri" pitchFamily="34" charset="0"/>
              </a:rPr>
              <a:t> May</a:t>
            </a:r>
          </a:p>
          <a:p>
            <a:pPr marL="358775" indent="-358775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IE" sz="2800" dirty="0" smtClean="0">
                <a:solidFill>
                  <a:srgbClr val="005596"/>
                </a:solidFill>
                <a:latin typeface="Calibri" pitchFamily="34" charset="0"/>
              </a:rPr>
              <a:t>Respondents sourced using the RED C Live panel of 30,000 respondents; an email sent to those who matched the criteria of being private renters, and completed the survey online</a:t>
            </a:r>
          </a:p>
          <a:p>
            <a:pPr marL="358775" indent="-358775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IE" sz="2800" b="1" dirty="0" smtClean="0">
                <a:solidFill>
                  <a:srgbClr val="005596"/>
                </a:solidFill>
                <a:latin typeface="Calibri" pitchFamily="34" charset="0"/>
              </a:rPr>
              <a:t>ESTATE AGENTS: Telephone survey, sample of 100, Fieldwork between 19-26</a:t>
            </a:r>
            <a:r>
              <a:rPr lang="en-IE" sz="2800" b="1" baseline="30000" dirty="0" smtClean="0">
                <a:solidFill>
                  <a:srgbClr val="005596"/>
                </a:solidFill>
                <a:latin typeface="Calibri" pitchFamily="34" charset="0"/>
              </a:rPr>
              <a:t>th</a:t>
            </a:r>
            <a:r>
              <a:rPr lang="en-IE" sz="2800" b="1" dirty="0" smtClean="0">
                <a:solidFill>
                  <a:srgbClr val="005596"/>
                </a:solidFill>
                <a:latin typeface="Calibri" pitchFamily="34" charset="0"/>
              </a:rPr>
              <a:t> May</a:t>
            </a:r>
          </a:p>
          <a:p>
            <a:pPr marL="358775" indent="-358775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IE" sz="2800" dirty="0" smtClean="0">
                <a:solidFill>
                  <a:srgbClr val="005596"/>
                </a:solidFill>
                <a:latin typeface="Calibri" pitchFamily="34" charset="0"/>
              </a:rPr>
              <a:t>Respondents sourced using a combination of daft.ie and myhome.ie; using RED C CATI centre(Dundalk), estate agent offices were called during office hours, interview was conducted with the most senior member of staff in the office at that time. </a:t>
            </a:r>
            <a:endParaRPr lang="en-IE" sz="2800" dirty="0">
              <a:solidFill>
                <a:srgbClr val="005596"/>
              </a:solidFill>
              <a:latin typeface="Calibr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2800" dirty="0" smtClean="0"/>
              <a:t>Red C Surveys of landlords, tenants and estate agents</a:t>
            </a:r>
            <a:endParaRPr lang="en-I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3200" dirty="0" smtClean="0"/>
              <a:t>Census 2011: Profile 4 “The Roof over our Heads”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Number of households increase by 187,112 since Census 2006</a:t>
            </a:r>
          </a:p>
          <a:p>
            <a:r>
              <a:rPr lang="en-IE" dirty="0" smtClean="0"/>
              <a:t>Number of households renting increase by 152,000</a:t>
            </a:r>
          </a:p>
          <a:p>
            <a:r>
              <a:rPr lang="en-IE" dirty="0" smtClean="0"/>
              <a:t>Homeownership rate falls from 74.7% to 69.7%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% households in the PRS (1946-2011)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PRTB Rent Index shows rental growth 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8313" y="1600200"/>
          <a:ext cx="8435280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Prices and Rents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8313" y="1268413"/>
          <a:ext cx="8435280" cy="5371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Landlords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588</Words>
  <Application>Microsoft Office PowerPoint</Application>
  <PresentationFormat>On-screen Show (4:3)</PresentationFormat>
  <Paragraphs>80</Paragraphs>
  <Slides>30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Attitudes to the private rented sector in Ireland: Landlord and tenant survey results </vt:lpstr>
      <vt:lpstr>Outline</vt:lpstr>
      <vt:lpstr>Context</vt:lpstr>
      <vt:lpstr>Red C Surveys of landlords, tenants and estate agents</vt:lpstr>
      <vt:lpstr>Census 2011: Profile 4 “The Roof over our Heads”</vt:lpstr>
      <vt:lpstr>% households in the PRS (1946-2011)</vt:lpstr>
      <vt:lpstr>PRTB Rent Index shows rental growth </vt:lpstr>
      <vt:lpstr>Prices and Rents</vt:lpstr>
      <vt:lpstr>Landlords</vt:lpstr>
      <vt:lpstr>Age profile of landlords</vt:lpstr>
      <vt:lpstr>How many years a landlord?</vt:lpstr>
      <vt:lpstr>How many rental properties do you own?</vt:lpstr>
      <vt:lpstr>Reasons for becoming a landlord</vt:lpstr>
      <vt:lpstr>Rental Income relative to Mortgage/               Loan Repayments</vt:lpstr>
      <vt:lpstr>Future Plans as Landlord</vt:lpstr>
      <vt:lpstr>Tenants</vt:lpstr>
      <vt:lpstr>Age profile of tenants</vt:lpstr>
      <vt:lpstr>81% of tenants share, of which...</vt:lpstr>
      <vt:lpstr>Current and long term tenancy duration </vt:lpstr>
      <vt:lpstr>Why currently renting? </vt:lpstr>
      <vt:lpstr>For many, renting a stage on the way to home ownership</vt:lpstr>
      <vt:lpstr>Assessment of renting experience</vt:lpstr>
      <vt:lpstr>How satisfied with these aspects of  your rental property</vt:lpstr>
      <vt:lpstr>Do you agree with following....</vt:lpstr>
      <vt:lpstr>Why do over 70% want to buy?</vt:lpstr>
      <vt:lpstr>Why do over 70% want to buy?</vt:lpstr>
      <vt:lpstr>What are my rights?</vt:lpstr>
      <vt:lpstr>Future intentions</vt:lpstr>
      <vt:lpstr>How do views compare?</vt:lpstr>
      <vt:lpstr>Summary</vt:lpstr>
    </vt:vector>
  </TitlesOfParts>
  <Company>ESRI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C Surveys of landlords, tenants and estate agents</dc:title>
  <dc:creator>dduffy</dc:creator>
  <cp:lastModifiedBy>Emma Sagor</cp:lastModifiedBy>
  <cp:revision>51</cp:revision>
  <dcterms:created xsi:type="dcterms:W3CDTF">2015-03-20T08:56:41Z</dcterms:created>
  <dcterms:modified xsi:type="dcterms:W3CDTF">2015-03-20T08:56:54Z</dcterms:modified>
</cp:coreProperties>
</file>