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3" r:id="rId3"/>
    <p:sldId id="272" r:id="rId4"/>
    <p:sldId id="274" r:id="rId5"/>
    <p:sldId id="276" r:id="rId6"/>
    <p:sldId id="277" r:id="rId7"/>
    <p:sldId id="279" r:id="rId8"/>
    <p:sldId id="278" r:id="rId9"/>
    <p:sldId id="280" r:id="rId10"/>
    <p:sldId id="281" r:id="rId11"/>
    <p:sldId id="282" r:id="rId1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0000"/>
    <a:srgbClr val="CC0000"/>
    <a:srgbClr val="6699FF"/>
    <a:srgbClr val="FF99FF"/>
    <a:srgbClr val="D335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000" autoAdjust="0"/>
  </p:normalViewPr>
  <p:slideViewPr>
    <p:cSldViewPr>
      <p:cViewPr varScale="1">
        <p:scale>
          <a:sx n="127" d="100"/>
          <a:sy n="127" d="100"/>
        </p:scale>
        <p:origin x="-145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bambam.ic.uva.nl\rronald1\Dropbox\HOUWEL%20shared%20(1)\Data\Korea%20Stats\Household%20composition_Korea%20and%20Seoul1980-201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bambam.ic.uva.nl\rronald1\Dropbox\HOUWEL%20shared%20(1)\Data\Korea%20Stats\Household%20composition_Korea%20and%20Seoul1980-201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726735223864"/>
          <c:y val="0.0245618844283002"/>
          <c:w val="0.845423692239324"/>
          <c:h val="0.83261956838728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'Tenure by age'!$A$14</c:f>
              <c:strCache>
                <c:ptCount val="1"/>
                <c:pt idx="0">
                  <c:v>Owner-occupied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'Tenure by age'!$B$13:$D$13</c:f>
              <c:numCache>
                <c:formatCode>General</c:formatCode>
                <c:ptCount val="3"/>
                <c:pt idx="0">
                  <c:v>2000.0</c:v>
                </c:pt>
                <c:pt idx="1">
                  <c:v>2005.0</c:v>
                </c:pt>
                <c:pt idx="2">
                  <c:v>2010.0</c:v>
                </c:pt>
              </c:numCache>
            </c:numRef>
          </c:cat>
          <c:val>
            <c:numRef>
              <c:f>'Tenure by age'!$B$14:$D$14</c:f>
              <c:numCache>
                <c:formatCode>General</c:formatCode>
                <c:ptCount val="3"/>
                <c:pt idx="0">
                  <c:v>14.3</c:v>
                </c:pt>
                <c:pt idx="1">
                  <c:v>12.7</c:v>
                </c:pt>
                <c:pt idx="2">
                  <c:v>11.6</c:v>
                </c:pt>
              </c:numCache>
            </c:numRef>
          </c:val>
        </c:ser>
        <c:ser>
          <c:idx val="1"/>
          <c:order val="1"/>
          <c:tx>
            <c:strRef>
              <c:f>'Tenure by age'!$A$15</c:f>
              <c:strCache>
                <c:ptCount val="1"/>
                <c:pt idx="0">
                  <c:v>Chonsei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'Tenure by age'!$B$13:$D$13</c:f>
              <c:numCache>
                <c:formatCode>General</c:formatCode>
                <c:ptCount val="3"/>
                <c:pt idx="0">
                  <c:v>2000.0</c:v>
                </c:pt>
                <c:pt idx="1">
                  <c:v>2005.0</c:v>
                </c:pt>
                <c:pt idx="2">
                  <c:v>2010.0</c:v>
                </c:pt>
              </c:numCache>
            </c:numRef>
          </c:cat>
          <c:val>
            <c:numRef>
              <c:f>'Tenure by age'!$B$15:$D$15</c:f>
              <c:numCache>
                <c:formatCode>General</c:formatCode>
                <c:ptCount val="3"/>
                <c:pt idx="0">
                  <c:v>48.0</c:v>
                </c:pt>
                <c:pt idx="1">
                  <c:v>33.4</c:v>
                </c:pt>
                <c:pt idx="2">
                  <c:v>27.6</c:v>
                </c:pt>
              </c:numCache>
            </c:numRef>
          </c:val>
        </c:ser>
        <c:ser>
          <c:idx val="2"/>
          <c:order val="2"/>
          <c:tx>
            <c:strRef>
              <c:f>'Tenure by age'!$A$16</c:f>
              <c:strCache>
                <c:ptCount val="1"/>
                <c:pt idx="0">
                  <c:v>Monthly rent with deposit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'Tenure by age'!$B$13:$D$13</c:f>
              <c:numCache>
                <c:formatCode>General</c:formatCode>
                <c:ptCount val="3"/>
                <c:pt idx="0">
                  <c:v>2000.0</c:v>
                </c:pt>
                <c:pt idx="1">
                  <c:v>2005.0</c:v>
                </c:pt>
                <c:pt idx="2">
                  <c:v>2010.0</c:v>
                </c:pt>
              </c:numCache>
            </c:numRef>
          </c:cat>
          <c:val>
            <c:numRef>
              <c:f>'Tenure by age'!$B$16:$D$16</c:f>
              <c:numCache>
                <c:formatCode>General</c:formatCode>
                <c:ptCount val="3"/>
                <c:pt idx="0">
                  <c:v>22.5</c:v>
                </c:pt>
                <c:pt idx="1">
                  <c:v>38.30000000000001</c:v>
                </c:pt>
                <c:pt idx="2">
                  <c:v>48.0</c:v>
                </c:pt>
              </c:numCache>
            </c:numRef>
          </c:val>
        </c:ser>
        <c:ser>
          <c:idx val="3"/>
          <c:order val="3"/>
          <c:tx>
            <c:strRef>
              <c:f>'Tenure by age'!$A$17</c:f>
              <c:strCache>
                <c:ptCount val="1"/>
                <c:pt idx="0">
                  <c:v>Monthly rent 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'Tenure by age'!$B$13:$D$13</c:f>
              <c:numCache>
                <c:formatCode>General</c:formatCode>
                <c:ptCount val="3"/>
                <c:pt idx="0">
                  <c:v>2000.0</c:v>
                </c:pt>
                <c:pt idx="1">
                  <c:v>2005.0</c:v>
                </c:pt>
                <c:pt idx="2">
                  <c:v>2010.0</c:v>
                </c:pt>
              </c:numCache>
            </c:numRef>
          </c:cat>
          <c:val>
            <c:numRef>
              <c:f>'Tenure by age'!$B$17:$D$17</c:f>
              <c:numCache>
                <c:formatCode>General</c:formatCode>
                <c:ptCount val="3"/>
                <c:pt idx="0">
                  <c:v>11.1</c:v>
                </c:pt>
                <c:pt idx="1">
                  <c:v>11.0</c:v>
                </c:pt>
                <c:pt idx="2">
                  <c:v>8.9</c:v>
                </c:pt>
              </c:numCache>
            </c:numRef>
          </c:val>
        </c:ser>
        <c:ser>
          <c:idx val="4"/>
          <c:order val="4"/>
          <c:tx>
            <c:strRef>
              <c:f>'Tenure by age'!$A$18</c:f>
              <c:strCache>
                <c:ptCount val="1"/>
                <c:pt idx="0">
                  <c:v>Free rent or other</c:v>
                </c:pt>
              </c:strCache>
            </c:strRef>
          </c:tx>
          <c:invertIfNegative val="0"/>
          <c:cat>
            <c:numRef>
              <c:f>'Tenure by age'!$B$13:$D$13</c:f>
              <c:numCache>
                <c:formatCode>General</c:formatCode>
                <c:ptCount val="3"/>
                <c:pt idx="0">
                  <c:v>2000.0</c:v>
                </c:pt>
                <c:pt idx="1">
                  <c:v>2005.0</c:v>
                </c:pt>
                <c:pt idx="2">
                  <c:v>2010.0</c:v>
                </c:pt>
              </c:numCache>
            </c:numRef>
          </c:cat>
          <c:val>
            <c:numRef>
              <c:f>'Tenure by age'!$B$18:$D$18</c:f>
              <c:numCache>
                <c:formatCode>General</c:formatCode>
                <c:ptCount val="3"/>
                <c:pt idx="0">
                  <c:v>4.1</c:v>
                </c:pt>
                <c:pt idx="1">
                  <c:v>4.6</c:v>
                </c:pt>
                <c:pt idx="2">
                  <c:v>3.9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37666440"/>
        <c:axId val="2037669416"/>
      </c:barChart>
      <c:catAx>
        <c:axId val="20376664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37669416"/>
        <c:crosses val="autoZero"/>
        <c:auto val="1"/>
        <c:lblAlgn val="ctr"/>
        <c:lblOffset val="100"/>
        <c:noMultiLvlLbl val="0"/>
      </c:catAx>
      <c:valAx>
        <c:axId val="203766941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0%" sourceLinked="1"/>
        <c:majorTickMark val="out"/>
        <c:minorTickMark val="none"/>
        <c:tickLblPos val="nextTo"/>
        <c:crossAx val="20376664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solidFill>
            <a:srgbClr val="2F2F2F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847650150407674"/>
          <c:y val="0.0477666833314817"/>
          <c:w val="0.58663690826847"/>
          <c:h val="0.859100724919453"/>
        </c:manualLayout>
      </c:layout>
      <c:barChart>
        <c:barDir val="col"/>
        <c:grouping val="percentStacked"/>
        <c:varyColors val="0"/>
        <c:ser>
          <c:idx val="1"/>
          <c:order val="0"/>
          <c:tx>
            <c:strRef>
              <c:f>'Tenure by age'!$F$14</c:f>
              <c:strCache>
                <c:ptCount val="1"/>
                <c:pt idx="0">
                  <c:v>Owner-occupied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'Tenure by age'!$G$13:$I$13</c:f>
              <c:numCache>
                <c:formatCode>General</c:formatCode>
                <c:ptCount val="3"/>
                <c:pt idx="0">
                  <c:v>2000.0</c:v>
                </c:pt>
                <c:pt idx="1">
                  <c:v>2005.0</c:v>
                </c:pt>
                <c:pt idx="2">
                  <c:v>2010.0</c:v>
                </c:pt>
              </c:numCache>
            </c:numRef>
          </c:cat>
          <c:val>
            <c:numRef>
              <c:f>'Tenure by age'!$G$14:$I$14</c:f>
              <c:numCache>
                <c:formatCode>General</c:formatCode>
                <c:ptCount val="3"/>
                <c:pt idx="0">
                  <c:v>38.7</c:v>
                </c:pt>
                <c:pt idx="1">
                  <c:v>39.30000000000001</c:v>
                </c:pt>
                <c:pt idx="2">
                  <c:v>36.80000000000001</c:v>
                </c:pt>
              </c:numCache>
            </c:numRef>
          </c:val>
        </c:ser>
        <c:ser>
          <c:idx val="2"/>
          <c:order val="1"/>
          <c:tx>
            <c:strRef>
              <c:f>'Tenure by age'!$F$15</c:f>
              <c:strCache>
                <c:ptCount val="1"/>
                <c:pt idx="0">
                  <c:v>Chonsei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'Tenure by age'!$G$13:$I$13</c:f>
              <c:numCache>
                <c:formatCode>General</c:formatCode>
                <c:ptCount val="3"/>
                <c:pt idx="0">
                  <c:v>2000.0</c:v>
                </c:pt>
                <c:pt idx="1">
                  <c:v>2005.0</c:v>
                </c:pt>
                <c:pt idx="2">
                  <c:v>2010.0</c:v>
                </c:pt>
              </c:numCache>
            </c:numRef>
          </c:cat>
          <c:val>
            <c:numRef>
              <c:f>'Tenure by age'!$G$15:$I$15</c:f>
              <c:numCache>
                <c:formatCode>General</c:formatCode>
                <c:ptCount val="3"/>
                <c:pt idx="0">
                  <c:v>42.1</c:v>
                </c:pt>
                <c:pt idx="1">
                  <c:v>34.9</c:v>
                </c:pt>
                <c:pt idx="2">
                  <c:v>34.30000000000001</c:v>
                </c:pt>
              </c:numCache>
            </c:numRef>
          </c:val>
        </c:ser>
        <c:ser>
          <c:idx val="3"/>
          <c:order val="2"/>
          <c:tx>
            <c:strRef>
              <c:f>'Tenure by age'!$F$16</c:f>
              <c:strCache>
                <c:ptCount val="1"/>
                <c:pt idx="0">
                  <c:v>Monthly rent with deposit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'Tenure by age'!$G$13:$I$13</c:f>
              <c:numCache>
                <c:formatCode>General</c:formatCode>
                <c:ptCount val="3"/>
                <c:pt idx="0">
                  <c:v>2000.0</c:v>
                </c:pt>
                <c:pt idx="1">
                  <c:v>2005.0</c:v>
                </c:pt>
                <c:pt idx="2">
                  <c:v>2010.0</c:v>
                </c:pt>
              </c:numCache>
            </c:numRef>
          </c:cat>
          <c:val>
            <c:numRef>
              <c:f>'Tenure by age'!$G$16:$I$16</c:f>
              <c:numCache>
                <c:formatCode>General</c:formatCode>
                <c:ptCount val="3"/>
                <c:pt idx="0">
                  <c:v>12.2</c:v>
                </c:pt>
                <c:pt idx="1">
                  <c:v>18.7</c:v>
                </c:pt>
                <c:pt idx="2">
                  <c:v>22.6</c:v>
                </c:pt>
              </c:numCache>
            </c:numRef>
          </c:val>
        </c:ser>
        <c:ser>
          <c:idx val="4"/>
          <c:order val="3"/>
          <c:tx>
            <c:strRef>
              <c:f>'Tenure by age'!$F$17</c:f>
              <c:strCache>
                <c:ptCount val="1"/>
                <c:pt idx="0">
                  <c:v>Monthly rent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'Tenure by age'!$G$13:$I$13</c:f>
              <c:numCache>
                <c:formatCode>General</c:formatCode>
                <c:ptCount val="3"/>
                <c:pt idx="0">
                  <c:v>2000.0</c:v>
                </c:pt>
                <c:pt idx="1">
                  <c:v>2005.0</c:v>
                </c:pt>
                <c:pt idx="2">
                  <c:v>2010.0</c:v>
                </c:pt>
              </c:numCache>
            </c:numRef>
          </c:cat>
          <c:val>
            <c:numRef>
              <c:f>'Tenure by age'!$G$17:$I$17</c:f>
              <c:numCache>
                <c:formatCode>General</c:formatCode>
                <c:ptCount val="3"/>
                <c:pt idx="0">
                  <c:v>3.5</c:v>
                </c:pt>
                <c:pt idx="1">
                  <c:v>3.3</c:v>
                </c:pt>
                <c:pt idx="2">
                  <c:v>2.6</c:v>
                </c:pt>
              </c:numCache>
            </c:numRef>
          </c:val>
        </c:ser>
        <c:ser>
          <c:idx val="5"/>
          <c:order val="4"/>
          <c:tx>
            <c:strRef>
              <c:f>'Tenure by age'!$F$18</c:f>
              <c:strCache>
                <c:ptCount val="1"/>
                <c:pt idx="0">
                  <c:v>Free rent or other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numRef>
              <c:f>'Tenure by age'!$G$13:$I$13</c:f>
              <c:numCache>
                <c:formatCode>General</c:formatCode>
                <c:ptCount val="3"/>
                <c:pt idx="0">
                  <c:v>2000.0</c:v>
                </c:pt>
                <c:pt idx="1">
                  <c:v>2005.0</c:v>
                </c:pt>
                <c:pt idx="2">
                  <c:v>2010.0</c:v>
                </c:pt>
              </c:numCache>
            </c:numRef>
          </c:cat>
          <c:val>
            <c:numRef>
              <c:f>'Tenure by age'!$G$18:$I$18</c:f>
              <c:numCache>
                <c:formatCode>General</c:formatCode>
                <c:ptCount val="3"/>
                <c:pt idx="0">
                  <c:v>3.5</c:v>
                </c:pt>
                <c:pt idx="1">
                  <c:v>3.8</c:v>
                </c:pt>
                <c:pt idx="2">
                  <c:v>3.7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37746936"/>
        <c:axId val="2037749912"/>
      </c:barChart>
      <c:catAx>
        <c:axId val="2037746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37749912"/>
        <c:crosses val="autoZero"/>
        <c:auto val="1"/>
        <c:lblAlgn val="ctr"/>
        <c:lblOffset val="100"/>
        <c:noMultiLvlLbl val="0"/>
      </c:catAx>
      <c:valAx>
        <c:axId val="203774991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0%" sourceLinked="1"/>
        <c:majorTickMark val="out"/>
        <c:minorTickMark val="none"/>
        <c:tickLblPos val="nextTo"/>
        <c:crossAx val="2037746936"/>
        <c:crosses val="autoZero"/>
        <c:crossBetween val="between"/>
      </c:valAx>
      <c:spPr>
        <a:ln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6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6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600"/>
            </a:pPr>
            <a:endParaRPr lang="en-US"/>
          </a:p>
        </c:txPr>
      </c:legendEntry>
      <c:legendEntry>
        <c:idx val="3"/>
        <c:txPr>
          <a:bodyPr/>
          <a:lstStyle/>
          <a:p>
            <a:pPr>
              <a:defRPr sz="1600"/>
            </a:pPr>
            <a:endParaRPr lang="en-US"/>
          </a:p>
        </c:txPr>
      </c:legendEntry>
      <c:legendEntry>
        <c:idx val="4"/>
        <c:txPr>
          <a:bodyPr/>
          <a:lstStyle/>
          <a:p>
            <a:pPr>
              <a:defRPr sz="1600"/>
            </a:pPr>
            <a:endParaRPr lang="en-US"/>
          </a:p>
        </c:txPr>
      </c:legendEntry>
      <c:layout>
        <c:manualLayout>
          <c:xMode val="edge"/>
          <c:yMode val="edge"/>
          <c:x val="0.673631363490477"/>
          <c:y val="0.0210306879482527"/>
          <c:w val="0.311671195484452"/>
          <c:h val="0.910906504215581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>
          <a:solidFill>
            <a:srgbClr val="2F2F2F"/>
          </a:solidFill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A2FB2B-8242-421A-8FB0-D134484AF760}" type="datetimeFigureOut">
              <a:rPr lang="en-GB" smtClean="0"/>
              <a:t>20/03/15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934C8A-E3A9-4259-AEE5-EA381B0D5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473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B1BE6-1712-4BD0-A9C5-D0EB2A8AD6D3}" type="datetimeFigureOut">
              <a:rPr lang="en-US" smtClean="0"/>
              <a:t>20/03/15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2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95E0A0-2E45-4E68-B9A2-953C3F82F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400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95E0A0-2E45-4E68-B9A2-953C3F82F99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041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1C26-268D-420E-9C72-35EFF524AE94}" type="datetimeFigureOut">
              <a:rPr lang="en-US" smtClean="0"/>
              <a:t>20/03/15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9CBB09-17DF-429E-A0AE-FD1C559331D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1C26-268D-420E-9C72-35EFF524AE94}" type="datetimeFigureOut">
              <a:rPr lang="en-US" smtClean="0"/>
              <a:t>20/03/15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BB09-17DF-429E-A0AE-FD1C559331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1C26-268D-420E-9C72-35EFF524AE94}" type="datetimeFigureOut">
              <a:rPr lang="en-US" smtClean="0"/>
              <a:t>20/03/15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BB09-17DF-429E-A0AE-FD1C559331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DA41C26-268D-420E-9C72-35EFF524AE94}" type="datetimeFigureOut">
              <a:rPr lang="en-US" smtClean="0"/>
              <a:t>20/03/15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79CBB09-17DF-429E-A0AE-FD1C559331D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1C26-268D-420E-9C72-35EFF524AE94}" type="datetimeFigureOut">
              <a:rPr lang="en-US" smtClean="0"/>
              <a:t>20/03/15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9CBB09-17DF-429E-A0AE-FD1C559331D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1C26-268D-420E-9C72-35EFF524AE94}" type="datetimeFigureOut">
              <a:rPr lang="en-US" smtClean="0"/>
              <a:t>20/03/15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9CBB09-17DF-429E-A0AE-FD1C559331D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1C26-268D-420E-9C72-35EFF524AE94}" type="datetimeFigureOut">
              <a:rPr lang="en-US" smtClean="0"/>
              <a:t>20/03/15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9CBB09-17DF-429E-A0AE-FD1C559331D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ADA41C26-268D-420E-9C72-35EFF524AE94}" type="datetimeFigureOut">
              <a:rPr lang="en-US" smtClean="0"/>
              <a:t>20/03/15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9CBB09-17DF-429E-A0AE-FD1C559331D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1C26-268D-420E-9C72-35EFF524AE94}" type="datetimeFigureOut">
              <a:rPr lang="en-US" smtClean="0"/>
              <a:t>20/03/15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BB09-17DF-429E-A0AE-FD1C559331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1C26-268D-420E-9C72-35EFF524AE94}" type="datetimeFigureOut">
              <a:rPr lang="en-US" smtClean="0"/>
              <a:t>20/03/15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9CBB09-17DF-429E-A0AE-FD1C559331D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1C26-268D-420E-9C72-35EFF524AE94}" type="datetimeFigureOut">
              <a:rPr lang="en-US" smtClean="0"/>
              <a:t>20/03/15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9CBB09-17DF-429E-A0AE-FD1C559331D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41C26-268D-420E-9C72-35EFF524AE94}" type="datetimeFigureOut">
              <a:rPr lang="en-US" smtClean="0"/>
              <a:t>20/03/15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CBB09-17DF-429E-A0AE-FD1C559331D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R Ronald\Desktop\uva neg 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3515"/>
            <a:ext cx="3995936" cy="778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91472" y="815380"/>
            <a:ext cx="4752528" cy="2592288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>Rental market re-structuring in south </a:t>
            </a:r>
            <a:r>
              <a:rPr lang="en-US" sz="3200" b="1" dirty="0" err="1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>korea</a:t>
            </a:r>
            <a:r>
              <a:rPr lang="en-US" sz="3200" b="1" dirty="0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/>
            </a:r>
            <a:br>
              <a:rPr lang="en-US" sz="3200" b="1" dirty="0" smtClean="0">
                <a:solidFill>
                  <a:schemeClr val="bg2">
                    <a:lumMod val="75000"/>
                  </a:schemeClr>
                </a:solidFill>
                <a:latin typeface="+mn-lt"/>
              </a:rPr>
            </a:br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/>
            </a:r>
            <a:br>
              <a:rPr lang="en-US" sz="2800" b="1" dirty="0" smtClean="0">
                <a:solidFill>
                  <a:schemeClr val="bg2">
                    <a:lumMod val="75000"/>
                  </a:schemeClr>
                </a:solidFill>
                <a:latin typeface="+mn-lt"/>
              </a:rPr>
            </a:br>
            <a:r>
              <a:rPr lang="en-US" sz="2400" i="1" dirty="0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>The Decline of </a:t>
            </a:r>
            <a:r>
              <a:rPr lang="en-US" sz="2400" i="1" dirty="0" err="1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>chonsei</a:t>
            </a:r>
            <a:r>
              <a:rPr lang="en-US" sz="2400" i="1" dirty="0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> and its implications</a:t>
            </a:r>
            <a:endParaRPr lang="en-US" sz="2400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3" t="7326" r="6343" b="15003"/>
          <a:stretch/>
        </p:blipFill>
        <p:spPr bwMode="auto">
          <a:xfrm>
            <a:off x="3599892" y="5932988"/>
            <a:ext cx="1044116" cy="77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054" name="Picture 6" descr="http://postgrad.eee.bham.ac.uk/andrewsd/unilogo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5" y="5723092"/>
            <a:ext cx="1261169" cy="1029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ubtitle 2"/>
          <p:cNvSpPr txBox="1">
            <a:spLocks/>
          </p:cNvSpPr>
          <p:nvPr/>
        </p:nvSpPr>
        <p:spPr>
          <a:xfrm>
            <a:off x="179512" y="4026899"/>
            <a:ext cx="6840760" cy="1656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defRPr/>
            </a:pPr>
            <a:r>
              <a:rPr lang="en-GB" sz="2400" b="1" i="0" dirty="0" smtClean="0">
                <a:solidFill>
                  <a:schemeClr val="accent1">
                    <a:lumMod val="75000"/>
                  </a:schemeClr>
                </a:solidFill>
              </a:rPr>
              <a:t>Richard Ronald </a:t>
            </a:r>
          </a:p>
          <a:p>
            <a:pPr defTabSz="457200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defRPr/>
            </a:pPr>
            <a:r>
              <a:rPr lang="en-GB" b="1" dirty="0" smtClean="0">
                <a:solidFill>
                  <a:schemeClr val="bg2">
                    <a:lumMod val="50000"/>
                  </a:schemeClr>
                </a:solidFill>
              </a:rPr>
              <a:t>University of Amsterdam 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</a:rPr>
              <a:t>&amp;</a:t>
            </a:r>
            <a:r>
              <a:rPr lang="en-GB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b="1" dirty="0" smtClean="0">
                <a:solidFill>
                  <a:schemeClr val="tx2">
                    <a:lumMod val="50000"/>
                  </a:schemeClr>
                </a:solidFill>
              </a:rPr>
              <a:t>University of Birmingham </a:t>
            </a:r>
          </a:p>
          <a:p>
            <a:pPr defTabSz="457200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defRPr/>
            </a:pPr>
            <a:r>
              <a:rPr lang="en-GB" b="1" i="0" dirty="0" smtClean="0">
                <a:solidFill>
                  <a:schemeClr val="accent1">
                    <a:lumMod val="75000"/>
                  </a:schemeClr>
                </a:solidFill>
              </a:rPr>
              <a:t>&amp; </a:t>
            </a:r>
            <a:r>
              <a:rPr lang="en-GB" sz="2400" b="1" i="0" dirty="0" err="1">
                <a:solidFill>
                  <a:schemeClr val="accent1">
                    <a:lumMod val="75000"/>
                  </a:schemeClr>
                </a:solidFill>
              </a:rPr>
              <a:t>Mee</a:t>
            </a:r>
            <a:r>
              <a:rPr lang="en-GB" sz="2400" b="1" i="0" dirty="0">
                <a:solidFill>
                  <a:schemeClr val="accent1">
                    <a:lumMod val="75000"/>
                  </a:schemeClr>
                </a:solidFill>
              </a:rPr>
              <a:t> Yoon Jin</a:t>
            </a:r>
          </a:p>
          <a:p>
            <a:pPr defTabSz="457200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defRPr/>
            </a:pPr>
            <a:r>
              <a:rPr lang="en-GB" b="1" dirty="0" smtClean="0">
                <a:solidFill>
                  <a:srgbClr val="4C8BA4"/>
                </a:solidFill>
              </a:rPr>
              <a:t>Land and Housing Institute, South Korea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5200" y="5762279"/>
            <a:ext cx="1295422" cy="973059"/>
          </a:xfrm>
          <a:prstGeom prst="rect">
            <a:avLst/>
          </a:prstGeom>
        </p:spPr>
      </p:pic>
      <p:pic>
        <p:nvPicPr>
          <p:cNvPr id="1026" name="Picture 2" descr="LH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740735"/>
            <a:ext cx="1041484" cy="686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farm4.staticflickr.com/3122/3160610174_2876d1cc5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86" y="836712"/>
            <a:ext cx="4104456" cy="307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75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95536" y="1340768"/>
            <a:ext cx="7920880" cy="4619968"/>
          </a:xfrm>
        </p:spPr>
        <p:txBody>
          <a:bodyPr>
            <a:normAutofit/>
          </a:bodyPr>
          <a:lstStyle/>
          <a:p>
            <a:r>
              <a:rPr lang="nl-NL" sz="2000" i="0" dirty="0" err="1" smtClean="0">
                <a:solidFill>
                  <a:schemeClr val="tx2">
                    <a:lumMod val="50000"/>
                  </a:schemeClr>
                </a:solidFill>
              </a:rPr>
              <a:t>Chonsei</a:t>
            </a:r>
            <a:r>
              <a:rPr lang="nl-NL" sz="2000" i="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nl-NL" sz="2000" i="0" dirty="0" err="1">
                <a:solidFill>
                  <a:schemeClr val="tx2">
                    <a:lumMod val="50000"/>
                  </a:schemeClr>
                </a:solidFill>
              </a:rPr>
              <a:t>loan</a:t>
            </a:r>
            <a:r>
              <a:rPr lang="nl-NL" sz="2000" i="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nl-NL" sz="2000" i="0" dirty="0" err="1">
                <a:solidFill>
                  <a:schemeClr val="tx2">
                    <a:lumMod val="50000"/>
                  </a:schemeClr>
                </a:solidFill>
              </a:rPr>
              <a:t>schemes</a:t>
            </a:r>
            <a:r>
              <a:rPr lang="nl-NL" sz="2000" i="0" dirty="0">
                <a:solidFill>
                  <a:schemeClr val="tx2">
                    <a:lumMod val="50000"/>
                  </a:schemeClr>
                </a:solidFill>
              </a:rPr>
              <a:t> (drives up </a:t>
            </a:r>
            <a:r>
              <a:rPr lang="nl-NL" sz="2000" i="0" dirty="0" err="1">
                <a:solidFill>
                  <a:schemeClr val="tx2">
                    <a:lumMod val="50000"/>
                  </a:schemeClr>
                </a:solidFill>
              </a:rPr>
              <a:t>prices</a:t>
            </a:r>
            <a:r>
              <a:rPr lang="nl-NL" sz="2000" i="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nl-NL" sz="2000" i="0" dirty="0" err="1">
                <a:solidFill>
                  <a:schemeClr val="tx2">
                    <a:lumMod val="50000"/>
                  </a:schemeClr>
                </a:solidFill>
              </a:rPr>
              <a:t>and</a:t>
            </a:r>
            <a:r>
              <a:rPr lang="nl-NL" sz="2000" i="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nl-NL" sz="2000" i="0" dirty="0" err="1">
                <a:solidFill>
                  <a:schemeClr val="tx2">
                    <a:lumMod val="50000"/>
                  </a:schemeClr>
                </a:solidFill>
              </a:rPr>
              <a:t>individual</a:t>
            </a:r>
            <a:r>
              <a:rPr lang="nl-NL" sz="2000" i="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nl-NL" sz="2000" i="0" dirty="0" err="1">
                <a:solidFill>
                  <a:schemeClr val="tx2">
                    <a:lumMod val="50000"/>
                  </a:schemeClr>
                </a:solidFill>
              </a:rPr>
              <a:t>debt</a:t>
            </a:r>
            <a:r>
              <a:rPr lang="nl-NL" sz="2000" i="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endParaRPr lang="nl-NL" sz="1200" i="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nl-NL" sz="2000" i="0" dirty="0">
                <a:solidFill>
                  <a:schemeClr val="tx2">
                    <a:lumMod val="50000"/>
                  </a:schemeClr>
                </a:solidFill>
              </a:rPr>
              <a:t>Public </a:t>
            </a:r>
            <a:r>
              <a:rPr lang="nl-NL" sz="2000" i="0" dirty="0" err="1">
                <a:solidFill>
                  <a:schemeClr val="tx2">
                    <a:lumMod val="50000"/>
                  </a:schemeClr>
                </a:solidFill>
              </a:rPr>
              <a:t>Chonsei</a:t>
            </a:r>
            <a:r>
              <a:rPr lang="nl-NL" sz="2000" i="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nl-NL" sz="2000" i="0" dirty="0" err="1">
                <a:solidFill>
                  <a:schemeClr val="tx2">
                    <a:lumMod val="50000"/>
                  </a:schemeClr>
                </a:solidFill>
              </a:rPr>
              <a:t>housing</a:t>
            </a:r>
            <a:r>
              <a:rPr lang="nl-NL" sz="2000" i="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nl-NL" sz="2000" i="0" dirty="0" err="1">
                <a:solidFill>
                  <a:schemeClr val="tx2">
                    <a:lumMod val="50000"/>
                  </a:schemeClr>
                </a:solidFill>
              </a:rPr>
              <a:t>schemes</a:t>
            </a:r>
            <a:r>
              <a:rPr lang="nl-NL" sz="2000" i="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nl-NL" sz="2000" i="0" dirty="0" err="1" smtClean="0">
                <a:solidFill>
                  <a:schemeClr val="tx2">
                    <a:lumMod val="50000"/>
                  </a:schemeClr>
                </a:solidFill>
              </a:rPr>
              <a:t>since</a:t>
            </a:r>
            <a:r>
              <a:rPr lang="nl-NL" sz="2000" i="0" dirty="0" smtClean="0">
                <a:solidFill>
                  <a:schemeClr val="tx2">
                    <a:lumMod val="50000"/>
                  </a:schemeClr>
                </a:solidFill>
              </a:rPr>
              <a:t> 2011 (</a:t>
            </a:r>
            <a:r>
              <a:rPr lang="nl-NL" sz="2000" i="0" dirty="0" err="1" smtClean="0">
                <a:solidFill>
                  <a:schemeClr val="tx2">
                    <a:lumMod val="50000"/>
                  </a:schemeClr>
                </a:solidFill>
              </a:rPr>
              <a:t>about</a:t>
            </a:r>
            <a:r>
              <a:rPr lang="nl-NL" sz="2000" i="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nl-NL" sz="2000" i="0" dirty="0">
                <a:solidFill>
                  <a:schemeClr val="tx2">
                    <a:lumMod val="50000"/>
                  </a:schemeClr>
                </a:solidFill>
              </a:rPr>
              <a:t>15,000 units pa</a:t>
            </a:r>
            <a:r>
              <a:rPr lang="nl-NL" sz="2000" i="0" dirty="0" smtClean="0">
                <a:solidFill>
                  <a:schemeClr val="tx2">
                    <a:lumMod val="50000"/>
                  </a:schemeClr>
                </a:solidFill>
              </a:rPr>
              <a:t>.)</a:t>
            </a:r>
          </a:p>
          <a:p>
            <a:pPr marL="0" indent="0">
              <a:buNone/>
            </a:pPr>
            <a:endParaRPr lang="nl-NL" sz="1200" i="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nl-NL" sz="2000" i="0" dirty="0">
                <a:solidFill>
                  <a:schemeClr val="accent2">
                    <a:lumMod val="75000"/>
                  </a:schemeClr>
                </a:solidFill>
              </a:rPr>
              <a:t>Tax </a:t>
            </a:r>
            <a:r>
              <a:rPr lang="nl-NL" sz="2000" i="0" dirty="0" err="1">
                <a:solidFill>
                  <a:schemeClr val="accent2">
                    <a:lumMod val="75000"/>
                  </a:schemeClr>
                </a:solidFill>
              </a:rPr>
              <a:t>relief</a:t>
            </a:r>
            <a:r>
              <a:rPr lang="nl-NL" sz="2000" i="0" dirty="0">
                <a:solidFill>
                  <a:schemeClr val="accent2">
                    <a:lumMod val="75000"/>
                  </a:schemeClr>
                </a:solidFill>
              </a:rPr>
              <a:t> for landlords </a:t>
            </a:r>
            <a:r>
              <a:rPr lang="nl-NL" sz="2000" i="0" dirty="0" err="1">
                <a:solidFill>
                  <a:schemeClr val="accent2">
                    <a:lumMod val="75000"/>
                  </a:schemeClr>
                </a:solidFill>
              </a:rPr>
              <a:t>who</a:t>
            </a:r>
            <a:r>
              <a:rPr lang="nl-NL" sz="2000" i="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nl-NL" sz="2000" i="0" dirty="0" err="1">
                <a:solidFill>
                  <a:schemeClr val="accent2">
                    <a:lumMod val="75000"/>
                  </a:schemeClr>
                </a:solidFill>
              </a:rPr>
              <a:t>buy</a:t>
            </a:r>
            <a:r>
              <a:rPr lang="nl-NL" sz="2000" i="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nl-NL" sz="2000" i="0" dirty="0" err="1">
                <a:solidFill>
                  <a:schemeClr val="accent2">
                    <a:lumMod val="75000"/>
                  </a:schemeClr>
                </a:solidFill>
              </a:rPr>
              <a:t>to</a:t>
            </a:r>
            <a:r>
              <a:rPr lang="nl-NL" sz="2000" i="0" dirty="0">
                <a:solidFill>
                  <a:schemeClr val="accent2">
                    <a:lumMod val="75000"/>
                  </a:schemeClr>
                </a:solidFill>
              </a:rPr>
              <a:t> rent for 5 </a:t>
            </a:r>
            <a:r>
              <a:rPr lang="nl-NL" sz="2000" i="0" dirty="0" err="1">
                <a:solidFill>
                  <a:schemeClr val="accent2">
                    <a:lumMod val="75000"/>
                  </a:schemeClr>
                </a:solidFill>
              </a:rPr>
              <a:t>years</a:t>
            </a:r>
            <a:r>
              <a:rPr lang="nl-NL" sz="2000" i="0" dirty="0">
                <a:solidFill>
                  <a:schemeClr val="accent2">
                    <a:lumMod val="75000"/>
                  </a:schemeClr>
                </a:solidFill>
              </a:rPr>
              <a:t> (</a:t>
            </a:r>
            <a:r>
              <a:rPr lang="nl-NL" sz="2000" i="0" dirty="0" err="1">
                <a:solidFill>
                  <a:schemeClr val="accent2">
                    <a:lumMod val="75000"/>
                  </a:schemeClr>
                </a:solidFill>
              </a:rPr>
              <a:t>poorly</a:t>
            </a:r>
            <a:r>
              <a:rPr lang="nl-NL" sz="2000" i="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nl-NL" sz="2000" i="0" dirty="0" err="1">
                <a:solidFill>
                  <a:schemeClr val="accent2">
                    <a:lumMod val="75000"/>
                  </a:schemeClr>
                </a:solidFill>
              </a:rPr>
              <a:t>targeted</a:t>
            </a:r>
            <a:r>
              <a:rPr lang="nl-NL" sz="2000" i="0" dirty="0" smtClean="0">
                <a:solidFill>
                  <a:schemeClr val="accent2">
                    <a:lumMod val="75000"/>
                  </a:schemeClr>
                </a:solidFill>
              </a:rPr>
              <a:t>!)</a:t>
            </a:r>
          </a:p>
          <a:p>
            <a:endParaRPr lang="nl-NL" sz="1200" i="0" dirty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nl-NL" sz="2000" i="0" dirty="0" err="1">
                <a:solidFill>
                  <a:schemeClr val="bg2">
                    <a:lumMod val="75000"/>
                  </a:schemeClr>
                </a:solidFill>
              </a:rPr>
              <a:t>Bogumjari</a:t>
            </a:r>
            <a:r>
              <a:rPr lang="nl-NL" sz="2000" i="0" dirty="0">
                <a:solidFill>
                  <a:schemeClr val="bg2">
                    <a:lumMod val="75000"/>
                  </a:schemeClr>
                </a:solidFill>
              </a:rPr>
              <a:t>  </a:t>
            </a:r>
            <a:r>
              <a:rPr lang="nl-NL" sz="2000" i="0" dirty="0" err="1">
                <a:solidFill>
                  <a:schemeClr val="bg2">
                    <a:lumMod val="75000"/>
                  </a:schemeClr>
                </a:solidFill>
              </a:rPr>
              <a:t>scheme</a:t>
            </a:r>
            <a:r>
              <a:rPr lang="nl-NL" sz="2000" i="0" dirty="0">
                <a:solidFill>
                  <a:schemeClr val="bg2">
                    <a:lumMod val="75000"/>
                  </a:schemeClr>
                </a:solidFill>
              </a:rPr>
              <a:t> 1.5 </a:t>
            </a:r>
            <a:r>
              <a:rPr lang="nl-NL" sz="2000" i="0" dirty="0" err="1">
                <a:solidFill>
                  <a:schemeClr val="bg2">
                    <a:lumMod val="75000"/>
                  </a:schemeClr>
                </a:solidFill>
              </a:rPr>
              <a:t>million</a:t>
            </a:r>
            <a:r>
              <a:rPr lang="nl-NL" sz="2000" i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nl-NL" sz="2000" i="0" dirty="0" err="1">
                <a:solidFill>
                  <a:schemeClr val="bg2">
                    <a:lumMod val="75000"/>
                  </a:schemeClr>
                </a:solidFill>
              </a:rPr>
              <a:t>social</a:t>
            </a:r>
            <a:r>
              <a:rPr lang="nl-NL" sz="2000" i="0" dirty="0">
                <a:solidFill>
                  <a:schemeClr val="bg2">
                    <a:lumMod val="75000"/>
                  </a:schemeClr>
                </a:solidFill>
              </a:rPr>
              <a:t> units (mixed </a:t>
            </a:r>
            <a:r>
              <a:rPr lang="nl-NL" sz="2000" i="0" dirty="0" err="1" smtClean="0">
                <a:solidFill>
                  <a:schemeClr val="bg2">
                    <a:lumMod val="75000"/>
                  </a:schemeClr>
                </a:solidFill>
              </a:rPr>
              <a:t>tenure</a:t>
            </a:r>
            <a:r>
              <a:rPr lang="nl-NL" sz="2000" i="0" dirty="0" smtClean="0">
                <a:solidFill>
                  <a:schemeClr val="bg2">
                    <a:lumMod val="75000"/>
                  </a:schemeClr>
                </a:solidFill>
              </a:rPr>
              <a:t>) </a:t>
            </a:r>
          </a:p>
          <a:p>
            <a:endParaRPr lang="nl-NL" sz="800" i="0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r>
              <a:rPr lang="nl-NL" sz="2000" i="0" dirty="0" smtClean="0">
                <a:solidFill>
                  <a:schemeClr val="bg2">
                    <a:lumMod val="75000"/>
                  </a:schemeClr>
                </a:solidFill>
              </a:rPr>
              <a:t>(</a:t>
            </a:r>
            <a:r>
              <a:rPr lang="nl-NL" sz="2000" i="0" dirty="0" err="1" smtClean="0">
                <a:solidFill>
                  <a:schemeClr val="bg2">
                    <a:lumMod val="75000"/>
                  </a:schemeClr>
                </a:solidFill>
              </a:rPr>
              <a:t>see</a:t>
            </a:r>
            <a:r>
              <a:rPr lang="nl-NL" sz="2000" i="0" dirty="0" smtClean="0">
                <a:solidFill>
                  <a:schemeClr val="bg2">
                    <a:lumMod val="75000"/>
                  </a:schemeClr>
                </a:solidFill>
              </a:rPr>
              <a:t> Ronald </a:t>
            </a:r>
            <a:r>
              <a:rPr lang="nl-NL" sz="2000" i="0" dirty="0" err="1" smtClean="0">
                <a:solidFill>
                  <a:schemeClr val="bg2">
                    <a:lumMod val="75000"/>
                  </a:schemeClr>
                </a:solidFill>
              </a:rPr>
              <a:t>and</a:t>
            </a:r>
            <a:r>
              <a:rPr lang="nl-NL" sz="2000" i="0" dirty="0" smtClean="0">
                <a:solidFill>
                  <a:schemeClr val="bg2">
                    <a:lumMod val="75000"/>
                  </a:schemeClr>
                </a:solidFill>
              </a:rPr>
              <a:t> Lee, 2012; Lee </a:t>
            </a:r>
            <a:r>
              <a:rPr lang="nl-NL" sz="2000" i="0" dirty="0" err="1" smtClean="0">
                <a:solidFill>
                  <a:schemeClr val="bg2">
                    <a:lumMod val="75000"/>
                  </a:schemeClr>
                </a:solidFill>
              </a:rPr>
              <a:t>and</a:t>
            </a:r>
            <a:r>
              <a:rPr lang="nl-NL" sz="2000" i="0" dirty="0" smtClean="0">
                <a:solidFill>
                  <a:schemeClr val="bg2">
                    <a:lumMod val="75000"/>
                  </a:schemeClr>
                </a:solidFill>
              </a:rPr>
              <a:t> Ronald; 2012)</a:t>
            </a:r>
          </a:p>
          <a:p>
            <a:pPr marL="457200" lvl="1" indent="0">
              <a:buNone/>
            </a:pPr>
            <a:endParaRPr lang="nl-NL" sz="1200" i="0" dirty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nl-NL" sz="2000" i="0" dirty="0" err="1">
                <a:solidFill>
                  <a:schemeClr val="bg2">
                    <a:lumMod val="75000"/>
                  </a:schemeClr>
                </a:solidFill>
              </a:rPr>
              <a:t>Housing</a:t>
            </a:r>
            <a:r>
              <a:rPr lang="nl-NL" sz="2000" i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nl-NL" sz="2000" i="0" dirty="0" err="1">
                <a:solidFill>
                  <a:schemeClr val="bg2">
                    <a:lumMod val="75000"/>
                  </a:schemeClr>
                </a:solidFill>
              </a:rPr>
              <a:t>allowance</a:t>
            </a:r>
            <a:r>
              <a:rPr lang="nl-NL" sz="2000" i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nl-NL" sz="2000" i="0" dirty="0" err="1">
                <a:solidFill>
                  <a:schemeClr val="bg2">
                    <a:lumMod val="75000"/>
                  </a:schemeClr>
                </a:solidFill>
              </a:rPr>
              <a:t>scheme</a:t>
            </a:r>
            <a:r>
              <a:rPr lang="nl-NL" sz="2000" i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nl-NL" sz="2000" i="0" dirty="0" err="1">
                <a:solidFill>
                  <a:schemeClr val="bg2">
                    <a:lumMod val="75000"/>
                  </a:schemeClr>
                </a:solidFill>
              </a:rPr>
              <a:t>about</a:t>
            </a:r>
            <a:r>
              <a:rPr lang="nl-NL" sz="2000" i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nl-NL" sz="2000" i="0" dirty="0" err="1">
                <a:solidFill>
                  <a:schemeClr val="bg2">
                    <a:lumMod val="75000"/>
                  </a:schemeClr>
                </a:solidFill>
              </a:rPr>
              <a:t>to</a:t>
            </a:r>
            <a:r>
              <a:rPr lang="nl-NL" sz="2000" i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nl-NL" sz="2000" i="0" dirty="0" err="1">
                <a:solidFill>
                  <a:schemeClr val="bg2">
                    <a:lumMod val="75000"/>
                  </a:schemeClr>
                </a:solidFill>
              </a:rPr>
              <a:t>be</a:t>
            </a:r>
            <a:r>
              <a:rPr lang="nl-NL" sz="2000" i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nl-NL" sz="2000" i="0" dirty="0" err="1">
                <a:solidFill>
                  <a:schemeClr val="bg2">
                    <a:lumMod val="75000"/>
                  </a:schemeClr>
                </a:solidFill>
              </a:rPr>
              <a:t>launched</a:t>
            </a:r>
            <a:endParaRPr lang="en-US" sz="1300" i="0" dirty="0">
              <a:solidFill>
                <a:schemeClr val="bg2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51520" y="116632"/>
            <a:ext cx="8568952" cy="89148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nl-NL" sz="4000" b="1" i="1" dirty="0" err="1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>Government</a:t>
            </a:r>
            <a:r>
              <a:rPr lang="nl-NL" sz="4000" b="1" i="1" dirty="0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> Responses</a:t>
            </a:r>
            <a:endParaRPr lang="en-US" sz="4000" b="1" i="1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4098" name="Picture 2" descr="http://cdn.images.express.co.uk/img/dynamic/78/590x/380074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318" y="4077072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3598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052301" y="2708920"/>
            <a:ext cx="4826859" cy="3886200"/>
          </a:xfrm>
        </p:spPr>
        <p:txBody>
          <a:bodyPr>
            <a:noAutofit/>
          </a:bodyPr>
          <a:lstStyle/>
          <a:p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Will </a:t>
            </a:r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Chonsei</a:t>
            </a:r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disappear</a:t>
            </a:r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? </a:t>
            </a:r>
          </a:p>
          <a:p>
            <a:endParaRPr lang="nl-NL" sz="12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Housing</a:t>
            </a:r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 sectors are </a:t>
            </a:r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certainly</a:t>
            </a:r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polarising</a:t>
            </a:r>
            <a:r>
              <a:rPr lang="nl-NL" sz="2000" dirty="0">
                <a:solidFill>
                  <a:schemeClr val="tx2">
                    <a:lumMod val="50000"/>
                  </a:schemeClr>
                </a:solidFill>
              </a:rPr>
              <a:t>:</a:t>
            </a:r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homeowners</a:t>
            </a:r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 &amp; </a:t>
            </a:r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chonsei</a:t>
            </a:r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tenants</a:t>
            </a:r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 on </a:t>
            </a:r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one</a:t>
            </a:r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 side &amp; </a:t>
            </a:r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monthly</a:t>
            </a:r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renters</a:t>
            </a:r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 on the </a:t>
            </a:r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other</a:t>
            </a:r>
            <a:endParaRPr lang="nl-NL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nl-NL" sz="12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Different </a:t>
            </a:r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structres</a:t>
            </a:r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 but </a:t>
            </a:r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similar</a:t>
            </a:r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outcomes</a:t>
            </a:r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to</a:t>
            </a:r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 European </a:t>
            </a:r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contexts</a:t>
            </a:r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: i.e. </a:t>
            </a:r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generation</a:t>
            </a:r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landlord</a:t>
            </a:r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and</a:t>
            </a:r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generation</a:t>
            </a:r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 rent</a:t>
            </a:r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5576" y="2708920"/>
            <a:ext cx="2952328" cy="1979466"/>
          </a:xfrm>
        </p:spPr>
        <p:txBody>
          <a:bodyPr>
            <a:normAutofit/>
          </a:bodyPr>
          <a:lstStyle/>
          <a:p>
            <a:r>
              <a:rPr lang="nl-NL" sz="3600" b="1" i="1" dirty="0" err="1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>Key</a:t>
            </a:r>
            <a:r>
              <a:rPr lang="nl-NL" sz="3600" b="1" i="1" dirty="0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> Points!</a:t>
            </a:r>
            <a:endParaRPr lang="en-US" sz="3600" b="1" i="1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3074" name="Picture 2" descr="http://www.ssdarchitecture.com/wp-content/uploads/sponge-typic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62956"/>
            <a:ext cx="3861777" cy="2329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908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23528" y="1268760"/>
            <a:ext cx="8064896" cy="532859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The Korean miracle:  from 3</a:t>
            </a:r>
            <a:r>
              <a:rPr lang="en-US" sz="2400" baseline="30000" dirty="0" smtClean="0">
                <a:solidFill>
                  <a:schemeClr val="bg1">
                    <a:lumMod val="75000"/>
                  </a:schemeClr>
                </a:solidFill>
              </a:rPr>
              <a:t>rd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 world to 1</a:t>
            </a:r>
            <a:r>
              <a:rPr lang="en-US" sz="2400" baseline="30000" dirty="0" smtClean="0">
                <a:solidFill>
                  <a:schemeClr val="bg1">
                    <a:lumMod val="75000"/>
                  </a:schemeClr>
                </a:solidFill>
              </a:rPr>
              <a:t>st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 in one generation</a:t>
            </a:r>
          </a:p>
          <a:p>
            <a:pPr marL="0" indent="0">
              <a:buNone/>
            </a:pPr>
            <a:endParaRPr lang="en-US" sz="13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sz="2400" dirty="0" err="1" smtClean="0">
                <a:solidFill>
                  <a:schemeClr val="bg1">
                    <a:lumMod val="75000"/>
                  </a:schemeClr>
                </a:solidFill>
              </a:rPr>
              <a:t>Chonsei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: deposits of 40%-70% of value &amp;  no monthly rent</a:t>
            </a:r>
          </a:p>
          <a:p>
            <a:pPr lvl="1"/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I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nformal banking for landlords; forced saving for tenants</a:t>
            </a:r>
          </a:p>
          <a:p>
            <a:pPr lvl="1"/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High quality entry tenure for future home buyers</a:t>
            </a:r>
          </a:p>
          <a:p>
            <a:pPr lvl="1"/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Virtuous ‘</a:t>
            </a:r>
            <a:r>
              <a:rPr lang="en-US" sz="2400" i="0" dirty="0" err="1" smtClean="0">
                <a:solidFill>
                  <a:schemeClr val="bg1">
                    <a:lumMod val="75000"/>
                  </a:schemeClr>
                </a:solidFill>
              </a:rPr>
              <a:t>chonsei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 mechanism’: 1995 peak @ 63.6%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of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rental sector, 29.7% of housing</a:t>
            </a:r>
            <a:endParaRPr lang="en-US" sz="3300" dirty="0" smtClean="0">
              <a:solidFill>
                <a:schemeClr val="bg1">
                  <a:lumMod val="75000"/>
                </a:schemeClr>
              </a:solidFill>
            </a:endParaRPr>
          </a:p>
          <a:p>
            <a:endParaRPr lang="en-US" sz="13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sz="2400" dirty="0" err="1" smtClean="0">
                <a:solidFill>
                  <a:schemeClr val="bg1">
                    <a:lumMod val="75000"/>
                  </a:schemeClr>
                </a:solidFill>
              </a:rPr>
              <a:t>Wolse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: monthly rent for very low income people</a:t>
            </a:r>
          </a:p>
          <a:p>
            <a:endParaRPr lang="en-US" sz="13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Chon-</a:t>
            </a:r>
            <a:r>
              <a:rPr lang="en-US" sz="2400" dirty="0" err="1" smtClean="0">
                <a:solidFill>
                  <a:schemeClr val="bg1">
                    <a:lumMod val="75000"/>
                  </a:schemeClr>
                </a:solidFill>
              </a:rPr>
              <a:t>wolse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: </a:t>
            </a:r>
            <a:r>
              <a:rPr lang="en-US" sz="2400" dirty="0" err="1" smtClean="0">
                <a:solidFill>
                  <a:schemeClr val="bg1">
                    <a:lumMod val="75000"/>
                  </a:schemeClr>
                </a:solidFill>
              </a:rPr>
              <a:t>hybdrid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 tenure</a:t>
            </a:r>
            <a:endParaRPr lang="en-US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51521" y="260648"/>
            <a:ext cx="8568952" cy="89148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nl-NL" altLang="ko-KR" sz="4000" b="1" dirty="0" smtClean="0">
                <a:solidFill>
                  <a:schemeClr val="bg2">
                    <a:lumMod val="75000"/>
                  </a:schemeClr>
                </a:solidFill>
                <a:latin typeface="+mn-lt"/>
                <a:ea typeface="굴림" charset="-127"/>
              </a:rPr>
              <a:t>The </a:t>
            </a:r>
            <a:r>
              <a:rPr lang="nl-NL" altLang="ko-KR" sz="4000" b="1" dirty="0" err="1" smtClean="0">
                <a:solidFill>
                  <a:schemeClr val="bg2">
                    <a:lumMod val="75000"/>
                  </a:schemeClr>
                </a:solidFill>
                <a:latin typeface="+mn-lt"/>
                <a:ea typeface="굴림" charset="-127"/>
              </a:rPr>
              <a:t>Korean</a:t>
            </a:r>
            <a:r>
              <a:rPr lang="nl-NL" altLang="ko-KR" sz="4000" b="1" dirty="0" smtClean="0">
                <a:solidFill>
                  <a:schemeClr val="bg2">
                    <a:lumMod val="75000"/>
                  </a:schemeClr>
                </a:solidFill>
                <a:latin typeface="+mn-lt"/>
                <a:ea typeface="굴림" charset="-127"/>
              </a:rPr>
              <a:t> </a:t>
            </a:r>
            <a:r>
              <a:rPr lang="nl-NL" altLang="ko-KR" sz="4000" b="1" dirty="0" err="1" smtClean="0">
                <a:solidFill>
                  <a:schemeClr val="bg2">
                    <a:lumMod val="75000"/>
                  </a:schemeClr>
                </a:solidFill>
                <a:latin typeface="+mn-lt"/>
                <a:ea typeface="굴림" charset="-127"/>
              </a:rPr>
              <a:t>Rental</a:t>
            </a:r>
            <a:r>
              <a:rPr lang="nl-NL" altLang="ko-KR" sz="4000" b="1" dirty="0" smtClean="0">
                <a:solidFill>
                  <a:schemeClr val="bg2">
                    <a:lumMod val="75000"/>
                  </a:schemeClr>
                </a:solidFill>
                <a:latin typeface="+mn-lt"/>
                <a:ea typeface="굴림" charset="-127"/>
              </a:rPr>
              <a:t> System</a:t>
            </a:r>
            <a:endParaRPr lang="en-GB" altLang="ko-KR" dirty="0" smtClean="0">
              <a:solidFill>
                <a:schemeClr val="bg2">
                  <a:lumMod val="75000"/>
                </a:schemeClr>
              </a:solidFill>
              <a:latin typeface="+mn-lt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6982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51520" y="1484784"/>
            <a:ext cx="6408712" cy="47815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endParaRPr lang="en-US" altLang="ko-KR" sz="2400" dirty="0" smtClean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ea typeface="굴림" charset="-127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51521" y="260648"/>
            <a:ext cx="8568952" cy="89148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nl-NL" altLang="ko-KR" sz="4000" b="1" dirty="0" smtClean="0">
                <a:solidFill>
                  <a:schemeClr val="bg2">
                    <a:lumMod val="75000"/>
                  </a:schemeClr>
                </a:solidFill>
                <a:latin typeface="+mn-lt"/>
                <a:ea typeface="굴림" charset="-127"/>
              </a:rPr>
              <a:t>The </a:t>
            </a:r>
            <a:r>
              <a:rPr lang="nl-NL" altLang="ko-KR" sz="4000" b="1" dirty="0" err="1" smtClean="0">
                <a:solidFill>
                  <a:schemeClr val="bg2">
                    <a:lumMod val="75000"/>
                  </a:schemeClr>
                </a:solidFill>
                <a:latin typeface="+mn-lt"/>
                <a:ea typeface="굴림" charset="-127"/>
              </a:rPr>
              <a:t>Shifting</a:t>
            </a:r>
            <a:r>
              <a:rPr lang="nl-NL" altLang="ko-KR" sz="4000" b="1" dirty="0" smtClean="0">
                <a:solidFill>
                  <a:schemeClr val="bg2">
                    <a:lumMod val="75000"/>
                  </a:schemeClr>
                </a:solidFill>
                <a:latin typeface="+mn-lt"/>
                <a:ea typeface="굴림" charset="-127"/>
              </a:rPr>
              <a:t> </a:t>
            </a:r>
            <a:r>
              <a:rPr lang="nl-NL" altLang="ko-KR" sz="4000" b="1" dirty="0" err="1" smtClean="0">
                <a:solidFill>
                  <a:schemeClr val="bg2">
                    <a:lumMod val="75000"/>
                  </a:schemeClr>
                </a:solidFill>
                <a:latin typeface="+mn-lt"/>
                <a:ea typeface="굴림" charset="-127"/>
              </a:rPr>
              <a:t>tenure</a:t>
            </a:r>
            <a:r>
              <a:rPr lang="nl-NL" altLang="ko-KR" sz="4000" b="1" dirty="0" smtClean="0">
                <a:solidFill>
                  <a:schemeClr val="bg2">
                    <a:lumMod val="75000"/>
                  </a:schemeClr>
                </a:solidFill>
                <a:latin typeface="+mn-lt"/>
                <a:ea typeface="굴림" charset="-127"/>
              </a:rPr>
              <a:t> </a:t>
            </a:r>
            <a:r>
              <a:rPr lang="nl-NL" altLang="ko-KR" sz="4000" b="1" dirty="0" err="1" smtClean="0">
                <a:solidFill>
                  <a:schemeClr val="bg2">
                    <a:lumMod val="75000"/>
                  </a:schemeClr>
                </a:solidFill>
                <a:latin typeface="+mn-lt"/>
                <a:ea typeface="굴림" charset="-127"/>
              </a:rPr>
              <a:t>balance</a:t>
            </a:r>
            <a:endParaRPr lang="en-GB" altLang="ko-KR" dirty="0" smtClean="0">
              <a:solidFill>
                <a:schemeClr val="bg2">
                  <a:lumMod val="75000"/>
                </a:schemeClr>
              </a:solidFill>
              <a:latin typeface="+mn-lt"/>
              <a:ea typeface="굴림" charset="-127"/>
            </a:endParaRPr>
          </a:p>
        </p:txBody>
      </p:sp>
      <p:pic>
        <p:nvPicPr>
          <p:cNvPr id="6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3" t="7326" r="6343" b="15003"/>
          <a:stretch/>
        </p:blipFill>
        <p:spPr bwMode="auto">
          <a:xfrm>
            <a:off x="7239284" y="5517232"/>
            <a:ext cx="1383708" cy="1029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1372713"/>
            <a:ext cx="5472608" cy="5005691"/>
          </a:xfrm>
          <a:prstGeom prst="rect">
            <a:avLst/>
          </a:prstGeom>
        </p:spPr>
      </p:pic>
      <p:sp>
        <p:nvSpPr>
          <p:cNvPr id="11" name="Content Placeholder 1"/>
          <p:cNvSpPr txBox="1">
            <a:spLocks/>
          </p:cNvSpPr>
          <p:nvPr/>
        </p:nvSpPr>
        <p:spPr>
          <a:xfrm>
            <a:off x="5652120" y="1628800"/>
            <a:ext cx="3491880" cy="3672408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335D6D"/>
                </a:solidFill>
              </a:rPr>
              <a:t>While home ownership growth has flattened…</a:t>
            </a:r>
          </a:p>
          <a:p>
            <a:endParaRPr lang="en-US" sz="2000" dirty="0" smtClean="0">
              <a:solidFill>
                <a:srgbClr val="335D6D"/>
              </a:solidFill>
            </a:endParaRPr>
          </a:p>
          <a:p>
            <a:r>
              <a:rPr lang="en-US" sz="2000" dirty="0" err="1">
                <a:solidFill>
                  <a:srgbClr val="335D6D"/>
                </a:solidFill>
              </a:rPr>
              <a:t>C</a:t>
            </a:r>
            <a:r>
              <a:rPr lang="en-US" sz="2000" dirty="0" err="1" smtClean="0">
                <a:solidFill>
                  <a:srgbClr val="335D6D"/>
                </a:solidFill>
              </a:rPr>
              <a:t>honsei</a:t>
            </a:r>
            <a:r>
              <a:rPr lang="en-US" sz="2000" dirty="0" smtClean="0">
                <a:solidFill>
                  <a:srgbClr val="335D6D"/>
                </a:solidFill>
              </a:rPr>
              <a:t> declined 63.3% - 47.3% of renting ( 1995-2010)</a:t>
            </a:r>
          </a:p>
          <a:p>
            <a:endParaRPr lang="en-US" sz="2000" dirty="0" smtClean="0">
              <a:solidFill>
                <a:srgbClr val="335D6D"/>
              </a:solidFill>
            </a:endParaRPr>
          </a:p>
          <a:p>
            <a:r>
              <a:rPr lang="en-US" sz="2000" dirty="0" smtClean="0">
                <a:solidFill>
                  <a:srgbClr val="335D6D"/>
                </a:solidFill>
              </a:rPr>
              <a:t>Chon-</a:t>
            </a:r>
            <a:r>
              <a:rPr lang="en-US" sz="2000" dirty="0" err="1" smtClean="0">
                <a:solidFill>
                  <a:srgbClr val="335D6D"/>
                </a:solidFill>
              </a:rPr>
              <a:t>wolse</a:t>
            </a:r>
            <a:r>
              <a:rPr lang="en-US" sz="2000" dirty="0" smtClean="0">
                <a:solidFill>
                  <a:srgbClr val="335D6D"/>
                </a:solidFill>
              </a:rPr>
              <a:t> increased from 23.3% in 2000 to 37.9% in 2010</a:t>
            </a:r>
          </a:p>
        </p:txBody>
      </p:sp>
    </p:spTree>
    <p:extLst>
      <p:ext uri="{BB962C8B-B14F-4D97-AF65-F5344CB8AC3E}">
        <p14:creationId xmlns:p14="http://schemas.microsoft.com/office/powerpoint/2010/main" val="3326238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1412776"/>
            <a:ext cx="4947876" cy="3960440"/>
          </a:xfrm>
          <a:prstGeom prst="rect">
            <a:avLst/>
          </a:prstGeom>
        </p:spPr>
      </p:pic>
      <p:sp>
        <p:nvSpPr>
          <p:cNvPr id="4" name="Content Placeholder 1"/>
          <p:cNvSpPr txBox="1">
            <a:spLocks/>
          </p:cNvSpPr>
          <p:nvPr/>
        </p:nvSpPr>
        <p:spPr>
          <a:xfrm>
            <a:off x="179512" y="1340768"/>
            <a:ext cx="4104456" cy="5328592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i="0" dirty="0" smtClean="0">
                <a:solidFill>
                  <a:srgbClr val="335D6D"/>
                </a:solidFill>
              </a:rPr>
              <a:t>Booms &amp; bust represent </a:t>
            </a:r>
            <a:r>
              <a:rPr lang="en-US" sz="2000" i="0" dirty="0">
                <a:solidFill>
                  <a:srgbClr val="335D6D"/>
                </a:solidFill>
              </a:rPr>
              <a:t>problems for tenants </a:t>
            </a:r>
            <a:r>
              <a:rPr lang="en-US" sz="2000" i="0" dirty="0" smtClean="0">
                <a:solidFill>
                  <a:srgbClr val="335D6D"/>
                </a:solidFill>
              </a:rPr>
              <a:t>or landlords respectively</a:t>
            </a:r>
          </a:p>
          <a:p>
            <a:r>
              <a:rPr lang="en-US" sz="2000" b="1" dirty="0" smtClean="0">
                <a:solidFill>
                  <a:srgbClr val="335D6D"/>
                </a:solidFill>
              </a:rPr>
              <a:t>Shock 1: </a:t>
            </a:r>
            <a:r>
              <a:rPr lang="en-US" sz="2000" dirty="0" smtClean="0">
                <a:solidFill>
                  <a:srgbClr val="335D6D"/>
                </a:solidFill>
              </a:rPr>
              <a:t>house prices doubled leading to more C demand &amp; upward price pressure</a:t>
            </a:r>
          </a:p>
          <a:p>
            <a:r>
              <a:rPr lang="en-US" sz="2000" b="1" dirty="0" smtClean="0">
                <a:solidFill>
                  <a:srgbClr val="335D6D"/>
                </a:solidFill>
              </a:rPr>
              <a:t>Shock 2: </a:t>
            </a:r>
            <a:r>
              <a:rPr lang="en-US" sz="2000" dirty="0" smtClean="0">
                <a:solidFill>
                  <a:srgbClr val="335D6D"/>
                </a:solidFill>
              </a:rPr>
              <a:t>AFC destabilized C, undermined economic position of landlords and capacity to return deposits </a:t>
            </a:r>
          </a:p>
          <a:p>
            <a:r>
              <a:rPr lang="en-US" sz="2000" b="1" dirty="0" smtClean="0">
                <a:solidFill>
                  <a:srgbClr val="335D6D"/>
                </a:solidFill>
              </a:rPr>
              <a:t>Shock 3</a:t>
            </a:r>
            <a:r>
              <a:rPr lang="en-US" sz="2000" dirty="0" smtClean="0">
                <a:solidFill>
                  <a:srgbClr val="335D6D"/>
                </a:solidFill>
              </a:rPr>
              <a:t>: return of market over-heating, forced government to re-asses public housing </a:t>
            </a:r>
          </a:p>
          <a:p>
            <a:r>
              <a:rPr lang="en-US" sz="2000" b="1" dirty="0" smtClean="0">
                <a:solidFill>
                  <a:srgbClr val="335D6D"/>
                </a:solidFill>
              </a:rPr>
              <a:t>Shock 4</a:t>
            </a:r>
            <a:r>
              <a:rPr lang="en-US" sz="2000" dirty="0" smtClean="0">
                <a:solidFill>
                  <a:srgbClr val="335D6D"/>
                </a:solidFill>
              </a:rPr>
              <a:t>: </a:t>
            </a:r>
            <a:r>
              <a:rPr lang="en-US" sz="2000" dirty="0" err="1" smtClean="0">
                <a:solidFill>
                  <a:srgbClr val="335D6D"/>
                </a:solidFill>
              </a:rPr>
              <a:t>chonsei</a:t>
            </a:r>
            <a:r>
              <a:rPr lang="en-US" sz="2000" dirty="0" smtClean="0">
                <a:solidFill>
                  <a:srgbClr val="335D6D"/>
                </a:solidFill>
              </a:rPr>
              <a:t> price boom compared to price volatility and decline in home ownership</a:t>
            </a:r>
            <a:endParaRPr lang="en-US" sz="2000" dirty="0">
              <a:solidFill>
                <a:srgbClr val="335D6D"/>
              </a:solidFill>
            </a:endParaRPr>
          </a:p>
          <a:p>
            <a:endParaRPr lang="en-US" sz="2400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51520" y="188640"/>
            <a:ext cx="8568952" cy="10527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nl-NL" altLang="ko-KR" sz="4000" b="1" dirty="0" err="1" smtClean="0">
                <a:solidFill>
                  <a:schemeClr val="bg2">
                    <a:lumMod val="75000"/>
                  </a:schemeClr>
                </a:solidFill>
                <a:latin typeface="+mn-lt"/>
                <a:ea typeface="굴림" charset="-127"/>
              </a:rPr>
              <a:t>chonsei</a:t>
            </a:r>
            <a:r>
              <a:rPr lang="nl-NL" altLang="ko-KR" sz="4000" b="1" dirty="0" smtClean="0">
                <a:solidFill>
                  <a:schemeClr val="bg2">
                    <a:lumMod val="75000"/>
                  </a:schemeClr>
                </a:solidFill>
                <a:latin typeface="+mn-lt"/>
                <a:ea typeface="굴림" charset="-127"/>
              </a:rPr>
              <a:t> ‘shocks’  </a:t>
            </a:r>
          </a:p>
          <a:p>
            <a:r>
              <a:rPr lang="nl-NL" altLang="ko-KR" sz="3400" dirty="0" err="1" smtClean="0">
                <a:solidFill>
                  <a:schemeClr val="bg2">
                    <a:lumMod val="75000"/>
                  </a:schemeClr>
                </a:solidFill>
                <a:latin typeface="+mn-lt"/>
                <a:ea typeface="굴림" charset="-127"/>
              </a:rPr>
              <a:t>diminishing</a:t>
            </a:r>
            <a:r>
              <a:rPr lang="nl-NL" altLang="ko-KR" sz="3400" dirty="0" smtClean="0">
                <a:solidFill>
                  <a:schemeClr val="bg2">
                    <a:lumMod val="75000"/>
                  </a:schemeClr>
                </a:solidFill>
                <a:latin typeface="+mn-lt"/>
                <a:ea typeface="굴림" charset="-127"/>
              </a:rPr>
              <a:t> efficiency of </a:t>
            </a:r>
            <a:r>
              <a:rPr lang="nl-NL" altLang="ko-KR" sz="3400" dirty="0" err="1" smtClean="0">
                <a:solidFill>
                  <a:schemeClr val="bg2">
                    <a:lumMod val="75000"/>
                  </a:schemeClr>
                </a:solidFill>
                <a:latin typeface="+mn-lt"/>
                <a:ea typeface="굴림" charset="-127"/>
              </a:rPr>
              <a:t>chonsei</a:t>
            </a:r>
            <a:r>
              <a:rPr lang="nl-NL" altLang="ko-KR" sz="3400" dirty="0" smtClean="0">
                <a:solidFill>
                  <a:schemeClr val="bg2">
                    <a:lumMod val="75000"/>
                  </a:schemeClr>
                </a:solidFill>
                <a:latin typeface="+mn-lt"/>
                <a:ea typeface="굴림" charset="-127"/>
              </a:rPr>
              <a:t> </a:t>
            </a:r>
            <a:r>
              <a:rPr lang="nl-NL" altLang="ko-KR" sz="3400" dirty="0" err="1" smtClean="0">
                <a:solidFill>
                  <a:schemeClr val="bg2">
                    <a:lumMod val="75000"/>
                  </a:schemeClr>
                </a:solidFill>
                <a:latin typeface="+mn-lt"/>
                <a:ea typeface="굴림" charset="-127"/>
              </a:rPr>
              <a:t>mechanism</a:t>
            </a:r>
            <a:r>
              <a:rPr lang="nl-NL" altLang="ko-KR" sz="3400" dirty="0" smtClean="0">
                <a:solidFill>
                  <a:schemeClr val="bg2">
                    <a:lumMod val="75000"/>
                  </a:schemeClr>
                </a:solidFill>
                <a:latin typeface="+mn-lt"/>
                <a:ea typeface="굴림" charset="-127"/>
              </a:rPr>
              <a:t> </a:t>
            </a:r>
            <a:endParaRPr lang="en-GB" altLang="ko-KR" sz="1500" dirty="0" smtClean="0">
              <a:solidFill>
                <a:schemeClr val="bg2">
                  <a:lumMod val="75000"/>
                </a:schemeClr>
              </a:solidFill>
              <a:latin typeface="+mn-lt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54629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51520" y="1124744"/>
            <a:ext cx="8640960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Market shifts</a:t>
            </a:r>
          </a:p>
          <a:p>
            <a:pPr marL="0" indent="0">
              <a:buNone/>
            </a:pPr>
            <a:endParaRPr lang="en-US" sz="1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Increasing expectations of housing oversupply undermining housing as speculative investment</a:t>
            </a:r>
            <a:r>
              <a:rPr lang="en-US" sz="2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200" smtClean="0">
                <a:solidFill>
                  <a:schemeClr val="tx2">
                    <a:lumMod val="50000"/>
                  </a:schemeClr>
                </a:solidFill>
              </a:rPr>
              <a:t>for landlords</a:t>
            </a:r>
            <a:endParaRPr lang="en-US" sz="1100" dirty="0">
              <a:solidFill>
                <a:schemeClr val="tx2">
                  <a:lumMod val="50000"/>
                </a:schemeClr>
              </a:solidFill>
            </a:endParaRPr>
          </a:p>
          <a:p>
            <a:pPr lvl="1"/>
            <a:r>
              <a:rPr lang="en-US" sz="1900" dirty="0" smtClean="0">
                <a:solidFill>
                  <a:schemeClr val="tx2">
                    <a:lumMod val="50000"/>
                  </a:schemeClr>
                </a:solidFill>
              </a:rPr>
              <a:t>500,000 units built </a:t>
            </a:r>
            <a:r>
              <a:rPr lang="en-US" sz="1900" dirty="0">
                <a:solidFill>
                  <a:schemeClr val="tx2">
                    <a:lumMod val="50000"/>
                  </a:schemeClr>
                </a:solidFill>
              </a:rPr>
              <a:t>a year since 1989 (80,000 public pa. since 2002) </a:t>
            </a:r>
            <a:endParaRPr lang="en-US" sz="19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n-US" sz="12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2200" dirty="0">
                <a:solidFill>
                  <a:schemeClr val="tx2">
                    <a:lumMod val="50000"/>
                  </a:schemeClr>
                </a:solidFill>
              </a:rPr>
              <a:t>V</a:t>
            </a: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olatility </a:t>
            </a:r>
            <a:r>
              <a:rPr lang="en-US" sz="2200" dirty="0">
                <a:solidFill>
                  <a:schemeClr val="tx2">
                    <a:lumMod val="50000"/>
                  </a:schemeClr>
                </a:solidFill>
              </a:rPr>
              <a:t>making </a:t>
            </a:r>
            <a:r>
              <a:rPr lang="en-US" sz="2200" dirty="0" err="1">
                <a:solidFill>
                  <a:schemeClr val="tx2">
                    <a:lumMod val="50000"/>
                  </a:schemeClr>
                </a:solidFill>
              </a:rPr>
              <a:t>chonsei</a:t>
            </a:r>
            <a:r>
              <a:rPr lang="en-US" sz="2200" dirty="0">
                <a:solidFill>
                  <a:schemeClr val="tx2">
                    <a:lumMod val="50000"/>
                  </a:schemeClr>
                </a:solidFill>
              </a:rPr>
              <a:t> more attractive to better-off would-be buyers </a:t>
            </a:r>
          </a:p>
          <a:p>
            <a:pPr lvl="1">
              <a:buFont typeface="Arial"/>
              <a:buChar char="•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Reducing access to both C and home ownership for lower-income HH</a:t>
            </a:r>
          </a:p>
          <a:p>
            <a:pPr marL="674370" lvl="2" indent="-274320"/>
            <a:r>
              <a:rPr lang="en-US" dirty="0" err="1">
                <a:solidFill>
                  <a:schemeClr val="tx2">
                    <a:lumMod val="50000"/>
                  </a:schemeClr>
                </a:solidFill>
              </a:rPr>
              <a:t>chonsei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 prices increased from 40 to 60% on purchase prices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2006-2012</a:t>
            </a:r>
          </a:p>
          <a:p>
            <a:pPr marL="674370" lvl="2" indent="-274320"/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Low interest rates &amp; better returns elsewhere</a:t>
            </a:r>
          </a:p>
          <a:p>
            <a:pPr lvl="1"/>
            <a:r>
              <a:rPr lang="en-US" sz="1900" dirty="0" err="1">
                <a:solidFill>
                  <a:schemeClr val="tx2">
                    <a:lumMod val="50000"/>
                  </a:schemeClr>
                </a:solidFill>
              </a:rPr>
              <a:t>Chonsei</a:t>
            </a:r>
            <a:r>
              <a:rPr lang="en-US" sz="1900" dirty="0">
                <a:solidFill>
                  <a:schemeClr val="tx2">
                    <a:lumMod val="50000"/>
                  </a:schemeClr>
                </a:solidFill>
              </a:rPr>
              <a:t>-to-monthly rent conversion rate (CMR-CR) in 2011 was 9.3% (double </a:t>
            </a:r>
            <a:r>
              <a:rPr lang="en-US" sz="1900" dirty="0" smtClean="0">
                <a:solidFill>
                  <a:schemeClr val="tx2">
                    <a:lumMod val="50000"/>
                  </a:schemeClr>
                </a:solidFill>
              </a:rPr>
              <a:t>bank deposit rates of return)</a:t>
            </a:r>
            <a:endParaRPr lang="en-US" sz="1900" dirty="0">
              <a:solidFill>
                <a:schemeClr val="tx2">
                  <a:lumMod val="50000"/>
                </a:schemeClr>
              </a:solidFill>
            </a:endParaRPr>
          </a:p>
          <a:p>
            <a:endParaRPr lang="en-US" sz="11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2200" dirty="0">
                <a:solidFill>
                  <a:schemeClr val="tx2">
                    <a:lumMod val="50000"/>
                  </a:schemeClr>
                </a:solidFill>
              </a:rPr>
              <a:t>Landlords attracted to chon-</a:t>
            </a:r>
            <a:r>
              <a:rPr lang="en-US" sz="2200" dirty="0" err="1">
                <a:solidFill>
                  <a:schemeClr val="tx2">
                    <a:lumMod val="50000"/>
                  </a:schemeClr>
                </a:solidFill>
              </a:rPr>
              <a:t>wolse</a:t>
            </a:r>
            <a:r>
              <a:rPr lang="en-US" sz="2200" dirty="0">
                <a:solidFill>
                  <a:schemeClr val="tx2">
                    <a:lumMod val="50000"/>
                  </a:schemeClr>
                </a:solidFill>
              </a:rPr>
              <a:t> (less risky more </a:t>
            </a: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profit)</a:t>
            </a:r>
            <a:endParaRPr lang="en-US" sz="2200" dirty="0">
              <a:solidFill>
                <a:schemeClr val="tx2">
                  <a:lumMod val="50000"/>
                </a:schemeClr>
              </a:solidFill>
            </a:endParaRPr>
          </a:p>
          <a:p>
            <a:pPr lvl="1"/>
            <a:r>
              <a:rPr lang="en-US" sz="1900" dirty="0" err="1" smtClean="0">
                <a:solidFill>
                  <a:schemeClr val="tx2">
                    <a:lumMod val="50000"/>
                  </a:schemeClr>
                </a:solidFill>
              </a:rPr>
              <a:t>Chonsei</a:t>
            </a:r>
            <a:r>
              <a:rPr lang="en-US" sz="1900" dirty="0" smtClean="0">
                <a:solidFill>
                  <a:schemeClr val="tx2">
                    <a:lumMod val="50000"/>
                  </a:schemeClr>
                </a:solidFill>
              </a:rPr>
              <a:t> ratio of </a:t>
            </a:r>
            <a:r>
              <a:rPr lang="en-US" sz="1900" dirty="0">
                <a:solidFill>
                  <a:schemeClr val="tx2">
                    <a:lumMod val="50000"/>
                  </a:schemeClr>
                </a:solidFill>
              </a:rPr>
              <a:t>new contracts </a:t>
            </a:r>
            <a:r>
              <a:rPr lang="en-US" sz="1900" dirty="0" smtClean="0">
                <a:solidFill>
                  <a:schemeClr val="tx2">
                    <a:lumMod val="50000"/>
                  </a:schemeClr>
                </a:solidFill>
              </a:rPr>
              <a:t>fell 56.3% </a:t>
            </a:r>
            <a:r>
              <a:rPr lang="en-US" sz="1900" dirty="0">
                <a:solidFill>
                  <a:schemeClr val="tx2">
                    <a:lumMod val="50000"/>
                  </a:schemeClr>
                </a:solidFill>
              </a:rPr>
              <a:t>to </a:t>
            </a:r>
            <a:r>
              <a:rPr lang="en-US" sz="1900" dirty="0" smtClean="0">
                <a:solidFill>
                  <a:schemeClr val="tx2">
                    <a:lumMod val="50000"/>
                  </a:schemeClr>
                </a:solidFill>
              </a:rPr>
              <a:t>49.1% (2007-2010)</a:t>
            </a:r>
          </a:p>
          <a:p>
            <a:pPr marL="0" indent="0">
              <a:buNone/>
            </a:pPr>
            <a:endParaRPr lang="en-US" sz="1100" dirty="0">
              <a:solidFill>
                <a:schemeClr val="tx2">
                  <a:lumMod val="50000"/>
                </a:schemeClr>
              </a:solidFill>
            </a:endParaRPr>
          </a:p>
          <a:p>
            <a:endParaRPr lang="en-US" sz="2400" dirty="0" smtClean="0">
              <a:solidFill>
                <a:srgbClr val="8C8C8C"/>
              </a:solidFill>
            </a:endParaRPr>
          </a:p>
          <a:p>
            <a:endParaRPr lang="en-US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51520" y="188640"/>
            <a:ext cx="8568952" cy="89148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nl-NL" altLang="ko-KR" sz="4000" b="1" i="1" dirty="0" err="1" smtClean="0">
                <a:solidFill>
                  <a:schemeClr val="bg2">
                    <a:lumMod val="75000"/>
                  </a:schemeClr>
                </a:solidFill>
                <a:latin typeface="+mn-lt"/>
                <a:ea typeface="굴림" charset="-127"/>
              </a:rPr>
              <a:t>What’s</a:t>
            </a:r>
            <a:r>
              <a:rPr lang="nl-NL" altLang="ko-KR" sz="4000" b="1" i="1" dirty="0" smtClean="0">
                <a:solidFill>
                  <a:schemeClr val="bg2">
                    <a:lumMod val="75000"/>
                  </a:schemeClr>
                </a:solidFill>
                <a:latin typeface="+mn-lt"/>
                <a:ea typeface="굴림" charset="-127"/>
              </a:rPr>
              <a:t> </a:t>
            </a:r>
            <a:r>
              <a:rPr lang="nl-NL" altLang="ko-KR" sz="4000" b="1" i="1" dirty="0" err="1" smtClean="0">
                <a:solidFill>
                  <a:schemeClr val="bg2">
                    <a:lumMod val="75000"/>
                  </a:schemeClr>
                </a:solidFill>
                <a:latin typeface="+mn-lt"/>
                <a:ea typeface="굴림" charset="-127"/>
              </a:rPr>
              <a:t>changing</a:t>
            </a:r>
            <a:r>
              <a:rPr lang="nl-NL" altLang="ko-KR" sz="4000" b="1" dirty="0" smtClean="0">
                <a:solidFill>
                  <a:schemeClr val="bg2">
                    <a:lumMod val="75000"/>
                  </a:schemeClr>
                </a:solidFill>
                <a:latin typeface="+mn-lt"/>
                <a:ea typeface="굴림" charset="-127"/>
              </a:rPr>
              <a:t>?</a:t>
            </a:r>
            <a:endParaRPr lang="en-GB" altLang="ko-KR" dirty="0" smtClean="0">
              <a:solidFill>
                <a:schemeClr val="bg2">
                  <a:lumMod val="75000"/>
                </a:schemeClr>
              </a:solidFill>
              <a:latin typeface="+mn-lt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45191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95536" y="1124744"/>
            <a:ext cx="8496944" cy="273630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sz="2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2600" dirty="0" smtClean="0">
                <a:solidFill>
                  <a:schemeClr val="tx2">
                    <a:lumMod val="50000"/>
                  </a:schemeClr>
                </a:solidFill>
              </a:rPr>
              <a:t>Korea has more than 2.5 million landlords (many of whom are also tenants) from 16 million households</a:t>
            </a:r>
          </a:p>
          <a:p>
            <a:endParaRPr lang="en-US" sz="26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2600" dirty="0" smtClean="0">
                <a:solidFill>
                  <a:schemeClr val="tx2">
                    <a:lumMod val="50000"/>
                  </a:schemeClr>
                </a:solidFill>
              </a:rPr>
              <a:t>Many accumulated properties when they were younger -  when prices were lower -  as speculation/investment strategy</a:t>
            </a:r>
          </a:p>
          <a:p>
            <a:endParaRPr lang="en-US" sz="26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2600" dirty="0" smtClean="0">
                <a:solidFill>
                  <a:schemeClr val="tx2">
                    <a:lumMod val="50000"/>
                  </a:schemeClr>
                </a:solidFill>
              </a:rPr>
              <a:t>The </a:t>
            </a:r>
            <a:r>
              <a:rPr lang="en-US" sz="2600" dirty="0" err="1" smtClean="0">
                <a:solidFill>
                  <a:schemeClr val="tx2">
                    <a:lumMod val="50000"/>
                  </a:schemeClr>
                </a:solidFill>
              </a:rPr>
              <a:t>chonsei</a:t>
            </a:r>
            <a:r>
              <a:rPr lang="en-US" sz="2600" dirty="0" smtClean="0">
                <a:solidFill>
                  <a:schemeClr val="tx2">
                    <a:lumMod val="50000"/>
                  </a:schemeClr>
                </a:solidFill>
              </a:rPr>
              <a:t>-boom generations are now ageing and their needs shifting</a:t>
            </a:r>
            <a:endParaRPr lang="en-US" sz="2600" dirty="0" smtClean="0">
              <a:solidFill>
                <a:srgbClr val="8C8C8C"/>
              </a:solidFill>
            </a:endParaRPr>
          </a:p>
          <a:p>
            <a:endParaRPr lang="en-US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51520" y="188640"/>
            <a:ext cx="8568952" cy="89148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Demographic shifts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4202861"/>
            <a:ext cx="7272807" cy="262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999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6577425"/>
              </p:ext>
            </p:extLst>
          </p:nvPr>
        </p:nvGraphicFramePr>
        <p:xfrm>
          <a:off x="251520" y="1628800"/>
          <a:ext cx="3744416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2036122"/>
              </p:ext>
            </p:extLst>
          </p:nvPr>
        </p:nvGraphicFramePr>
        <p:xfrm>
          <a:off x="3779912" y="1556792"/>
          <a:ext cx="5364088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51520" y="620688"/>
            <a:ext cx="842493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sz="3600" b="1" dirty="0" smtClean="0">
                <a:solidFill>
                  <a:schemeClr val="bg2">
                    <a:lumMod val="75000"/>
                  </a:schemeClr>
                </a:solidFill>
                <a:ea typeface="굴림" charset="-127"/>
              </a:rPr>
              <a:t>Is a Korean Generation Rent Emerging? </a:t>
            </a:r>
            <a:endParaRPr lang="en-GB" altLang="ko-KR" sz="2800" dirty="0">
              <a:solidFill>
                <a:schemeClr val="bg2">
                  <a:lumMod val="75000"/>
                </a:schemeClr>
              </a:solidFill>
              <a:ea typeface="굴림" charset="-127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572000" y="5013176"/>
            <a:ext cx="25202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sz="2400" b="1" dirty="0" smtClean="0">
                <a:solidFill>
                  <a:srgbClr val="4C8BA4"/>
                </a:solidFill>
                <a:ea typeface="굴림" charset="-127"/>
              </a:rPr>
              <a:t>30-39 years old</a:t>
            </a:r>
            <a:endParaRPr lang="en-GB" altLang="ko-KR" sz="2400" dirty="0">
              <a:solidFill>
                <a:srgbClr val="4C8BA4"/>
              </a:solidFill>
              <a:ea typeface="굴림" charset="-127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51520" y="5013176"/>
            <a:ext cx="35283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sz="2400" b="1" dirty="0" smtClean="0">
                <a:solidFill>
                  <a:srgbClr val="4C8BA4"/>
                </a:solidFill>
                <a:ea typeface="굴림" charset="-127"/>
              </a:rPr>
              <a:t>29 years old and under </a:t>
            </a:r>
            <a:endParaRPr lang="en-GB" altLang="ko-KR" sz="2400" dirty="0">
              <a:solidFill>
                <a:srgbClr val="4C8BA4"/>
              </a:solidFill>
              <a:ea typeface="굴림" charset="-127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3528" y="5589240"/>
            <a:ext cx="6940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ko-KR" sz="2800" dirty="0" smtClean="0">
                <a:solidFill>
                  <a:srgbClr val="7DAFC3">
                    <a:lumMod val="50000"/>
                  </a:srgbClr>
                </a:solidFill>
                <a:ea typeface="굴림" charset="-127"/>
              </a:rPr>
              <a:t>Figure: South Korean </a:t>
            </a:r>
            <a:r>
              <a:rPr lang="en-US" altLang="ko-KR" sz="2800" dirty="0">
                <a:solidFill>
                  <a:srgbClr val="7DAFC3">
                    <a:lumMod val="50000"/>
                  </a:srgbClr>
                </a:solidFill>
                <a:ea typeface="굴림" charset="-127"/>
              </a:rPr>
              <a:t>Tenure by age cohort</a:t>
            </a:r>
            <a:endParaRPr lang="en-GB" altLang="ko-KR" sz="2800" dirty="0">
              <a:solidFill>
                <a:srgbClr val="7DAFC3">
                  <a:lumMod val="50000"/>
                </a:srgbClr>
              </a:solidFill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05437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116632"/>
            <a:ext cx="8568952" cy="89148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Consequences</a:t>
            </a:r>
          </a:p>
        </p:txBody>
      </p:sp>
      <p:sp>
        <p:nvSpPr>
          <p:cNvPr id="8" name="Content Placeholder 1"/>
          <p:cNvSpPr>
            <a:spLocks noGrp="1"/>
          </p:cNvSpPr>
          <p:nvPr>
            <p:ph sz="quarter" idx="13"/>
          </p:nvPr>
        </p:nvSpPr>
        <p:spPr>
          <a:xfrm>
            <a:off x="107504" y="835223"/>
            <a:ext cx="6480720" cy="602128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sz="1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2000" b="1" i="0" dirty="0" smtClean="0">
                <a:solidFill>
                  <a:srgbClr val="7D7965"/>
                </a:solidFill>
              </a:rPr>
              <a:t>Renting becoming concentrated (poorer, young, single) undermining saving for &amp; ascending the housing ladder</a:t>
            </a:r>
          </a:p>
          <a:p>
            <a:pPr lvl="1"/>
            <a:r>
              <a:rPr lang="en-US" sz="2000" dirty="0" smtClean="0">
                <a:solidFill>
                  <a:srgbClr val="7D7965"/>
                </a:solidFill>
              </a:rPr>
              <a:t>first-time-buyers an average 37.5 years old in 2006 &amp; 41.1 years old in 2012 </a:t>
            </a:r>
          </a:p>
          <a:p>
            <a:endParaRPr lang="en-US" sz="13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Low-middle income people pushed out of </a:t>
            </a:r>
            <a:r>
              <a:rPr lang="en-US" sz="2000" b="1" dirty="0" err="1" smtClean="0">
                <a:solidFill>
                  <a:schemeClr val="tx2">
                    <a:lumMod val="50000"/>
                  </a:schemeClr>
                </a:solidFill>
              </a:rPr>
              <a:t>chonsei</a:t>
            </a:r>
            <a:endParaRPr lang="en-US" sz="2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Ratios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of low-income </a:t>
            </a:r>
            <a:r>
              <a:rPr lang="en-US" sz="2000" dirty="0" err="1" smtClean="0">
                <a:solidFill>
                  <a:schemeClr val="tx2">
                    <a:lumMod val="50000"/>
                  </a:schemeClr>
                </a:solidFill>
              </a:rPr>
              <a:t>chonsei</a:t>
            </a:r>
            <a:r>
              <a:rPr lang="en-US" sz="2000" i="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000" i="0" dirty="0">
                <a:solidFill>
                  <a:schemeClr val="tx2">
                    <a:lumMod val="50000"/>
                  </a:schemeClr>
                </a:solidFill>
              </a:rPr>
              <a:t>dropped from </a:t>
            </a:r>
            <a:r>
              <a:rPr lang="en-US" sz="2000" i="0" dirty="0" smtClean="0">
                <a:solidFill>
                  <a:schemeClr val="tx2">
                    <a:lumMod val="50000"/>
                  </a:schemeClr>
                </a:solidFill>
              </a:rPr>
              <a:t>18.8% - 13.2%, </a:t>
            </a:r>
            <a:r>
              <a:rPr lang="en-US" sz="2000" i="0" dirty="0">
                <a:solidFill>
                  <a:schemeClr val="tx2">
                    <a:lumMod val="50000"/>
                  </a:schemeClr>
                </a:solidFill>
              </a:rPr>
              <a:t>middle-income </a:t>
            </a:r>
            <a:r>
              <a:rPr lang="en-US" sz="2000" i="0" dirty="0" err="1" smtClean="0">
                <a:solidFill>
                  <a:schemeClr val="tx2">
                    <a:lumMod val="50000"/>
                  </a:schemeClr>
                </a:solidFill>
              </a:rPr>
              <a:t>hh</a:t>
            </a:r>
            <a:r>
              <a:rPr lang="en-US" sz="2000" i="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000" i="0" dirty="0" smtClean="0">
                <a:solidFill>
                  <a:srgbClr val="7D7965"/>
                </a:solidFill>
              </a:rPr>
              <a:t>27.2% to 26.7%</a:t>
            </a:r>
          </a:p>
          <a:p>
            <a:pPr lvl="1"/>
            <a:r>
              <a:rPr lang="en-US" sz="2000" i="0" dirty="0" smtClean="0">
                <a:solidFill>
                  <a:srgbClr val="7D7965"/>
                </a:solidFill>
              </a:rPr>
              <a:t>high</a:t>
            </a:r>
            <a:r>
              <a:rPr lang="en-US" sz="2000" i="0" dirty="0">
                <a:solidFill>
                  <a:srgbClr val="7D7965"/>
                </a:solidFill>
              </a:rPr>
              <a:t>-income </a:t>
            </a:r>
            <a:r>
              <a:rPr lang="en-US" sz="2000" i="0" dirty="0" err="1" smtClean="0">
                <a:solidFill>
                  <a:srgbClr val="7D7965"/>
                </a:solidFill>
              </a:rPr>
              <a:t>hh</a:t>
            </a:r>
            <a:r>
              <a:rPr lang="en-US" sz="2000" i="0" dirty="0" smtClean="0">
                <a:solidFill>
                  <a:srgbClr val="7D7965"/>
                </a:solidFill>
              </a:rPr>
              <a:t> increased </a:t>
            </a:r>
            <a:r>
              <a:rPr lang="en-US" sz="2000" i="0" dirty="0">
                <a:solidFill>
                  <a:srgbClr val="7D7965"/>
                </a:solidFill>
              </a:rPr>
              <a:t>from </a:t>
            </a:r>
            <a:r>
              <a:rPr lang="en-US" sz="2000" i="0" dirty="0" smtClean="0">
                <a:solidFill>
                  <a:srgbClr val="7D7965"/>
                </a:solidFill>
              </a:rPr>
              <a:t>24.2% to 27.7% </a:t>
            </a:r>
            <a:endParaRPr lang="en-US" sz="2000" dirty="0">
              <a:solidFill>
                <a:srgbClr val="7D7965"/>
              </a:solidFill>
            </a:endParaRPr>
          </a:p>
          <a:p>
            <a:pPr lvl="1"/>
            <a:r>
              <a:rPr lang="en-US" sz="2000" dirty="0" err="1" smtClean="0">
                <a:solidFill>
                  <a:srgbClr val="7D7965"/>
                </a:solidFill>
              </a:rPr>
              <a:t>Chonsei</a:t>
            </a:r>
            <a:r>
              <a:rPr lang="en-US" sz="2000" i="0" dirty="0" smtClean="0">
                <a:solidFill>
                  <a:srgbClr val="7D7965"/>
                </a:solidFill>
              </a:rPr>
              <a:t> </a:t>
            </a:r>
            <a:r>
              <a:rPr lang="en-US" sz="2000" i="0" dirty="0">
                <a:solidFill>
                  <a:srgbClr val="7D7965"/>
                </a:solidFill>
              </a:rPr>
              <a:t>deposits an average 1.7 times tenant income in 2006 but 2.9 times in </a:t>
            </a:r>
            <a:r>
              <a:rPr lang="en-US" sz="2000" i="0" dirty="0" smtClean="0">
                <a:solidFill>
                  <a:srgbClr val="7D7965"/>
                </a:solidFill>
              </a:rPr>
              <a:t>2012</a:t>
            </a:r>
          </a:p>
          <a:p>
            <a:pPr lvl="1"/>
            <a:endParaRPr lang="en-US" sz="2000" i="0" dirty="0" smtClean="0">
              <a:solidFill>
                <a:srgbClr val="7D7965"/>
              </a:solidFill>
            </a:endParaRPr>
          </a:p>
          <a:p>
            <a:r>
              <a:rPr lang="nl-NL" sz="2000" b="1" i="0" dirty="0" smtClean="0">
                <a:solidFill>
                  <a:srgbClr val="7D7965"/>
                </a:solidFill>
              </a:rPr>
              <a:t>More &amp; more </a:t>
            </a:r>
            <a:r>
              <a:rPr lang="nl-NL" sz="2000" b="1" i="0" dirty="0" err="1" smtClean="0">
                <a:solidFill>
                  <a:srgbClr val="7D7965"/>
                </a:solidFill>
              </a:rPr>
              <a:t>households</a:t>
            </a:r>
            <a:r>
              <a:rPr lang="nl-NL" sz="2000" b="1" i="0" dirty="0" smtClean="0">
                <a:solidFill>
                  <a:srgbClr val="7D7965"/>
                </a:solidFill>
              </a:rPr>
              <a:t> </a:t>
            </a:r>
            <a:r>
              <a:rPr lang="nl-NL" sz="2000" b="1" i="0" dirty="0" err="1" smtClean="0">
                <a:solidFill>
                  <a:srgbClr val="7D7965"/>
                </a:solidFill>
              </a:rPr>
              <a:t>stuck</a:t>
            </a:r>
            <a:r>
              <a:rPr lang="nl-NL" sz="2000" b="1" i="0" dirty="0" smtClean="0">
                <a:solidFill>
                  <a:srgbClr val="7D7965"/>
                </a:solidFill>
              </a:rPr>
              <a:t> in </a:t>
            </a:r>
            <a:r>
              <a:rPr lang="nl-NL" sz="2000" b="1" i="0" dirty="0" err="1" smtClean="0">
                <a:solidFill>
                  <a:srgbClr val="7D7965"/>
                </a:solidFill>
              </a:rPr>
              <a:t>Hybrid</a:t>
            </a:r>
            <a:r>
              <a:rPr lang="nl-NL" sz="2000" b="1" i="0" dirty="0" smtClean="0">
                <a:solidFill>
                  <a:srgbClr val="7D7965"/>
                </a:solidFill>
              </a:rPr>
              <a:t> sector</a:t>
            </a:r>
          </a:p>
          <a:p>
            <a:pPr lvl="1"/>
            <a:r>
              <a:rPr lang="nl-NL" sz="2000" i="0" dirty="0" err="1">
                <a:solidFill>
                  <a:srgbClr val="7D7965"/>
                </a:solidFill>
              </a:rPr>
              <a:t>S</a:t>
            </a:r>
            <a:r>
              <a:rPr lang="nl-NL" sz="2000" i="0" dirty="0" err="1" smtClean="0">
                <a:solidFill>
                  <a:srgbClr val="7D7965"/>
                </a:solidFill>
              </a:rPr>
              <a:t>queezed</a:t>
            </a:r>
            <a:r>
              <a:rPr lang="nl-NL" sz="2000" i="0" dirty="0" smtClean="0">
                <a:solidFill>
                  <a:srgbClr val="7D7965"/>
                </a:solidFill>
              </a:rPr>
              <a:t> </a:t>
            </a:r>
            <a:r>
              <a:rPr lang="nl-NL" sz="2000" i="0" dirty="0" err="1" smtClean="0">
                <a:solidFill>
                  <a:srgbClr val="7D7965"/>
                </a:solidFill>
              </a:rPr>
              <a:t>by</a:t>
            </a:r>
            <a:r>
              <a:rPr lang="nl-NL" sz="2000" i="0" dirty="0" smtClean="0">
                <a:solidFill>
                  <a:srgbClr val="7D7965"/>
                </a:solidFill>
              </a:rPr>
              <a:t> </a:t>
            </a:r>
            <a:r>
              <a:rPr lang="nl-NL" sz="2000" i="0" dirty="0" err="1" smtClean="0">
                <a:solidFill>
                  <a:srgbClr val="7D7965"/>
                </a:solidFill>
              </a:rPr>
              <a:t>cost</a:t>
            </a:r>
            <a:r>
              <a:rPr lang="nl-NL" sz="2000" i="0" dirty="0" smtClean="0">
                <a:solidFill>
                  <a:srgbClr val="7D7965"/>
                </a:solidFill>
              </a:rPr>
              <a:t> of </a:t>
            </a:r>
            <a:r>
              <a:rPr lang="nl-NL" sz="2000" i="0" dirty="0" err="1" smtClean="0">
                <a:solidFill>
                  <a:srgbClr val="7D7965"/>
                </a:solidFill>
              </a:rPr>
              <a:t>renting</a:t>
            </a:r>
            <a:r>
              <a:rPr lang="nl-NL" sz="2000" i="0" dirty="0" smtClean="0">
                <a:solidFill>
                  <a:srgbClr val="7D7965"/>
                </a:solidFill>
              </a:rPr>
              <a:t> &amp; </a:t>
            </a:r>
            <a:r>
              <a:rPr lang="nl-NL" sz="2000" i="0" dirty="0" err="1" smtClean="0">
                <a:solidFill>
                  <a:srgbClr val="7D7965"/>
                </a:solidFill>
              </a:rPr>
              <a:t>saving</a:t>
            </a:r>
            <a:endParaRPr lang="nl-NL" sz="2000" i="0" dirty="0" smtClean="0">
              <a:solidFill>
                <a:srgbClr val="7D7965"/>
              </a:solidFill>
            </a:endParaRPr>
          </a:p>
          <a:p>
            <a:pPr lvl="1"/>
            <a:r>
              <a:rPr lang="en-US" sz="2000" dirty="0">
                <a:solidFill>
                  <a:srgbClr val="7D7965"/>
                </a:solidFill>
              </a:rPr>
              <a:t>Ratio of families with rent-to-income ratios exceeding 30% increased 28.8 to 34.7% 2000-</a:t>
            </a:r>
            <a:r>
              <a:rPr lang="en-US" sz="2000" dirty="0" smtClean="0">
                <a:solidFill>
                  <a:srgbClr val="7D7965"/>
                </a:solidFill>
              </a:rPr>
              <a:t>2006</a:t>
            </a:r>
            <a:endParaRPr lang="nl-NL" sz="2000" i="0" dirty="0" smtClean="0">
              <a:solidFill>
                <a:srgbClr val="7D7965"/>
              </a:solidFill>
            </a:endParaRPr>
          </a:p>
          <a:p>
            <a:pPr lvl="1"/>
            <a:r>
              <a:rPr lang="nl-NL" sz="2000" i="0" dirty="0" err="1" smtClean="0">
                <a:solidFill>
                  <a:srgbClr val="7D7965"/>
                </a:solidFill>
              </a:rPr>
              <a:t>Chonsei</a:t>
            </a:r>
            <a:r>
              <a:rPr lang="nl-NL" sz="2000" i="0" dirty="0" smtClean="0">
                <a:solidFill>
                  <a:srgbClr val="7D7965"/>
                </a:solidFill>
              </a:rPr>
              <a:t> </a:t>
            </a:r>
            <a:r>
              <a:rPr lang="nl-NL" sz="2000" i="0" dirty="0" err="1" smtClean="0">
                <a:solidFill>
                  <a:srgbClr val="7D7965"/>
                </a:solidFill>
              </a:rPr>
              <a:t>Montly</a:t>
            </a:r>
            <a:r>
              <a:rPr lang="nl-NL" sz="2000" i="0" dirty="0" smtClean="0">
                <a:solidFill>
                  <a:srgbClr val="7D7965"/>
                </a:solidFill>
              </a:rPr>
              <a:t> Rent Conversion </a:t>
            </a:r>
            <a:r>
              <a:rPr lang="nl-NL" sz="2000" i="0" dirty="0" err="1" smtClean="0">
                <a:solidFill>
                  <a:srgbClr val="7D7965"/>
                </a:solidFill>
              </a:rPr>
              <a:t>Rate</a:t>
            </a:r>
            <a:r>
              <a:rPr lang="nl-NL" sz="2000" i="0" dirty="0" smtClean="0">
                <a:solidFill>
                  <a:srgbClr val="7D7965"/>
                </a:solidFill>
              </a:rPr>
              <a:t> – (CMR-CR) means families </a:t>
            </a:r>
            <a:r>
              <a:rPr lang="nl-NL" sz="2000" i="0" dirty="0" err="1" smtClean="0">
                <a:solidFill>
                  <a:srgbClr val="7D7965"/>
                </a:solidFill>
              </a:rPr>
              <a:t>pay</a:t>
            </a:r>
            <a:r>
              <a:rPr lang="nl-NL" sz="2000" i="0" dirty="0" smtClean="0">
                <a:solidFill>
                  <a:srgbClr val="7D7965"/>
                </a:solidFill>
              </a:rPr>
              <a:t> more for </a:t>
            </a:r>
            <a:r>
              <a:rPr lang="nl-NL" sz="2000" i="0" dirty="0" err="1" smtClean="0">
                <a:solidFill>
                  <a:srgbClr val="7D7965"/>
                </a:solidFill>
              </a:rPr>
              <a:t>housing</a:t>
            </a:r>
            <a:endParaRPr lang="en-US" sz="2000" i="0" dirty="0" smtClean="0">
              <a:solidFill>
                <a:srgbClr val="7D7965"/>
              </a:solidFill>
            </a:endParaRPr>
          </a:p>
          <a:p>
            <a:pPr lvl="1"/>
            <a:endParaRPr lang="en-US" sz="1300" i="0" dirty="0">
              <a:solidFill>
                <a:srgbClr val="7D7965"/>
              </a:solidFill>
            </a:endParaRPr>
          </a:p>
        </p:txBody>
      </p:sp>
      <p:pic>
        <p:nvPicPr>
          <p:cNvPr id="9" name="Picture 2" descr="http://chincha.co.uk/wp-content/uploads/2013/07/guryong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996952"/>
            <a:ext cx="2658492" cy="3714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2942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95536" y="332656"/>
            <a:ext cx="8568952" cy="89148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nl-NL" sz="4000" b="1" i="1" dirty="0" err="1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>Chonsei</a:t>
            </a:r>
            <a:r>
              <a:rPr lang="nl-NL" sz="4000" b="1" i="1" dirty="0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> </a:t>
            </a:r>
            <a:r>
              <a:rPr lang="nl-NL" sz="40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Crisis! 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sz="quarter" idx="13"/>
          </p:nvPr>
        </p:nvSpPr>
        <p:spPr>
          <a:xfrm>
            <a:off x="179512" y="1196752"/>
            <a:ext cx="5904656" cy="4896544"/>
          </a:xfrm>
        </p:spPr>
        <p:txBody>
          <a:bodyPr>
            <a:normAutofit/>
          </a:bodyPr>
          <a:lstStyle/>
          <a:p>
            <a:endParaRPr lang="nl-NL" sz="2000" i="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2600" b="1" dirty="0" smtClean="0">
                <a:solidFill>
                  <a:schemeClr val="tx2">
                    <a:lumMod val="50000"/>
                  </a:schemeClr>
                </a:solidFill>
              </a:rPr>
              <a:t>Addicted to </a:t>
            </a:r>
            <a:r>
              <a:rPr lang="en-US" sz="2600" b="1" dirty="0" err="1" smtClean="0">
                <a:solidFill>
                  <a:schemeClr val="tx2">
                    <a:lumMod val="50000"/>
                  </a:schemeClr>
                </a:solidFill>
              </a:rPr>
              <a:t>Chonsei</a:t>
            </a:r>
            <a:r>
              <a:rPr lang="en-US" sz="2600" b="1" dirty="0" smtClean="0">
                <a:solidFill>
                  <a:schemeClr val="tx2">
                    <a:lumMod val="50000"/>
                  </a:schemeClr>
                </a:solidFill>
              </a:rPr>
              <a:t>: </a:t>
            </a:r>
          </a:p>
          <a:p>
            <a:pPr lvl="1"/>
            <a:endParaRPr lang="nl-NL" sz="1400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/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Decline</a:t>
            </a:r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 of </a:t>
            </a:r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chonsei</a:t>
            </a:r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considered</a:t>
            </a:r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 a </a:t>
            </a:r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threat</a:t>
            </a:r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to</a:t>
            </a:r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 the </a:t>
            </a:r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housing</a:t>
            </a:r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tx2">
                    <a:lumMod val="50000"/>
                  </a:schemeClr>
                </a:solidFill>
              </a:rPr>
              <a:t>sytem</a:t>
            </a:r>
            <a:r>
              <a:rPr lang="nl-NL" sz="2000" dirty="0" smtClean="0">
                <a:solidFill>
                  <a:schemeClr val="tx2">
                    <a:lumMod val="50000"/>
                  </a:schemeClr>
                </a:solidFill>
              </a:rPr>
              <a:t>?</a:t>
            </a:r>
            <a:endParaRPr lang="en-US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Aggregate of </a:t>
            </a:r>
            <a:r>
              <a:rPr lang="en-US" sz="2000" dirty="0" err="1">
                <a:solidFill>
                  <a:schemeClr val="tx2">
                    <a:lumMod val="50000"/>
                  </a:schemeClr>
                </a:solidFill>
              </a:rPr>
              <a:t>chonsei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 deposits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is around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19.6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% of 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total GDP, or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80% of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total housing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loans</a:t>
            </a:r>
          </a:p>
          <a:p>
            <a:pPr lvl="1"/>
            <a:r>
              <a:rPr lang="nl-NL" sz="2000" i="0" dirty="0" err="1" smtClean="0">
                <a:solidFill>
                  <a:schemeClr val="tx2">
                    <a:lumMod val="50000"/>
                  </a:schemeClr>
                </a:solidFill>
              </a:rPr>
              <a:t>Creates</a:t>
            </a:r>
            <a:r>
              <a:rPr lang="nl-NL" sz="2000" i="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nl-NL" sz="2000" i="0" dirty="0" err="1" smtClean="0">
                <a:solidFill>
                  <a:schemeClr val="tx2">
                    <a:lumMod val="50000"/>
                  </a:schemeClr>
                </a:solidFill>
              </a:rPr>
              <a:t>stability</a:t>
            </a:r>
            <a:r>
              <a:rPr lang="nl-NL" sz="2000" i="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nl-NL" sz="2000" i="0" dirty="0" err="1" smtClean="0">
                <a:solidFill>
                  <a:schemeClr val="tx2">
                    <a:lumMod val="50000"/>
                  </a:schemeClr>
                </a:solidFill>
              </a:rPr>
              <a:t>and</a:t>
            </a:r>
            <a:r>
              <a:rPr lang="nl-NL" sz="2000" i="0" dirty="0" smtClean="0">
                <a:solidFill>
                  <a:schemeClr val="tx2">
                    <a:lumMod val="50000"/>
                  </a:schemeClr>
                </a:solidFill>
              </a:rPr>
              <a:t> low LTV </a:t>
            </a:r>
            <a:r>
              <a:rPr lang="nl-NL" sz="2000" i="0" dirty="0" err="1" smtClean="0">
                <a:solidFill>
                  <a:schemeClr val="tx2">
                    <a:lumMod val="50000"/>
                  </a:schemeClr>
                </a:solidFill>
              </a:rPr>
              <a:t>ratios</a:t>
            </a:r>
            <a:endParaRPr lang="nl-NL" sz="2000" i="0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/>
            <a:endParaRPr lang="nl-NL" sz="2000" i="0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/>
            <a:r>
              <a:rPr lang="nl-NL" sz="2000" i="0" dirty="0" err="1" smtClean="0">
                <a:solidFill>
                  <a:schemeClr val="tx2">
                    <a:lumMod val="50000"/>
                  </a:schemeClr>
                </a:solidFill>
              </a:rPr>
              <a:t>Represents</a:t>
            </a:r>
            <a:r>
              <a:rPr lang="nl-NL" sz="2000" i="0" dirty="0" smtClean="0">
                <a:solidFill>
                  <a:schemeClr val="tx2">
                    <a:lumMod val="50000"/>
                  </a:schemeClr>
                </a:solidFill>
              </a:rPr>
              <a:t> large </a:t>
            </a:r>
            <a:r>
              <a:rPr lang="nl-NL" sz="2000" i="0" dirty="0" err="1" smtClean="0">
                <a:solidFill>
                  <a:schemeClr val="tx2">
                    <a:lumMod val="50000"/>
                  </a:schemeClr>
                </a:solidFill>
              </a:rPr>
              <a:t>potentially</a:t>
            </a:r>
            <a:r>
              <a:rPr lang="nl-NL" sz="2000" i="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nl-NL" sz="2000" i="0" dirty="0" err="1" smtClean="0">
                <a:solidFill>
                  <a:schemeClr val="tx2">
                    <a:lumMod val="50000"/>
                  </a:schemeClr>
                </a:solidFill>
              </a:rPr>
              <a:t>destabilising</a:t>
            </a:r>
            <a:r>
              <a:rPr lang="nl-NL" sz="2000" i="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nl-NL" sz="2000" i="0" dirty="0" err="1" smtClean="0">
                <a:solidFill>
                  <a:schemeClr val="tx2">
                    <a:lumMod val="50000"/>
                  </a:schemeClr>
                </a:solidFill>
              </a:rPr>
              <a:t>speculative</a:t>
            </a:r>
            <a:r>
              <a:rPr lang="nl-NL" sz="2000" i="0" dirty="0" smtClean="0">
                <a:solidFill>
                  <a:schemeClr val="tx2">
                    <a:lumMod val="50000"/>
                  </a:schemeClr>
                </a:solidFill>
              </a:rPr>
              <a:t> fund (money </a:t>
            </a:r>
            <a:r>
              <a:rPr lang="nl-NL" sz="2000" i="0" dirty="0" err="1" smtClean="0">
                <a:solidFill>
                  <a:schemeClr val="tx2">
                    <a:lumMod val="50000"/>
                  </a:schemeClr>
                </a:solidFill>
              </a:rPr>
              <a:t>pours</a:t>
            </a:r>
            <a:r>
              <a:rPr lang="nl-NL" sz="2000" i="0" dirty="0" smtClean="0">
                <a:solidFill>
                  <a:schemeClr val="tx2">
                    <a:lumMod val="50000"/>
                  </a:schemeClr>
                </a:solidFill>
              </a:rPr>
              <a:t> in </a:t>
            </a:r>
            <a:r>
              <a:rPr lang="nl-NL" sz="2000" i="0" dirty="0" err="1" smtClean="0">
                <a:solidFill>
                  <a:schemeClr val="tx2">
                    <a:lumMod val="50000"/>
                  </a:schemeClr>
                </a:solidFill>
              </a:rPr>
              <a:t>an</a:t>
            </a:r>
            <a:r>
              <a:rPr lang="nl-NL" sz="2000" i="0" dirty="0" smtClean="0">
                <a:solidFill>
                  <a:schemeClr val="tx2">
                    <a:lumMod val="50000"/>
                  </a:schemeClr>
                </a:solidFill>
              </a:rPr>
              <a:t> out)</a:t>
            </a:r>
          </a:p>
          <a:p>
            <a:pPr lvl="1"/>
            <a:r>
              <a:rPr lang="nl-NL" sz="2000" i="0" dirty="0" smtClean="0">
                <a:solidFill>
                  <a:schemeClr val="tx2">
                    <a:lumMod val="50000"/>
                  </a:schemeClr>
                </a:solidFill>
              </a:rPr>
              <a:t>Undermines impact of policy &amp; interest </a:t>
            </a:r>
            <a:r>
              <a:rPr lang="nl-NL" sz="2000" i="0" dirty="0" err="1" smtClean="0">
                <a:solidFill>
                  <a:schemeClr val="tx2">
                    <a:lumMod val="50000"/>
                  </a:schemeClr>
                </a:solidFill>
              </a:rPr>
              <a:t>rate</a:t>
            </a:r>
            <a:r>
              <a:rPr lang="nl-NL" sz="2000" i="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nl-NL" sz="2000" i="0" dirty="0" err="1" smtClean="0">
                <a:solidFill>
                  <a:schemeClr val="tx2">
                    <a:lumMod val="50000"/>
                  </a:schemeClr>
                </a:solidFill>
              </a:rPr>
              <a:t>adjustments</a:t>
            </a:r>
            <a:r>
              <a:rPr lang="nl-NL" sz="2000" i="0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  <a:endParaRPr lang="nl-NL" sz="2000" i="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0" name="Picture 2" descr="http://design.blog.nl/files/2011/12/thecloud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4713" y="1844824"/>
            <a:ext cx="2743389" cy="3931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6948264" y="5803781"/>
            <a:ext cx="17251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spcBef>
                <a:spcPct val="20000"/>
              </a:spcBef>
            </a:pPr>
            <a:r>
              <a:rPr lang="nl-NL" sz="2000" dirty="0">
                <a:solidFill>
                  <a:srgbClr val="E5E4DF">
                    <a:lumMod val="50000"/>
                  </a:srgbClr>
                </a:solidFill>
              </a:rPr>
              <a:t>The Cloud</a:t>
            </a:r>
          </a:p>
        </p:txBody>
      </p:sp>
    </p:spTree>
    <p:extLst>
      <p:ext uri="{BB962C8B-B14F-4D97-AF65-F5344CB8AC3E}">
        <p14:creationId xmlns:p14="http://schemas.microsoft.com/office/powerpoint/2010/main" val="3236706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Inspiration.thmx</Template>
  <TotalTime>4896</TotalTime>
  <Words>772</Words>
  <Application>Microsoft Macintosh PowerPoint</Application>
  <PresentationFormat>On-screen Show (4:3)</PresentationFormat>
  <Paragraphs>100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Tradeshow</vt:lpstr>
      <vt:lpstr>Rental market re-structuring in south korea  The Decline of chonsei and its implications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Key Points!</vt:lpstr>
    </vt:vector>
  </TitlesOfParts>
  <Company>Universiteit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Housing Markets Changed the World</dc:title>
  <dc:creator>Ronald, Richard</dc:creator>
  <cp:lastModifiedBy>Richard Ronald</cp:lastModifiedBy>
  <cp:revision>130</cp:revision>
  <cp:lastPrinted>2014-06-23T15:45:57Z</cp:lastPrinted>
  <dcterms:created xsi:type="dcterms:W3CDTF">2012-09-27T13:32:08Z</dcterms:created>
  <dcterms:modified xsi:type="dcterms:W3CDTF">2015-03-20T08:04:28Z</dcterms:modified>
</cp:coreProperties>
</file>