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1" r:id="rId3"/>
    <p:sldId id="257" r:id="rId4"/>
    <p:sldId id="292" r:id="rId5"/>
    <p:sldId id="300" r:id="rId6"/>
    <p:sldId id="295" r:id="rId7"/>
    <p:sldId id="296" r:id="rId8"/>
    <p:sldId id="286" r:id="rId9"/>
    <p:sldId id="259" r:id="rId10"/>
    <p:sldId id="261" r:id="rId11"/>
    <p:sldId id="280" r:id="rId12"/>
    <p:sldId id="289" r:id="rId13"/>
    <p:sldId id="260" r:id="rId14"/>
    <p:sldId id="287" r:id="rId15"/>
    <p:sldId id="301" r:id="rId16"/>
    <p:sldId id="282" r:id="rId17"/>
    <p:sldId id="297" r:id="rId18"/>
    <p:sldId id="278" r:id="rId19"/>
  </p:sldIdLst>
  <p:sldSz cx="9144000" cy="5143500" type="screen16x9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F8D09"/>
    <a:srgbClr val="000000"/>
    <a:srgbClr val="005596"/>
    <a:srgbClr val="980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63978" autoAdjust="0"/>
  </p:normalViewPr>
  <p:slideViewPr>
    <p:cSldViewPr>
      <p:cViewPr varScale="1">
        <p:scale>
          <a:sx n="60" d="100"/>
          <a:sy n="60" d="100"/>
        </p:scale>
        <p:origin x="-165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82CA0B-AD0F-420C-99BD-C0A04E58E66C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EA0C5F59-81ED-458B-8CAB-F02CCE57768C}">
      <dgm:prSet phldrT="[Text]"/>
      <dgm:spPr>
        <a:solidFill>
          <a:srgbClr val="98002E"/>
        </a:solidFill>
      </dgm:spPr>
      <dgm:t>
        <a:bodyPr/>
        <a:lstStyle/>
        <a:p>
          <a:r>
            <a:rPr lang="en-IE" dirty="0" smtClean="0"/>
            <a:t>Findings</a:t>
          </a:r>
          <a:endParaRPr lang="en-IE" dirty="0"/>
        </a:p>
      </dgm:t>
    </dgm:pt>
    <dgm:pt modelId="{AB09F118-2AB7-489F-A5E3-6D41909C98E8}" type="parTrans" cxnId="{5D0A26B8-86AB-43F3-911C-1193CF4B22A2}">
      <dgm:prSet/>
      <dgm:spPr/>
      <dgm:t>
        <a:bodyPr/>
        <a:lstStyle/>
        <a:p>
          <a:endParaRPr lang="en-IE"/>
        </a:p>
      </dgm:t>
    </dgm:pt>
    <dgm:pt modelId="{607B2327-7376-479D-92AD-F9A305A31607}" type="sibTrans" cxnId="{5D0A26B8-86AB-43F3-911C-1193CF4B22A2}">
      <dgm:prSet/>
      <dgm:spPr/>
      <dgm:t>
        <a:bodyPr/>
        <a:lstStyle/>
        <a:p>
          <a:endParaRPr lang="en-IE"/>
        </a:p>
      </dgm:t>
    </dgm:pt>
    <dgm:pt modelId="{D9ED228F-6304-47F7-9952-D228D92E7DE5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400" dirty="0" smtClean="0"/>
            <a:t>Options</a:t>
          </a:r>
          <a:endParaRPr lang="en-IE" sz="1400" dirty="0"/>
        </a:p>
      </dgm:t>
    </dgm:pt>
    <dgm:pt modelId="{911F3F85-97EA-492B-A7E0-7B64758D771F}" type="parTrans" cxnId="{753F2E81-11FD-49E0-95C7-E95DCBAF9E99}">
      <dgm:prSet/>
      <dgm:spPr/>
      <dgm:t>
        <a:bodyPr/>
        <a:lstStyle/>
        <a:p>
          <a:endParaRPr lang="en-IE"/>
        </a:p>
      </dgm:t>
    </dgm:pt>
    <dgm:pt modelId="{50911567-E67D-4193-A759-01EA02EF0E2D}" type="sibTrans" cxnId="{753F2E81-11FD-49E0-95C7-E95DCBAF9E99}">
      <dgm:prSet/>
      <dgm:spPr/>
      <dgm:t>
        <a:bodyPr/>
        <a:lstStyle/>
        <a:p>
          <a:endParaRPr lang="en-IE"/>
        </a:p>
      </dgm:t>
    </dgm:pt>
    <dgm:pt modelId="{D3CBCE5E-E3AC-4B5A-BF52-468B457F5C42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400" dirty="0" smtClean="0"/>
            <a:t>Sourcing </a:t>
          </a:r>
          <a:r>
            <a:rPr lang="en-IE" sz="1400" dirty="0" err="1" smtClean="0"/>
            <a:t>Accom</a:t>
          </a:r>
          <a:r>
            <a:rPr lang="en-IE" sz="1400" dirty="0" smtClean="0"/>
            <a:t>.</a:t>
          </a:r>
          <a:endParaRPr lang="en-IE" sz="1400" dirty="0"/>
        </a:p>
      </dgm:t>
    </dgm:pt>
    <dgm:pt modelId="{B47C284C-B830-48A7-9FA8-7611A47A6AAC}" type="parTrans" cxnId="{E302591E-B789-4895-B647-EE3B8FA47FCF}">
      <dgm:prSet/>
      <dgm:spPr/>
      <dgm:t>
        <a:bodyPr/>
        <a:lstStyle/>
        <a:p>
          <a:endParaRPr lang="en-IE"/>
        </a:p>
      </dgm:t>
    </dgm:pt>
    <dgm:pt modelId="{8F5BD321-26E0-4C45-BF6C-E6EB6F679F8D}" type="sibTrans" cxnId="{E302591E-B789-4895-B647-EE3B8FA47FCF}">
      <dgm:prSet/>
      <dgm:spPr/>
      <dgm:t>
        <a:bodyPr/>
        <a:lstStyle/>
        <a:p>
          <a:endParaRPr lang="en-IE"/>
        </a:p>
      </dgm:t>
    </dgm:pt>
    <dgm:pt modelId="{1D1FF103-794D-41DF-9350-6CED4C7CB661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350" dirty="0" smtClean="0"/>
            <a:t>Requirements</a:t>
          </a:r>
          <a:endParaRPr lang="en-IE" sz="1350" dirty="0"/>
        </a:p>
      </dgm:t>
    </dgm:pt>
    <dgm:pt modelId="{A13195FB-E72F-4B02-930F-ADFDFB7734EC}" type="parTrans" cxnId="{D7158777-2120-4F0C-AAFB-67B1509D95A6}">
      <dgm:prSet/>
      <dgm:spPr/>
      <dgm:t>
        <a:bodyPr/>
        <a:lstStyle/>
        <a:p>
          <a:endParaRPr lang="en-IE"/>
        </a:p>
      </dgm:t>
    </dgm:pt>
    <dgm:pt modelId="{DB02FD37-B4C5-459D-9A34-D41FD35A1096}" type="sibTrans" cxnId="{D7158777-2120-4F0C-AAFB-67B1509D95A6}">
      <dgm:prSet/>
      <dgm:spPr/>
      <dgm:t>
        <a:bodyPr/>
        <a:lstStyle/>
        <a:p>
          <a:endParaRPr lang="en-IE"/>
        </a:p>
      </dgm:t>
    </dgm:pt>
    <dgm:pt modelId="{25B9922D-CDE2-48E3-A497-4CB1324CB9C9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400" dirty="0" smtClean="0"/>
            <a:t>Satisfaction</a:t>
          </a:r>
          <a:endParaRPr lang="en-IE" sz="1400" dirty="0"/>
        </a:p>
      </dgm:t>
    </dgm:pt>
    <dgm:pt modelId="{C9E80D8C-85DD-4685-8230-DF19AC2C6DF9}" type="parTrans" cxnId="{26E9D7A0-CC21-4A2B-B6EA-1AE492C1D515}">
      <dgm:prSet/>
      <dgm:spPr/>
      <dgm:t>
        <a:bodyPr/>
        <a:lstStyle/>
        <a:p>
          <a:endParaRPr lang="en-IE"/>
        </a:p>
      </dgm:t>
    </dgm:pt>
    <dgm:pt modelId="{1D77CBBC-E9C0-454F-A22E-70FFDAEC24AE}" type="sibTrans" cxnId="{26E9D7A0-CC21-4A2B-B6EA-1AE492C1D515}">
      <dgm:prSet/>
      <dgm:spPr/>
      <dgm:t>
        <a:bodyPr/>
        <a:lstStyle/>
        <a:p>
          <a:endParaRPr lang="en-IE"/>
        </a:p>
      </dgm:t>
    </dgm:pt>
    <dgm:pt modelId="{2E1BFFA5-11F2-4008-8F73-1351819547A2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400" dirty="0" smtClean="0"/>
            <a:t>Trade Off</a:t>
          </a:r>
          <a:endParaRPr lang="en-IE" sz="1400" dirty="0"/>
        </a:p>
      </dgm:t>
    </dgm:pt>
    <dgm:pt modelId="{4B001905-B868-4DAC-8CD3-BB171C5FDFDF}" type="parTrans" cxnId="{EF6D7913-C483-4FDC-98A9-D5590AF02B9A}">
      <dgm:prSet/>
      <dgm:spPr/>
      <dgm:t>
        <a:bodyPr/>
        <a:lstStyle/>
        <a:p>
          <a:endParaRPr lang="en-IE"/>
        </a:p>
      </dgm:t>
    </dgm:pt>
    <dgm:pt modelId="{5B5CF048-4CC2-4BC7-A83A-1F52D4A7C21E}" type="sibTrans" cxnId="{EF6D7913-C483-4FDC-98A9-D5590AF02B9A}">
      <dgm:prSet/>
      <dgm:spPr/>
      <dgm:t>
        <a:bodyPr/>
        <a:lstStyle/>
        <a:p>
          <a:endParaRPr lang="en-IE"/>
        </a:p>
      </dgm:t>
    </dgm:pt>
    <dgm:pt modelId="{A8B7ADF8-5C23-4BF2-B778-3E3EF45CCBE5}">
      <dgm:prSet phldrT="[Text]" custT="1"/>
      <dgm:spPr>
        <a:solidFill>
          <a:srgbClr val="005596"/>
        </a:solidFill>
      </dgm:spPr>
      <dgm:t>
        <a:bodyPr/>
        <a:lstStyle/>
        <a:p>
          <a:r>
            <a:rPr lang="en-IE" sz="1400" dirty="0" smtClean="0"/>
            <a:t>Rent Burden</a:t>
          </a:r>
          <a:endParaRPr lang="en-IE" sz="1400" dirty="0"/>
        </a:p>
      </dgm:t>
    </dgm:pt>
    <dgm:pt modelId="{96F57AC2-D9E5-461C-9433-AC4349DF5178}" type="parTrans" cxnId="{53B83E82-7A48-4C91-AD50-CCFB291DF084}">
      <dgm:prSet/>
      <dgm:spPr/>
      <dgm:t>
        <a:bodyPr/>
        <a:lstStyle/>
        <a:p>
          <a:endParaRPr lang="en-IE"/>
        </a:p>
      </dgm:t>
    </dgm:pt>
    <dgm:pt modelId="{BBB95EA6-2E7C-49D9-8980-5D182758EB09}" type="sibTrans" cxnId="{53B83E82-7A48-4C91-AD50-CCFB291DF084}">
      <dgm:prSet/>
      <dgm:spPr/>
      <dgm:t>
        <a:bodyPr/>
        <a:lstStyle/>
        <a:p>
          <a:endParaRPr lang="en-IE"/>
        </a:p>
      </dgm:t>
    </dgm:pt>
    <dgm:pt modelId="{2C2039E9-ABC0-4789-BEEC-7D25CF0B0EAC}" type="pres">
      <dgm:prSet presAssocID="{DB82CA0B-AD0F-420C-99BD-C0A04E58E66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336C3737-7CFE-46C0-8358-D55EE9396346}" type="pres">
      <dgm:prSet presAssocID="{EA0C5F59-81ED-458B-8CAB-F02CCE57768C}" presName="centerShape" presStyleLbl="node0" presStyleIdx="0" presStyleCnt="1" custScaleX="110000" custScaleY="110000"/>
      <dgm:spPr/>
      <dgm:t>
        <a:bodyPr/>
        <a:lstStyle/>
        <a:p>
          <a:endParaRPr lang="en-IE"/>
        </a:p>
      </dgm:t>
    </dgm:pt>
    <dgm:pt modelId="{4A43120E-6995-4091-8188-974361057C41}" type="pres">
      <dgm:prSet presAssocID="{911F3F85-97EA-492B-A7E0-7B64758D771F}" presName="Name9" presStyleLbl="parChTrans1D2" presStyleIdx="0" presStyleCnt="6"/>
      <dgm:spPr/>
      <dgm:t>
        <a:bodyPr/>
        <a:lstStyle/>
        <a:p>
          <a:endParaRPr lang="en-IE"/>
        </a:p>
      </dgm:t>
    </dgm:pt>
    <dgm:pt modelId="{72427D75-D461-42A6-B3EA-1A5D04837F48}" type="pres">
      <dgm:prSet presAssocID="{911F3F85-97EA-492B-A7E0-7B64758D771F}" presName="connTx" presStyleLbl="parChTrans1D2" presStyleIdx="0" presStyleCnt="6"/>
      <dgm:spPr/>
      <dgm:t>
        <a:bodyPr/>
        <a:lstStyle/>
        <a:p>
          <a:endParaRPr lang="en-IE"/>
        </a:p>
      </dgm:t>
    </dgm:pt>
    <dgm:pt modelId="{24079A61-C1A8-4B10-9954-550E7C77832A}" type="pres">
      <dgm:prSet presAssocID="{D9ED228F-6304-47F7-9952-D228D92E7DE5}" presName="node" presStyleLbl="node1" presStyleIdx="0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B47F0C3-520B-4571-AB6E-C2D270D29066}" type="pres">
      <dgm:prSet presAssocID="{B47C284C-B830-48A7-9FA8-7611A47A6AAC}" presName="Name9" presStyleLbl="parChTrans1D2" presStyleIdx="1" presStyleCnt="6"/>
      <dgm:spPr/>
      <dgm:t>
        <a:bodyPr/>
        <a:lstStyle/>
        <a:p>
          <a:endParaRPr lang="en-IE"/>
        </a:p>
      </dgm:t>
    </dgm:pt>
    <dgm:pt modelId="{4F402172-2906-4A6B-BAE4-F8FADB807B46}" type="pres">
      <dgm:prSet presAssocID="{B47C284C-B830-48A7-9FA8-7611A47A6AAC}" presName="connTx" presStyleLbl="parChTrans1D2" presStyleIdx="1" presStyleCnt="6"/>
      <dgm:spPr/>
      <dgm:t>
        <a:bodyPr/>
        <a:lstStyle/>
        <a:p>
          <a:endParaRPr lang="en-IE"/>
        </a:p>
      </dgm:t>
    </dgm:pt>
    <dgm:pt modelId="{3266BEA9-F758-450F-9F1C-34629D33FF3A}" type="pres">
      <dgm:prSet presAssocID="{D3CBCE5E-E3AC-4B5A-BF52-468B457F5C42}" presName="node" presStyleLbl="node1" presStyleIdx="1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1E489DC-7C98-4C5C-979E-1DB110D058E1}" type="pres">
      <dgm:prSet presAssocID="{A13195FB-E72F-4B02-930F-ADFDFB7734EC}" presName="Name9" presStyleLbl="parChTrans1D2" presStyleIdx="2" presStyleCnt="6"/>
      <dgm:spPr/>
      <dgm:t>
        <a:bodyPr/>
        <a:lstStyle/>
        <a:p>
          <a:endParaRPr lang="en-IE"/>
        </a:p>
      </dgm:t>
    </dgm:pt>
    <dgm:pt modelId="{C04A8F31-4BD2-47D4-A180-8058C58CA57D}" type="pres">
      <dgm:prSet presAssocID="{A13195FB-E72F-4B02-930F-ADFDFB7734EC}" presName="connTx" presStyleLbl="parChTrans1D2" presStyleIdx="2" presStyleCnt="6"/>
      <dgm:spPr/>
      <dgm:t>
        <a:bodyPr/>
        <a:lstStyle/>
        <a:p>
          <a:endParaRPr lang="en-IE"/>
        </a:p>
      </dgm:t>
    </dgm:pt>
    <dgm:pt modelId="{7C531614-F58D-43B5-880A-E513BAABECD8}" type="pres">
      <dgm:prSet presAssocID="{1D1FF103-794D-41DF-9350-6CED4C7CB661}" presName="node" presStyleLbl="node1" presStyleIdx="2" presStyleCnt="6" custScaleX="133100" custScaleY="1331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45FAC46-ADC3-4796-9669-17F4F20F062F}" type="pres">
      <dgm:prSet presAssocID="{C9E80D8C-85DD-4685-8230-DF19AC2C6DF9}" presName="Name9" presStyleLbl="parChTrans1D2" presStyleIdx="3" presStyleCnt="6"/>
      <dgm:spPr/>
      <dgm:t>
        <a:bodyPr/>
        <a:lstStyle/>
        <a:p>
          <a:endParaRPr lang="en-IE"/>
        </a:p>
      </dgm:t>
    </dgm:pt>
    <dgm:pt modelId="{A0C2F302-6B83-432A-9954-4AC43F709EB1}" type="pres">
      <dgm:prSet presAssocID="{C9E80D8C-85DD-4685-8230-DF19AC2C6DF9}" presName="connTx" presStyleLbl="parChTrans1D2" presStyleIdx="3" presStyleCnt="6"/>
      <dgm:spPr/>
      <dgm:t>
        <a:bodyPr/>
        <a:lstStyle/>
        <a:p>
          <a:endParaRPr lang="en-IE"/>
        </a:p>
      </dgm:t>
    </dgm:pt>
    <dgm:pt modelId="{D4BB2C24-F9DB-4541-A8EC-B2BE778BB00F}" type="pres">
      <dgm:prSet presAssocID="{25B9922D-CDE2-48E3-A497-4CB1324CB9C9}" presName="node" presStyleLbl="node1" presStyleIdx="3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BB03263-3AD3-43BF-9629-FDB22945DEF3}" type="pres">
      <dgm:prSet presAssocID="{4B001905-B868-4DAC-8CD3-BB171C5FDFDF}" presName="Name9" presStyleLbl="parChTrans1D2" presStyleIdx="4" presStyleCnt="6"/>
      <dgm:spPr/>
      <dgm:t>
        <a:bodyPr/>
        <a:lstStyle/>
        <a:p>
          <a:endParaRPr lang="en-IE"/>
        </a:p>
      </dgm:t>
    </dgm:pt>
    <dgm:pt modelId="{6B65FD90-05F2-497E-82CC-81DED80BD583}" type="pres">
      <dgm:prSet presAssocID="{4B001905-B868-4DAC-8CD3-BB171C5FDFDF}" presName="connTx" presStyleLbl="parChTrans1D2" presStyleIdx="4" presStyleCnt="6"/>
      <dgm:spPr/>
      <dgm:t>
        <a:bodyPr/>
        <a:lstStyle/>
        <a:p>
          <a:endParaRPr lang="en-IE"/>
        </a:p>
      </dgm:t>
    </dgm:pt>
    <dgm:pt modelId="{77D529F5-65AE-47F5-A18A-28A29E7E1D80}" type="pres">
      <dgm:prSet presAssocID="{2E1BFFA5-11F2-4008-8F73-1351819547A2}" presName="node" presStyleLbl="node1" presStyleIdx="4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EC83F92-A6B3-47F1-9140-FBF0D9ED78B6}" type="pres">
      <dgm:prSet presAssocID="{96F57AC2-D9E5-461C-9433-AC4349DF5178}" presName="Name9" presStyleLbl="parChTrans1D2" presStyleIdx="5" presStyleCnt="6"/>
      <dgm:spPr/>
      <dgm:t>
        <a:bodyPr/>
        <a:lstStyle/>
        <a:p>
          <a:endParaRPr lang="en-IE"/>
        </a:p>
      </dgm:t>
    </dgm:pt>
    <dgm:pt modelId="{42C065CF-DF88-406A-B774-4E0D77CBDE7E}" type="pres">
      <dgm:prSet presAssocID="{96F57AC2-D9E5-461C-9433-AC4349DF5178}" presName="connTx" presStyleLbl="parChTrans1D2" presStyleIdx="5" presStyleCnt="6"/>
      <dgm:spPr/>
      <dgm:t>
        <a:bodyPr/>
        <a:lstStyle/>
        <a:p>
          <a:endParaRPr lang="en-IE"/>
        </a:p>
      </dgm:t>
    </dgm:pt>
    <dgm:pt modelId="{DAC782D9-C7BF-443F-B39E-903605914B9F}" type="pres">
      <dgm:prSet presAssocID="{A8B7ADF8-5C23-4BF2-B778-3E3EF45CCBE5}" presName="node" presStyleLbl="node1" presStyleIdx="5" presStyleCnt="6" custScaleX="121000" custScaleY="12100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8667AD21-3449-46AD-B18D-9DB9E6B210D8}" type="presOf" srcId="{EA0C5F59-81ED-458B-8CAB-F02CCE57768C}" destId="{336C3737-7CFE-46C0-8358-D55EE9396346}" srcOrd="0" destOrd="0" presId="urn:microsoft.com/office/officeart/2005/8/layout/radial1"/>
    <dgm:cxn modelId="{FEA978AE-ED69-40BF-AF52-BADE6D4FF5B6}" type="presOf" srcId="{B47C284C-B830-48A7-9FA8-7611A47A6AAC}" destId="{4F402172-2906-4A6B-BAE4-F8FADB807B46}" srcOrd="1" destOrd="0" presId="urn:microsoft.com/office/officeart/2005/8/layout/radial1"/>
    <dgm:cxn modelId="{536BEBA2-627E-4A78-8F73-8640F6830143}" type="presOf" srcId="{A13195FB-E72F-4B02-930F-ADFDFB7734EC}" destId="{61E489DC-7C98-4C5C-979E-1DB110D058E1}" srcOrd="0" destOrd="0" presId="urn:microsoft.com/office/officeart/2005/8/layout/radial1"/>
    <dgm:cxn modelId="{EF6D7913-C483-4FDC-98A9-D5590AF02B9A}" srcId="{EA0C5F59-81ED-458B-8CAB-F02CCE57768C}" destId="{2E1BFFA5-11F2-4008-8F73-1351819547A2}" srcOrd="4" destOrd="0" parTransId="{4B001905-B868-4DAC-8CD3-BB171C5FDFDF}" sibTransId="{5B5CF048-4CC2-4BC7-A83A-1F52D4A7C21E}"/>
    <dgm:cxn modelId="{40831696-8CF3-4BCD-AE12-6E023285A120}" type="presOf" srcId="{C9E80D8C-85DD-4685-8230-DF19AC2C6DF9}" destId="{545FAC46-ADC3-4796-9669-17F4F20F062F}" srcOrd="0" destOrd="0" presId="urn:microsoft.com/office/officeart/2005/8/layout/radial1"/>
    <dgm:cxn modelId="{0326808A-00BC-4160-BF3C-87662EEE53E0}" type="presOf" srcId="{B47C284C-B830-48A7-9FA8-7611A47A6AAC}" destId="{DB47F0C3-520B-4571-AB6E-C2D270D29066}" srcOrd="0" destOrd="0" presId="urn:microsoft.com/office/officeart/2005/8/layout/radial1"/>
    <dgm:cxn modelId="{3011D12A-786E-4B31-8E29-7F4D9FEF3D1D}" type="presOf" srcId="{911F3F85-97EA-492B-A7E0-7B64758D771F}" destId="{4A43120E-6995-4091-8188-974361057C41}" srcOrd="0" destOrd="0" presId="urn:microsoft.com/office/officeart/2005/8/layout/radial1"/>
    <dgm:cxn modelId="{753F2E81-11FD-49E0-95C7-E95DCBAF9E99}" srcId="{EA0C5F59-81ED-458B-8CAB-F02CCE57768C}" destId="{D9ED228F-6304-47F7-9952-D228D92E7DE5}" srcOrd="0" destOrd="0" parTransId="{911F3F85-97EA-492B-A7E0-7B64758D771F}" sibTransId="{50911567-E67D-4193-A759-01EA02EF0E2D}"/>
    <dgm:cxn modelId="{28744D0A-D9D0-4735-B15E-FB4809A33FE4}" type="presOf" srcId="{A8B7ADF8-5C23-4BF2-B778-3E3EF45CCBE5}" destId="{DAC782D9-C7BF-443F-B39E-903605914B9F}" srcOrd="0" destOrd="0" presId="urn:microsoft.com/office/officeart/2005/8/layout/radial1"/>
    <dgm:cxn modelId="{E8A9AACF-00DF-4F6E-81CF-78871AD6A60E}" type="presOf" srcId="{96F57AC2-D9E5-461C-9433-AC4349DF5178}" destId="{42C065CF-DF88-406A-B774-4E0D77CBDE7E}" srcOrd="1" destOrd="0" presId="urn:microsoft.com/office/officeart/2005/8/layout/radial1"/>
    <dgm:cxn modelId="{3E844AA4-D1F6-4462-915C-5774E1F1E171}" type="presOf" srcId="{25B9922D-CDE2-48E3-A497-4CB1324CB9C9}" destId="{D4BB2C24-F9DB-4541-A8EC-B2BE778BB00F}" srcOrd="0" destOrd="0" presId="urn:microsoft.com/office/officeart/2005/8/layout/radial1"/>
    <dgm:cxn modelId="{38BC2497-A162-48E2-8895-3D54A9F87DBD}" type="presOf" srcId="{DB82CA0B-AD0F-420C-99BD-C0A04E58E66C}" destId="{2C2039E9-ABC0-4789-BEEC-7D25CF0B0EAC}" srcOrd="0" destOrd="0" presId="urn:microsoft.com/office/officeart/2005/8/layout/radial1"/>
    <dgm:cxn modelId="{3F5ACF6D-44D3-44E5-AD5A-35C0510452CE}" type="presOf" srcId="{4B001905-B868-4DAC-8CD3-BB171C5FDFDF}" destId="{ABB03263-3AD3-43BF-9629-FDB22945DEF3}" srcOrd="0" destOrd="0" presId="urn:microsoft.com/office/officeart/2005/8/layout/radial1"/>
    <dgm:cxn modelId="{576309A3-05A5-47B4-B5BC-4BF2245D3BDE}" type="presOf" srcId="{C9E80D8C-85DD-4685-8230-DF19AC2C6DF9}" destId="{A0C2F302-6B83-432A-9954-4AC43F709EB1}" srcOrd="1" destOrd="0" presId="urn:microsoft.com/office/officeart/2005/8/layout/radial1"/>
    <dgm:cxn modelId="{8B9741CA-538B-4841-8525-10E98E787A88}" type="presOf" srcId="{2E1BFFA5-11F2-4008-8F73-1351819547A2}" destId="{77D529F5-65AE-47F5-A18A-28A29E7E1D80}" srcOrd="0" destOrd="0" presId="urn:microsoft.com/office/officeart/2005/8/layout/radial1"/>
    <dgm:cxn modelId="{2D9FBCFD-9CFA-42B2-965F-BF040C73A77A}" type="presOf" srcId="{1D1FF103-794D-41DF-9350-6CED4C7CB661}" destId="{7C531614-F58D-43B5-880A-E513BAABECD8}" srcOrd="0" destOrd="0" presId="urn:microsoft.com/office/officeart/2005/8/layout/radial1"/>
    <dgm:cxn modelId="{D7158777-2120-4F0C-AAFB-67B1509D95A6}" srcId="{EA0C5F59-81ED-458B-8CAB-F02CCE57768C}" destId="{1D1FF103-794D-41DF-9350-6CED4C7CB661}" srcOrd="2" destOrd="0" parTransId="{A13195FB-E72F-4B02-930F-ADFDFB7734EC}" sibTransId="{DB02FD37-B4C5-459D-9A34-D41FD35A1096}"/>
    <dgm:cxn modelId="{25D9D379-9F32-40FA-95BE-E99D29C75B94}" type="presOf" srcId="{D3CBCE5E-E3AC-4B5A-BF52-468B457F5C42}" destId="{3266BEA9-F758-450F-9F1C-34629D33FF3A}" srcOrd="0" destOrd="0" presId="urn:microsoft.com/office/officeart/2005/8/layout/radial1"/>
    <dgm:cxn modelId="{3E0CB373-1272-4596-808F-B44E2468FFB3}" type="presOf" srcId="{911F3F85-97EA-492B-A7E0-7B64758D771F}" destId="{72427D75-D461-42A6-B3EA-1A5D04837F48}" srcOrd="1" destOrd="0" presId="urn:microsoft.com/office/officeart/2005/8/layout/radial1"/>
    <dgm:cxn modelId="{AA5B0BFB-7084-4D22-9070-BE116817DEE4}" type="presOf" srcId="{96F57AC2-D9E5-461C-9433-AC4349DF5178}" destId="{5EC83F92-A6B3-47F1-9140-FBF0D9ED78B6}" srcOrd="0" destOrd="0" presId="urn:microsoft.com/office/officeart/2005/8/layout/radial1"/>
    <dgm:cxn modelId="{4FB290C4-4BD7-4150-A4B2-B0CE81999F16}" type="presOf" srcId="{4B001905-B868-4DAC-8CD3-BB171C5FDFDF}" destId="{6B65FD90-05F2-497E-82CC-81DED80BD583}" srcOrd="1" destOrd="0" presId="urn:microsoft.com/office/officeart/2005/8/layout/radial1"/>
    <dgm:cxn modelId="{26E9D7A0-CC21-4A2B-B6EA-1AE492C1D515}" srcId="{EA0C5F59-81ED-458B-8CAB-F02CCE57768C}" destId="{25B9922D-CDE2-48E3-A497-4CB1324CB9C9}" srcOrd="3" destOrd="0" parTransId="{C9E80D8C-85DD-4685-8230-DF19AC2C6DF9}" sibTransId="{1D77CBBC-E9C0-454F-A22E-70FFDAEC24AE}"/>
    <dgm:cxn modelId="{53329C65-C2F1-438C-8FDB-8B758EC3BF34}" type="presOf" srcId="{D9ED228F-6304-47F7-9952-D228D92E7DE5}" destId="{24079A61-C1A8-4B10-9954-550E7C77832A}" srcOrd="0" destOrd="0" presId="urn:microsoft.com/office/officeart/2005/8/layout/radial1"/>
    <dgm:cxn modelId="{E302591E-B789-4895-B647-EE3B8FA47FCF}" srcId="{EA0C5F59-81ED-458B-8CAB-F02CCE57768C}" destId="{D3CBCE5E-E3AC-4B5A-BF52-468B457F5C42}" srcOrd="1" destOrd="0" parTransId="{B47C284C-B830-48A7-9FA8-7611A47A6AAC}" sibTransId="{8F5BD321-26E0-4C45-BF6C-E6EB6F679F8D}"/>
    <dgm:cxn modelId="{53B83E82-7A48-4C91-AD50-CCFB291DF084}" srcId="{EA0C5F59-81ED-458B-8CAB-F02CCE57768C}" destId="{A8B7ADF8-5C23-4BF2-B778-3E3EF45CCBE5}" srcOrd="5" destOrd="0" parTransId="{96F57AC2-D9E5-461C-9433-AC4349DF5178}" sibTransId="{BBB95EA6-2E7C-49D9-8980-5D182758EB09}"/>
    <dgm:cxn modelId="{9633A886-D538-4E98-99EE-6F2C303C6492}" type="presOf" srcId="{A13195FB-E72F-4B02-930F-ADFDFB7734EC}" destId="{C04A8F31-4BD2-47D4-A180-8058C58CA57D}" srcOrd="1" destOrd="0" presId="urn:microsoft.com/office/officeart/2005/8/layout/radial1"/>
    <dgm:cxn modelId="{5D0A26B8-86AB-43F3-911C-1193CF4B22A2}" srcId="{DB82CA0B-AD0F-420C-99BD-C0A04E58E66C}" destId="{EA0C5F59-81ED-458B-8CAB-F02CCE57768C}" srcOrd="0" destOrd="0" parTransId="{AB09F118-2AB7-489F-A5E3-6D41909C98E8}" sibTransId="{607B2327-7376-479D-92AD-F9A305A31607}"/>
    <dgm:cxn modelId="{B0EF15FD-BCE0-4903-97FD-8246C7E7A84A}" type="presParOf" srcId="{2C2039E9-ABC0-4789-BEEC-7D25CF0B0EAC}" destId="{336C3737-7CFE-46C0-8358-D55EE9396346}" srcOrd="0" destOrd="0" presId="urn:microsoft.com/office/officeart/2005/8/layout/radial1"/>
    <dgm:cxn modelId="{01388165-E865-4921-85A7-D4E4A23B5914}" type="presParOf" srcId="{2C2039E9-ABC0-4789-BEEC-7D25CF0B0EAC}" destId="{4A43120E-6995-4091-8188-974361057C41}" srcOrd="1" destOrd="0" presId="urn:microsoft.com/office/officeart/2005/8/layout/radial1"/>
    <dgm:cxn modelId="{425276C2-6F85-441B-B730-0C907586C189}" type="presParOf" srcId="{4A43120E-6995-4091-8188-974361057C41}" destId="{72427D75-D461-42A6-B3EA-1A5D04837F48}" srcOrd="0" destOrd="0" presId="urn:microsoft.com/office/officeart/2005/8/layout/radial1"/>
    <dgm:cxn modelId="{1752E809-EC5C-4E0F-84BD-3D3F6CC09C14}" type="presParOf" srcId="{2C2039E9-ABC0-4789-BEEC-7D25CF0B0EAC}" destId="{24079A61-C1A8-4B10-9954-550E7C77832A}" srcOrd="2" destOrd="0" presId="urn:microsoft.com/office/officeart/2005/8/layout/radial1"/>
    <dgm:cxn modelId="{4080CBCC-91B3-496D-A805-AAECE2700F12}" type="presParOf" srcId="{2C2039E9-ABC0-4789-BEEC-7D25CF0B0EAC}" destId="{DB47F0C3-520B-4571-AB6E-C2D270D29066}" srcOrd="3" destOrd="0" presId="urn:microsoft.com/office/officeart/2005/8/layout/radial1"/>
    <dgm:cxn modelId="{07C76C1F-5406-44C0-B64E-F7986BE2E160}" type="presParOf" srcId="{DB47F0C3-520B-4571-AB6E-C2D270D29066}" destId="{4F402172-2906-4A6B-BAE4-F8FADB807B46}" srcOrd="0" destOrd="0" presId="urn:microsoft.com/office/officeart/2005/8/layout/radial1"/>
    <dgm:cxn modelId="{FAF2ECA7-3E0C-475D-A2B3-379BB59D8D92}" type="presParOf" srcId="{2C2039E9-ABC0-4789-BEEC-7D25CF0B0EAC}" destId="{3266BEA9-F758-450F-9F1C-34629D33FF3A}" srcOrd="4" destOrd="0" presId="urn:microsoft.com/office/officeart/2005/8/layout/radial1"/>
    <dgm:cxn modelId="{1B499D10-ABE0-432E-9C86-25390F38A103}" type="presParOf" srcId="{2C2039E9-ABC0-4789-BEEC-7D25CF0B0EAC}" destId="{61E489DC-7C98-4C5C-979E-1DB110D058E1}" srcOrd="5" destOrd="0" presId="urn:microsoft.com/office/officeart/2005/8/layout/radial1"/>
    <dgm:cxn modelId="{6B7541F8-CCBF-49A2-BB4E-76F592220536}" type="presParOf" srcId="{61E489DC-7C98-4C5C-979E-1DB110D058E1}" destId="{C04A8F31-4BD2-47D4-A180-8058C58CA57D}" srcOrd="0" destOrd="0" presId="urn:microsoft.com/office/officeart/2005/8/layout/radial1"/>
    <dgm:cxn modelId="{ACDA43F6-BB63-4161-929D-29C4F0ED79C4}" type="presParOf" srcId="{2C2039E9-ABC0-4789-BEEC-7D25CF0B0EAC}" destId="{7C531614-F58D-43B5-880A-E513BAABECD8}" srcOrd="6" destOrd="0" presId="urn:microsoft.com/office/officeart/2005/8/layout/radial1"/>
    <dgm:cxn modelId="{30F2322E-FF02-4318-A10E-CCF7623620C8}" type="presParOf" srcId="{2C2039E9-ABC0-4789-BEEC-7D25CF0B0EAC}" destId="{545FAC46-ADC3-4796-9669-17F4F20F062F}" srcOrd="7" destOrd="0" presId="urn:microsoft.com/office/officeart/2005/8/layout/radial1"/>
    <dgm:cxn modelId="{B6F6F19A-8847-4EEE-92FB-01C3991F7DE1}" type="presParOf" srcId="{545FAC46-ADC3-4796-9669-17F4F20F062F}" destId="{A0C2F302-6B83-432A-9954-4AC43F709EB1}" srcOrd="0" destOrd="0" presId="urn:microsoft.com/office/officeart/2005/8/layout/radial1"/>
    <dgm:cxn modelId="{656AD079-C96D-4A2D-B7DA-FD7234050D8D}" type="presParOf" srcId="{2C2039E9-ABC0-4789-BEEC-7D25CF0B0EAC}" destId="{D4BB2C24-F9DB-4541-A8EC-B2BE778BB00F}" srcOrd="8" destOrd="0" presId="urn:microsoft.com/office/officeart/2005/8/layout/radial1"/>
    <dgm:cxn modelId="{284C0D78-FBC2-495E-8092-0829D1CF2424}" type="presParOf" srcId="{2C2039E9-ABC0-4789-BEEC-7D25CF0B0EAC}" destId="{ABB03263-3AD3-43BF-9629-FDB22945DEF3}" srcOrd="9" destOrd="0" presId="urn:microsoft.com/office/officeart/2005/8/layout/radial1"/>
    <dgm:cxn modelId="{D03DC39B-0032-4D40-A364-9F713256BC85}" type="presParOf" srcId="{ABB03263-3AD3-43BF-9629-FDB22945DEF3}" destId="{6B65FD90-05F2-497E-82CC-81DED80BD583}" srcOrd="0" destOrd="0" presId="urn:microsoft.com/office/officeart/2005/8/layout/radial1"/>
    <dgm:cxn modelId="{08218960-E2A9-4EEB-920C-004410283E42}" type="presParOf" srcId="{2C2039E9-ABC0-4789-BEEC-7D25CF0B0EAC}" destId="{77D529F5-65AE-47F5-A18A-28A29E7E1D80}" srcOrd="10" destOrd="0" presId="urn:microsoft.com/office/officeart/2005/8/layout/radial1"/>
    <dgm:cxn modelId="{CB1F7C93-6067-49A2-9A1C-FFA4311AFAF6}" type="presParOf" srcId="{2C2039E9-ABC0-4789-BEEC-7D25CF0B0EAC}" destId="{5EC83F92-A6B3-47F1-9140-FBF0D9ED78B6}" srcOrd="11" destOrd="0" presId="urn:microsoft.com/office/officeart/2005/8/layout/radial1"/>
    <dgm:cxn modelId="{E6AD2C45-5DD7-4D72-BF2C-941A1264D08C}" type="presParOf" srcId="{5EC83F92-A6B3-47F1-9140-FBF0D9ED78B6}" destId="{42C065CF-DF88-406A-B774-4E0D77CBDE7E}" srcOrd="0" destOrd="0" presId="urn:microsoft.com/office/officeart/2005/8/layout/radial1"/>
    <dgm:cxn modelId="{180F0E1D-3D5E-4C2A-9659-0A8C38FAB4C8}" type="presParOf" srcId="{2C2039E9-ABC0-4789-BEEC-7D25CF0B0EAC}" destId="{DAC782D9-C7BF-443F-B39E-903605914B9F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6C3737-7CFE-46C0-8358-D55EE9396346}">
      <dsp:nvSpPr>
        <dsp:cNvPr id="0" name=""/>
        <dsp:cNvSpPr/>
      </dsp:nvSpPr>
      <dsp:spPr>
        <a:xfrm>
          <a:off x="2901828" y="1618881"/>
          <a:ext cx="1405706" cy="1405706"/>
        </a:xfrm>
        <a:prstGeom prst="ellipse">
          <a:avLst/>
        </a:prstGeom>
        <a:solidFill>
          <a:srgbClr val="98002E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/>
            <a:t>Findings</a:t>
          </a:r>
          <a:endParaRPr lang="en-IE" sz="1700" kern="1200" dirty="0"/>
        </a:p>
      </dsp:txBody>
      <dsp:txXfrm>
        <a:off x="2901828" y="1618881"/>
        <a:ext cx="1405706" cy="1405706"/>
      </dsp:txXfrm>
    </dsp:sp>
    <dsp:sp modelId="{4A43120E-6995-4091-8188-974361057C41}">
      <dsp:nvSpPr>
        <dsp:cNvPr id="0" name=""/>
        <dsp:cNvSpPr/>
      </dsp:nvSpPr>
      <dsp:spPr>
        <a:xfrm rot="16200000">
          <a:off x="3510908" y="1509325"/>
          <a:ext cx="187544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87544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16200000">
        <a:off x="3599992" y="1520421"/>
        <a:ext cx="9377" cy="9377"/>
      </dsp:txXfrm>
    </dsp:sp>
    <dsp:sp modelId="{24079A61-C1A8-4B10-9954-550E7C77832A}">
      <dsp:nvSpPr>
        <dsp:cNvPr id="0" name=""/>
        <dsp:cNvSpPr/>
      </dsp:nvSpPr>
      <dsp:spPr>
        <a:xfrm>
          <a:off x="2831542" y="-114938"/>
          <a:ext cx="1546276" cy="1546276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Options</a:t>
          </a:r>
          <a:endParaRPr lang="en-IE" sz="1400" kern="1200" dirty="0"/>
        </a:p>
      </dsp:txBody>
      <dsp:txXfrm>
        <a:off x="2831542" y="-114938"/>
        <a:ext cx="1546276" cy="1546276"/>
      </dsp:txXfrm>
    </dsp:sp>
    <dsp:sp modelId="{DB47F0C3-520B-4571-AB6E-C2D270D29066}">
      <dsp:nvSpPr>
        <dsp:cNvPr id="0" name=""/>
        <dsp:cNvSpPr/>
      </dsp:nvSpPr>
      <dsp:spPr>
        <a:xfrm rot="19800000">
          <a:off x="4200806" y="1907638"/>
          <a:ext cx="187544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87544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19800000">
        <a:off x="4289890" y="1918733"/>
        <a:ext cx="9377" cy="9377"/>
      </dsp:txXfrm>
    </dsp:sp>
    <dsp:sp modelId="{3266BEA9-F758-450F-9F1C-34629D33FF3A}">
      <dsp:nvSpPr>
        <dsp:cNvPr id="0" name=""/>
        <dsp:cNvSpPr/>
      </dsp:nvSpPr>
      <dsp:spPr>
        <a:xfrm>
          <a:off x="4272206" y="716828"/>
          <a:ext cx="1546276" cy="1546276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Sourcing </a:t>
          </a:r>
          <a:r>
            <a:rPr lang="en-IE" sz="1400" kern="1200" dirty="0" err="1" smtClean="0"/>
            <a:t>Accom</a:t>
          </a:r>
          <a:r>
            <a:rPr lang="en-IE" sz="1400" kern="1200" dirty="0" smtClean="0"/>
            <a:t>.</a:t>
          </a:r>
          <a:endParaRPr lang="en-IE" sz="1400" kern="1200" dirty="0"/>
        </a:p>
      </dsp:txBody>
      <dsp:txXfrm>
        <a:off x="4272206" y="716828"/>
        <a:ext cx="1546276" cy="1546276"/>
      </dsp:txXfrm>
    </dsp:sp>
    <dsp:sp modelId="{61E489DC-7C98-4C5C-979E-1DB110D058E1}">
      <dsp:nvSpPr>
        <dsp:cNvPr id="0" name=""/>
        <dsp:cNvSpPr/>
      </dsp:nvSpPr>
      <dsp:spPr>
        <a:xfrm rot="1800000">
          <a:off x="4205985" y="2684935"/>
          <a:ext cx="110230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10230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1800000">
        <a:off x="4258345" y="2697963"/>
        <a:ext cx="5511" cy="5511"/>
      </dsp:txXfrm>
    </dsp:sp>
    <dsp:sp modelId="{7C531614-F58D-43B5-880A-E513BAABECD8}">
      <dsp:nvSpPr>
        <dsp:cNvPr id="0" name=""/>
        <dsp:cNvSpPr/>
      </dsp:nvSpPr>
      <dsp:spPr>
        <a:xfrm>
          <a:off x="4194893" y="2303050"/>
          <a:ext cx="1700904" cy="1700904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350" kern="1200" dirty="0" smtClean="0"/>
            <a:t>Requirements</a:t>
          </a:r>
          <a:endParaRPr lang="en-IE" sz="1350" kern="1200" dirty="0"/>
        </a:p>
      </dsp:txBody>
      <dsp:txXfrm>
        <a:off x="4194893" y="2303050"/>
        <a:ext cx="1700904" cy="1700904"/>
      </dsp:txXfrm>
    </dsp:sp>
    <dsp:sp modelId="{545FAC46-ADC3-4796-9669-17F4F20F062F}">
      <dsp:nvSpPr>
        <dsp:cNvPr id="0" name=""/>
        <dsp:cNvSpPr/>
      </dsp:nvSpPr>
      <dsp:spPr>
        <a:xfrm rot="5400000">
          <a:off x="3510908" y="3102576"/>
          <a:ext cx="187544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87544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5400000">
        <a:off x="3599992" y="3113671"/>
        <a:ext cx="9377" cy="9377"/>
      </dsp:txXfrm>
    </dsp:sp>
    <dsp:sp modelId="{D4BB2C24-F9DB-4541-A8EC-B2BE778BB00F}">
      <dsp:nvSpPr>
        <dsp:cNvPr id="0" name=""/>
        <dsp:cNvSpPr/>
      </dsp:nvSpPr>
      <dsp:spPr>
        <a:xfrm>
          <a:off x="2831542" y="3212132"/>
          <a:ext cx="1546276" cy="1546276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Satisfaction</a:t>
          </a:r>
          <a:endParaRPr lang="en-IE" sz="1400" kern="1200" dirty="0"/>
        </a:p>
      </dsp:txBody>
      <dsp:txXfrm>
        <a:off x="2831542" y="3212132"/>
        <a:ext cx="1546276" cy="1546276"/>
      </dsp:txXfrm>
    </dsp:sp>
    <dsp:sp modelId="{ABB03263-3AD3-43BF-9629-FDB22945DEF3}">
      <dsp:nvSpPr>
        <dsp:cNvPr id="0" name=""/>
        <dsp:cNvSpPr/>
      </dsp:nvSpPr>
      <dsp:spPr>
        <a:xfrm rot="9000000">
          <a:off x="2821011" y="2704263"/>
          <a:ext cx="187544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87544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9000000">
        <a:off x="2910094" y="2715358"/>
        <a:ext cx="9377" cy="9377"/>
      </dsp:txXfrm>
    </dsp:sp>
    <dsp:sp modelId="{77D529F5-65AE-47F5-A18A-28A29E7E1D80}">
      <dsp:nvSpPr>
        <dsp:cNvPr id="0" name=""/>
        <dsp:cNvSpPr/>
      </dsp:nvSpPr>
      <dsp:spPr>
        <a:xfrm>
          <a:off x="1390878" y="2380364"/>
          <a:ext cx="1546276" cy="1546276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Trade Off</a:t>
          </a:r>
          <a:endParaRPr lang="en-IE" sz="1400" kern="1200" dirty="0"/>
        </a:p>
      </dsp:txBody>
      <dsp:txXfrm>
        <a:off x="1390878" y="2380364"/>
        <a:ext cx="1546276" cy="1546276"/>
      </dsp:txXfrm>
    </dsp:sp>
    <dsp:sp modelId="{5EC83F92-A6B3-47F1-9140-FBF0D9ED78B6}">
      <dsp:nvSpPr>
        <dsp:cNvPr id="0" name=""/>
        <dsp:cNvSpPr/>
      </dsp:nvSpPr>
      <dsp:spPr>
        <a:xfrm rot="12600000">
          <a:off x="2821011" y="1907638"/>
          <a:ext cx="187544" cy="31567"/>
        </a:xfrm>
        <a:custGeom>
          <a:avLst/>
          <a:gdLst/>
          <a:ahLst/>
          <a:cxnLst/>
          <a:rect l="0" t="0" r="0" b="0"/>
          <a:pathLst>
            <a:path>
              <a:moveTo>
                <a:pt x="0" y="15783"/>
              </a:moveTo>
              <a:lnTo>
                <a:pt x="187544" y="1578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500" kern="1200"/>
        </a:p>
      </dsp:txBody>
      <dsp:txXfrm rot="12600000">
        <a:off x="2910094" y="1918733"/>
        <a:ext cx="9377" cy="9377"/>
      </dsp:txXfrm>
    </dsp:sp>
    <dsp:sp modelId="{DAC782D9-C7BF-443F-B39E-903605914B9F}">
      <dsp:nvSpPr>
        <dsp:cNvPr id="0" name=""/>
        <dsp:cNvSpPr/>
      </dsp:nvSpPr>
      <dsp:spPr>
        <a:xfrm>
          <a:off x="1390878" y="716828"/>
          <a:ext cx="1546276" cy="1546276"/>
        </a:xfrm>
        <a:prstGeom prst="ellipse">
          <a:avLst/>
        </a:prstGeom>
        <a:solidFill>
          <a:srgbClr val="005596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400" kern="1200" dirty="0" smtClean="0"/>
            <a:t>Rent Burden</a:t>
          </a:r>
          <a:endParaRPr lang="en-IE" sz="1400" kern="1200" dirty="0"/>
        </a:p>
      </dsp:txBody>
      <dsp:txXfrm>
        <a:off x="1390878" y="716828"/>
        <a:ext cx="1546276" cy="1546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6866" y="0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4B4E5-FBAA-4D55-A97D-77ACB97A5731}" type="datetimeFigureOut">
              <a:rPr lang="en-US" smtClean="0"/>
              <a:pPr/>
              <a:t>3/20/2015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6866" y="9430218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8A1D1-1B9C-4103-A8E0-ED77E7405650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3196045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6290C-4430-4AF7-9DA3-C5CD1A42D3D1}" type="datetimeFigureOut">
              <a:rPr lang="en-US" smtClean="0"/>
              <a:pPr/>
              <a:t>3/20/2015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6125"/>
            <a:ext cx="6615112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598" y="4716705"/>
            <a:ext cx="5335893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6866" y="9430218"/>
            <a:ext cx="2890665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71B14C-430D-4C60-A26D-3FCBC51FE271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54112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767037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44681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321969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228343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455733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3171992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6103634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547573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4113380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3576278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aseline="0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36922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457906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3278484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804774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589030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643441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417842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1B14C-430D-4C60-A26D-3FCBC51FE271}" type="slidenum">
              <a:rPr lang="en-IE" smtClean="0"/>
              <a:pPr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3681144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314451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143386"/>
            <a:ext cx="9147765" cy="1005430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98002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hevron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3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9800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0D5074A-0464-4B93-A3C6-F8D5B47698C4}" type="datetimeFigureOut">
              <a:rPr lang="en-IE" smtClean="0"/>
              <a:pPr/>
              <a:t>20/03/2015</a:t>
            </a:fld>
            <a:endParaRPr lang="en-I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E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07CE67F-35FA-4100-B436-9F12C5F1A5E1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31250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Vulnerabilities in a Recovering Market: 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Experiences of Low Income Tenants in the PRS</a:t>
            </a:r>
            <a:endParaRPr lang="en-IE" sz="2400" b="1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b="1" dirty="0" err="1" smtClean="0">
                <a:solidFill>
                  <a:schemeClr val="bg1"/>
                </a:solidFill>
              </a:rPr>
              <a:t>ENHR</a:t>
            </a:r>
            <a:r>
              <a:rPr lang="en-IE" sz="2400" b="1" dirty="0" smtClean="0">
                <a:solidFill>
                  <a:schemeClr val="bg1"/>
                </a:solidFill>
              </a:rPr>
              <a:t> Private Rented Markets Seminar</a:t>
            </a:r>
          </a:p>
          <a:p>
            <a:r>
              <a:rPr lang="en-IE" sz="2200" b="1" dirty="0" smtClean="0">
                <a:solidFill>
                  <a:schemeClr val="bg1"/>
                </a:solidFill>
              </a:rPr>
              <a:t>20</a:t>
            </a:r>
            <a:r>
              <a:rPr lang="en-IE" sz="2200" b="1" baseline="30000" dirty="0" smtClean="0">
                <a:solidFill>
                  <a:schemeClr val="bg1"/>
                </a:solidFill>
              </a:rPr>
              <a:t>th</a:t>
            </a:r>
            <a:r>
              <a:rPr lang="en-IE" sz="2200" b="1" dirty="0" smtClean="0">
                <a:solidFill>
                  <a:schemeClr val="bg1"/>
                </a:solidFill>
              </a:rPr>
              <a:t> March 2015</a:t>
            </a:r>
            <a:endParaRPr lang="en-IE" sz="2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50"/>
          </a:xfrm>
        </p:spPr>
        <p:txBody>
          <a:bodyPr/>
          <a:lstStyle/>
          <a:p>
            <a:r>
              <a:rPr lang="en-IE" dirty="0" smtClean="0"/>
              <a:t>Tenant Profile</a:t>
            </a:r>
            <a:endParaRPr lang="en-IE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071934" y="1071552"/>
          <a:ext cx="4857783" cy="301650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429023"/>
                <a:gridCol w="785819"/>
                <a:gridCol w="642941"/>
              </a:tblGrid>
              <a:tr h="370840">
                <a:tc>
                  <a:txBody>
                    <a:bodyPr/>
                    <a:lstStyle/>
                    <a:p>
                      <a:endParaRPr lang="en-IE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Low Income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Others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Male**</a:t>
                      </a:r>
                      <a:endParaRPr lang="en-IE" sz="1200" i="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50.4%</a:t>
                      </a:r>
                      <a:endParaRPr lang="en-IE" sz="1200" i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59.7%</a:t>
                      </a:r>
                      <a:endParaRPr lang="en-IE" sz="1200" i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Female**</a:t>
                      </a:r>
                      <a:endParaRPr lang="en-IE" sz="1200" i="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49.6%</a:t>
                      </a:r>
                      <a:endParaRPr lang="en-IE" sz="1200" i="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i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40.3%</a:t>
                      </a:r>
                      <a:endParaRPr lang="en-IE" sz="1200" i="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200" dirty="0">
                        <a:solidFill>
                          <a:srgbClr val="0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Republic of Ireland 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66.9%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75.6%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UK (</a:t>
                      </a:r>
                      <a:r>
                        <a:rPr lang="en-IE" sz="1200" dirty="0" err="1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incl</a:t>
                      </a: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 Northern Ireland)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8.5%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6.0%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Other Europe**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19.4%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Calibri"/>
                        </a:rPr>
                        <a:t>10.9%</a:t>
                      </a:r>
                      <a:endParaRPr lang="en-IE" sz="1200" dirty="0">
                        <a:solidFill>
                          <a:srgbClr val="98002E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Rest of World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5.2%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7.5%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1000114"/>
            <a:ext cx="385765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200" dirty="0" smtClean="0"/>
              <a:t>Negligible differences between the groups across the Marital Statuses and Age Profile </a:t>
            </a:r>
          </a:p>
          <a:p>
            <a:pPr algn="ctr"/>
            <a:endParaRPr lang="en-IE" sz="2200" dirty="0" smtClean="0"/>
          </a:p>
          <a:p>
            <a:r>
              <a:rPr lang="en-IE" sz="2200" dirty="0" smtClean="0"/>
              <a:t>Females and Other Europeans were statistically more likely to fall into the low income tenant group </a:t>
            </a:r>
          </a:p>
          <a:p>
            <a:pPr algn="ctr"/>
            <a:endParaRPr lang="en-IE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857250"/>
          </a:xfrm>
        </p:spPr>
        <p:txBody>
          <a:bodyPr/>
          <a:lstStyle/>
          <a:p>
            <a:r>
              <a:rPr lang="en-IE" dirty="0" smtClean="0"/>
              <a:t>Reasons for Renting </a:t>
            </a:r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5714976" y="857238"/>
            <a:ext cx="34290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dirty="0" smtClean="0"/>
          </a:p>
          <a:p>
            <a:endParaRPr lang="en-IE" dirty="0" smtClean="0"/>
          </a:p>
          <a:p>
            <a:r>
              <a:rPr lang="en-IE" dirty="0" smtClean="0"/>
              <a:t>More freedom of choice among other renters</a:t>
            </a:r>
          </a:p>
          <a:p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endParaRPr lang="en-IE" dirty="0" smtClean="0"/>
          </a:p>
          <a:p>
            <a:r>
              <a:rPr lang="en-IE" dirty="0" smtClean="0"/>
              <a:t>Low income tenants may have few options outside of the </a:t>
            </a:r>
            <a:r>
              <a:rPr lang="en-IE" dirty="0" err="1" smtClean="0"/>
              <a:t>PRS</a:t>
            </a:r>
            <a:r>
              <a:rPr lang="en-IE" dirty="0" smtClean="0"/>
              <a:t> </a:t>
            </a:r>
          </a:p>
          <a:p>
            <a:endParaRPr lang="en-IE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93699" y="857238"/>
          <a:ext cx="5286413" cy="4056888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686577"/>
                <a:gridCol w="834697"/>
                <a:gridCol w="765139"/>
              </a:tblGrid>
              <a:tr h="370840">
                <a:tc>
                  <a:txBody>
                    <a:bodyPr/>
                    <a:lstStyle/>
                    <a:p>
                      <a:endParaRPr lang="en-I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/>
                        <a:t>Low Income</a:t>
                      </a:r>
                      <a:endParaRPr lang="en-IE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/>
                        <a:t>Others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Suits my requirements best 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29.4%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36.8%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/>
                        <a:t>Can't </a:t>
                      </a:r>
                      <a:r>
                        <a:rPr lang="en-IE" sz="1200" dirty="0"/>
                        <a:t>get a mortgage - don't have the deposit  saved/ savings to  purchase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005596"/>
                          </a:solidFill>
                          <a:latin typeface="+mn-lt"/>
                          <a:ea typeface="+mn-ea"/>
                          <a:cs typeface="+mn-cs"/>
                        </a:rPr>
                        <a:t>29.8%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005596"/>
                          </a:solidFill>
                          <a:latin typeface="+mn-lt"/>
                          <a:ea typeface="+mn-ea"/>
                          <a:cs typeface="+mn-cs"/>
                        </a:rPr>
                        <a:t>36.3%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Can't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get a mortgage -  not earning enough or  job is unstable/ on  contract</a:t>
                      </a: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33.1%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23.9%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Not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sure where I want  to settle down/ live  long term ***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16.9%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27.4%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Convenient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to  things I need to be  close to (e.g. work, school, family</a:t>
                      </a: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)*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15.7%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21.9%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Feel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I am too young to  buy a property**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8.1%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14.9% 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/>
                        <a:t>Can't </a:t>
                      </a:r>
                      <a:r>
                        <a:rPr lang="en-IE" sz="1200" dirty="0"/>
                        <a:t>find a suitable property to buy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005596"/>
                          </a:solidFill>
                          <a:latin typeface="+mn-lt"/>
                          <a:ea typeface="+mn-ea"/>
                          <a:cs typeface="+mn-cs"/>
                        </a:rPr>
                        <a:t>10.1%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005596"/>
                          </a:solidFill>
                          <a:latin typeface="+mn-lt"/>
                          <a:ea typeface="+mn-ea"/>
                          <a:cs typeface="+mn-cs"/>
                        </a:rPr>
                        <a:t>10.4%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indent="215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Waiting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to be  offered social housing  (local authority or voluntary body)***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14.9%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1.0% 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Only </a:t>
                      </a: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in the area for a  limited time i.e. college, job contract  etc 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3.2%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8.0% 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23528" y="49149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Notes: Significance: ***, 0.01; **, 0.05. *, 0.1</a:t>
            </a: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929190" y="1285866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Oval 8"/>
          <p:cNvSpPr/>
          <p:nvPr/>
        </p:nvSpPr>
        <p:spPr>
          <a:xfrm>
            <a:off x="4929190" y="2500312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Oval 11"/>
          <p:cNvSpPr/>
          <p:nvPr/>
        </p:nvSpPr>
        <p:spPr>
          <a:xfrm>
            <a:off x="4929190" y="2928940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Oval 12"/>
          <p:cNvSpPr/>
          <p:nvPr/>
        </p:nvSpPr>
        <p:spPr>
          <a:xfrm>
            <a:off x="4071934" y="2071684"/>
            <a:ext cx="642942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Oval 13"/>
          <p:cNvSpPr/>
          <p:nvPr/>
        </p:nvSpPr>
        <p:spPr>
          <a:xfrm>
            <a:off x="4071934" y="4071948"/>
            <a:ext cx="642942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Oval 15"/>
          <p:cNvSpPr/>
          <p:nvPr/>
        </p:nvSpPr>
        <p:spPr>
          <a:xfrm>
            <a:off x="4929190" y="3357568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85720" y="79761"/>
            <a:ext cx="8858280" cy="1063229"/>
          </a:xfrm>
        </p:spPr>
        <p:txBody>
          <a:bodyPr>
            <a:normAutofit/>
          </a:bodyPr>
          <a:lstStyle/>
          <a:p>
            <a:r>
              <a:rPr lang="en-IE" dirty="0" smtClean="0"/>
              <a:t>Sourcing Accommodation </a:t>
            </a:r>
            <a:endParaRPr lang="en-IE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143372" y="1214428"/>
          <a:ext cx="4857783" cy="292303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429023"/>
                <a:gridCol w="785819"/>
                <a:gridCol w="642941"/>
              </a:tblGrid>
              <a:tr h="370840">
                <a:tc>
                  <a:txBody>
                    <a:bodyPr/>
                    <a:lstStyle/>
                    <a:p>
                      <a:endParaRPr lang="en-IE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Low Income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Others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Did you sign a lease when moving in?*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82.7%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76.1%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Do you have a copy of the lease? ***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90.7%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99.3%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Were you required to provide references from previous tenancies or employers? **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48.4%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57.7%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Do you have a rent book or do you receive a quarterly rent receipt from the landlord? </a:t>
                      </a: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**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27.4%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19.4%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Calibri"/>
                          <a:cs typeface="Calibri"/>
                        </a:rPr>
                        <a:t>Were you required to provide a security deposit to your landlord?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005596"/>
                          </a:solidFill>
                          <a:latin typeface="+mn-lt"/>
                          <a:ea typeface="Calibri"/>
                          <a:cs typeface="Calibri"/>
                        </a:rPr>
                        <a:t>89.1%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Calibri"/>
                          <a:cs typeface="Calibri"/>
                        </a:rPr>
                        <a:t>91.0%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Calibri"/>
                        </a:rPr>
                        <a:t>Did the landlord/agent carry out an inventory on the property prior to you moving in?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005596"/>
                          </a:solidFill>
                          <a:latin typeface="+mn-lt"/>
                          <a:ea typeface="Calibri"/>
                          <a:cs typeface="Calibri"/>
                        </a:rPr>
                        <a:t>41.9%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Calibri"/>
                          <a:cs typeface="Calibri"/>
                        </a:rPr>
                        <a:t>41.8%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4282" y="926961"/>
            <a:ext cx="385765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sz="1200" dirty="0" smtClean="0"/>
          </a:p>
          <a:p>
            <a:r>
              <a:rPr lang="en-IE" sz="2000" dirty="0" smtClean="0"/>
              <a:t>‘Very difficult to source accommodation at present’.</a:t>
            </a:r>
          </a:p>
          <a:p>
            <a:endParaRPr lang="en-IE" sz="2000" dirty="0" smtClean="0"/>
          </a:p>
          <a:p>
            <a:r>
              <a:rPr lang="en-IE" sz="2000" dirty="0" smtClean="0"/>
              <a:t>Unprecedented lack of rental stock in Ireland</a:t>
            </a:r>
          </a:p>
          <a:p>
            <a:endParaRPr lang="en-IE" sz="2000" dirty="0" smtClean="0"/>
          </a:p>
          <a:p>
            <a:r>
              <a:rPr lang="en-IE" sz="2000" dirty="0" smtClean="0"/>
              <a:t>More onerous requirements for Low Income tenants?</a:t>
            </a:r>
          </a:p>
          <a:p>
            <a:endParaRPr lang="en-IE" sz="2000" dirty="0" smtClean="0"/>
          </a:p>
          <a:p>
            <a:endParaRPr lang="en-IE" sz="2000" dirty="0" smtClean="0"/>
          </a:p>
          <a:p>
            <a:r>
              <a:rPr lang="en-IE" dirty="0" smtClean="0"/>
              <a:t> </a:t>
            </a:r>
          </a:p>
          <a:p>
            <a:endParaRPr lang="en-IE" dirty="0"/>
          </a:p>
        </p:txBody>
      </p:sp>
      <p:pic>
        <p:nvPicPr>
          <p:cNvPr id="6" name="Picture 5" descr="6457-caution-precaucion-clip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643320"/>
            <a:ext cx="1260652" cy="1214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Oval 11"/>
          <p:cNvSpPr/>
          <p:nvPr/>
        </p:nvSpPr>
        <p:spPr>
          <a:xfrm>
            <a:off x="7786710" y="1643056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139952" y="4155926"/>
            <a:ext cx="51835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Notes: Significance: ***, 0.01; **, 0.05. *, 0.1</a:t>
            </a: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429652" y="2000246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Oval 10"/>
          <p:cNvSpPr/>
          <p:nvPr/>
        </p:nvSpPr>
        <p:spPr>
          <a:xfrm>
            <a:off x="8429652" y="2357436"/>
            <a:ext cx="571504" cy="357190"/>
          </a:xfrm>
          <a:prstGeom prst="ellipse">
            <a:avLst/>
          </a:prstGeom>
          <a:noFill/>
          <a:ln w="28575">
            <a:solidFill>
              <a:srgbClr val="0F8D09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Satisfaction with Rented Property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714362"/>
            <a:ext cx="87868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200" dirty="0" smtClean="0"/>
              <a:t>Overall satisfaction levels were high</a:t>
            </a:r>
          </a:p>
          <a:p>
            <a:r>
              <a:rPr lang="en-IE" sz="2200" dirty="0" smtClean="0"/>
              <a:t>Lower levels of satisfaction evident among low income tenants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28596" y="1500180"/>
          <a:ext cx="4857783" cy="264566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429023"/>
                <a:gridCol w="642942"/>
                <a:gridCol w="785818"/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Calibri"/>
                          <a:ea typeface="Times New Roman"/>
                          <a:cs typeface="Calibri"/>
                        </a:rPr>
                        <a:t>Low Income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Calibri"/>
                          <a:ea typeface="Times New Roman"/>
                          <a:cs typeface="Calibri"/>
                        </a:rPr>
                        <a:t>Others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The condition of the property 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43.5%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53.7%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How safe your property is ***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47.2%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60.2%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Your landlord***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47.6%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64.7%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The security of your rental situation *</a:t>
                      </a:r>
                      <a:endParaRPr lang="en-IE" sz="1200" dirty="0">
                        <a:solidFill>
                          <a:srgbClr val="98002E"/>
                        </a:solidFill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39.5%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47.8%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The location of the property***</a:t>
                      </a:r>
                      <a:endParaRPr lang="en-IE" sz="1200" dirty="0">
                        <a:solidFill>
                          <a:srgbClr val="98002E"/>
                        </a:solidFill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58.5%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98002E"/>
                          </a:solidFill>
                        </a:rPr>
                        <a:t>75.6%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IE" sz="1200" dirty="0"/>
                        <a:t>The </a:t>
                      </a:r>
                      <a:r>
                        <a:rPr lang="en-IE" sz="1200" dirty="0" smtClean="0"/>
                        <a:t>rent </a:t>
                      </a:r>
                      <a:r>
                        <a:rPr lang="en-IE" sz="1200" dirty="0"/>
                        <a:t>that you pay relative to the property</a:t>
                      </a:r>
                      <a:endParaRPr lang="en-IE" sz="1200" dirty="0">
                        <a:latin typeface="Palatino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>
                          <a:solidFill>
                            <a:srgbClr val="005596"/>
                          </a:solidFill>
                          <a:latin typeface="+mn-lt"/>
                          <a:ea typeface="+mn-ea"/>
                          <a:cs typeface="+mn-cs"/>
                        </a:rPr>
                        <a:t>35.1%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/>
                        <a:t>38.8%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29256" y="1571618"/>
            <a:ext cx="3500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rgbClr val="005596"/>
                </a:solidFill>
              </a:rPr>
              <a:t>Could suggest poorer standard of accommodation</a:t>
            </a:r>
          </a:p>
          <a:p>
            <a:endParaRPr lang="en-IE" dirty="0" smtClean="0"/>
          </a:p>
          <a:p>
            <a:r>
              <a:rPr lang="en-IE" dirty="0" smtClean="0"/>
              <a:t>May link back to:</a:t>
            </a:r>
          </a:p>
          <a:p>
            <a:pPr>
              <a:buFont typeface="Wingdings" pitchFamily="2" charset="2"/>
              <a:buChar char="§"/>
            </a:pPr>
            <a:r>
              <a:rPr lang="en-IE" dirty="0" smtClean="0"/>
              <a:t>obtaining copies of the lease</a:t>
            </a:r>
          </a:p>
          <a:p>
            <a:pPr>
              <a:buFont typeface="Wingdings" pitchFamily="2" charset="2"/>
              <a:buChar char="§"/>
            </a:pPr>
            <a:r>
              <a:rPr lang="en-IE" dirty="0" smtClean="0"/>
              <a:t>tenancy inspections</a:t>
            </a:r>
          </a:p>
          <a:p>
            <a:pPr>
              <a:buFont typeface="Wingdings" pitchFamily="2" charset="2"/>
              <a:buChar char="§"/>
            </a:pPr>
            <a:r>
              <a:rPr lang="en-IE" dirty="0" smtClean="0"/>
              <a:t>repairs and maintenance</a:t>
            </a:r>
          </a:p>
          <a:p>
            <a:pPr>
              <a:buFont typeface="Wingdings" pitchFamily="2" charset="2"/>
              <a:buChar char="§"/>
            </a:pPr>
            <a:endParaRPr lang="en-IE" dirty="0" smtClean="0"/>
          </a:p>
          <a:p>
            <a:pPr>
              <a:buFont typeface="Wingdings" pitchFamily="2" charset="2"/>
              <a:buChar char="§"/>
            </a:pPr>
            <a:endParaRPr lang="en-IE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28596" y="4214824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Notes: Significance: ***, 0.01; **, 0.05. *, 0.1</a:t>
            </a: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50"/>
          </a:xfrm>
        </p:spPr>
        <p:txBody>
          <a:bodyPr/>
          <a:lstStyle/>
          <a:p>
            <a:r>
              <a:rPr lang="en-IE" dirty="0" smtClean="0"/>
              <a:t>Rent Affordability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2071684"/>
            <a:ext cx="5715008" cy="300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Rent Supplement 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47% Rent Burden 30%+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15%  - Rent Burden 50%+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Other Low Income Tenants (ex RS)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60%  - Rent Burden 30%+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20% - Rent Burden 50%+</a:t>
            </a:r>
          </a:p>
          <a:p>
            <a:pPr lvl="1">
              <a:buFont typeface="Arial" pitchFamily="34" charset="0"/>
              <a:buChar char="•"/>
            </a:pPr>
            <a:endParaRPr lang="en-IE" sz="2200" dirty="0" smtClean="0"/>
          </a:p>
          <a:p>
            <a:pPr lvl="2">
              <a:buFont typeface="Arial" pitchFamily="34" charset="0"/>
              <a:buChar char="•"/>
            </a:pPr>
            <a:endParaRPr lang="en-IE" sz="22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57158" y="857238"/>
          <a:ext cx="3143270" cy="153314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500197"/>
                <a:gridCol w="857256"/>
                <a:gridCol w="785817"/>
              </a:tblGrid>
              <a:tr h="370840">
                <a:tc>
                  <a:txBody>
                    <a:bodyPr/>
                    <a:lstStyle/>
                    <a:p>
                      <a:endParaRPr lang="en-IE" sz="12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Low Income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+mn-lt"/>
                          <a:ea typeface="Times New Roman"/>
                          <a:cs typeface="Calibri"/>
                        </a:rPr>
                        <a:t>Others</a:t>
                      </a:r>
                      <a:endParaRPr lang="en-IE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30% or less ***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 smtClean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45.2%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62.7%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31-50%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35.9%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>
                          <a:solidFill>
                            <a:srgbClr val="005596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31.3%</a:t>
                      </a:r>
                      <a:endParaRPr lang="en-IE" sz="1200" dirty="0">
                        <a:solidFill>
                          <a:srgbClr val="005596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50+% ***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17.7%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0" dirty="0">
                          <a:solidFill>
                            <a:srgbClr val="98002E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4.5%</a:t>
                      </a:r>
                      <a:endParaRPr lang="en-IE" sz="12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2428874"/>
            <a:ext cx="314327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IE" sz="9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Notes: Significance: ***, 0.01; **, 0.05. *, 0.1</a:t>
            </a:r>
            <a:endParaRPr kumimoji="0" lang="en-IE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857356" y="785800"/>
            <a:ext cx="857256" cy="571504"/>
          </a:xfrm>
          <a:prstGeom prst="ellipse">
            <a:avLst/>
          </a:prstGeom>
          <a:noFill/>
          <a:ln w="38100">
            <a:solidFill>
              <a:srgbClr val="0F8D09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571736" y="1285866"/>
            <a:ext cx="1428760" cy="714380"/>
          </a:xfrm>
          <a:prstGeom prst="straightConnector1">
            <a:avLst/>
          </a:prstGeom>
          <a:ln w="28575">
            <a:solidFill>
              <a:srgbClr val="0F8D09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50"/>
          </a:xfrm>
        </p:spPr>
        <p:txBody>
          <a:bodyPr/>
          <a:lstStyle/>
          <a:p>
            <a:r>
              <a:rPr lang="en-IE" dirty="0" smtClean="0"/>
              <a:t>Other Key Findings </a:t>
            </a:r>
            <a:endParaRPr lang="en-I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28596" y="2574938"/>
          <a:ext cx="7715304" cy="18542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929354"/>
                <a:gridCol w="928694"/>
                <a:gridCol w="857256"/>
              </a:tblGrid>
              <a:tr h="370840">
                <a:tc>
                  <a:txBody>
                    <a:bodyPr/>
                    <a:lstStyle/>
                    <a:p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Calibri"/>
                          <a:ea typeface="Times New Roman"/>
                          <a:cs typeface="Calibri"/>
                        </a:rPr>
                        <a:t>Low Income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b="1" dirty="0">
                          <a:latin typeface="Calibri"/>
                          <a:ea typeface="Times New Roman"/>
                          <a:cs typeface="Calibri"/>
                        </a:rPr>
                        <a:t>Others</a:t>
                      </a:r>
                      <a:endParaRPr lang="en-IE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Lack of supply was driving rent increases**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52.6%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62.9%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More likely to rent long term if there was a possibility of a long term lease**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35.1%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23.9%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Happy to rent long term*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18.1%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12.4%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Not fully aware of their rights***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IE" sz="1200" kern="1200" dirty="0" smtClean="0">
                          <a:solidFill>
                            <a:srgbClr val="98002E"/>
                          </a:solidFill>
                          <a:latin typeface="+mn-lt"/>
                          <a:ea typeface="+mn-ea"/>
                          <a:cs typeface="+mn-cs"/>
                        </a:rPr>
                        <a:t>38.3%</a:t>
                      </a:r>
                      <a:endParaRPr kumimoji="0" lang="en-IE" sz="1200" kern="1200" dirty="0">
                        <a:solidFill>
                          <a:srgbClr val="98002E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200" dirty="0" smtClean="0">
                          <a:solidFill>
                            <a:srgbClr val="98002E"/>
                          </a:solidFill>
                        </a:rPr>
                        <a:t>26.4%</a:t>
                      </a:r>
                      <a:endParaRPr lang="en-IE" sz="1200" dirty="0">
                        <a:solidFill>
                          <a:srgbClr val="98002E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57158" y="857238"/>
            <a:ext cx="857256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000" dirty="0" smtClean="0"/>
              <a:t>Majority of all tenants agreed that:</a:t>
            </a:r>
          </a:p>
          <a:p>
            <a:pPr marL="269875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the lack of supply was driving rent increases, </a:t>
            </a:r>
          </a:p>
          <a:p>
            <a:pPr marL="269875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the government should incentivise the supply of accommodation</a:t>
            </a:r>
          </a:p>
          <a:p>
            <a:pPr marL="269875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IE" sz="2000" dirty="0" smtClean="0"/>
              <a:t>that rent increases should be regulated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7"/>
          <p:cNvSpPr>
            <a:spLocks noGrp="1"/>
          </p:cNvSpPr>
          <p:nvPr>
            <p:ph type="title"/>
          </p:nvPr>
        </p:nvSpPr>
        <p:spPr>
          <a:xfrm>
            <a:off x="200052" y="0"/>
            <a:ext cx="8229600" cy="857250"/>
          </a:xfrm>
        </p:spPr>
        <p:txBody>
          <a:bodyPr/>
          <a:lstStyle/>
          <a:p>
            <a:r>
              <a:rPr lang="en-IE" dirty="0" smtClean="0"/>
              <a:t>Lessons</a:t>
            </a:r>
            <a:endParaRPr lang="en-IE" dirty="0"/>
          </a:p>
        </p:txBody>
      </p:sp>
      <p:graphicFrame>
        <p:nvGraphicFramePr>
          <p:cNvPr id="15" name="Diagram 14"/>
          <p:cNvGraphicFramePr/>
          <p:nvPr/>
        </p:nvGraphicFramePr>
        <p:xfrm>
          <a:off x="1643042" y="214296"/>
          <a:ext cx="728667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336C3737-7CFE-46C0-8358-D55EE9396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graphicEl>
                                              <a:dgm id="{336C3737-7CFE-46C0-8358-D55EE93963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4A43120E-6995-4091-8188-974361057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graphicEl>
                                              <a:dgm id="{4A43120E-6995-4091-8188-974361057C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24079A61-C1A8-4B10-9954-550E7C7783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>
                                            <p:graphicEl>
                                              <a:dgm id="{24079A61-C1A8-4B10-9954-550E7C7783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B47F0C3-520B-4571-AB6E-C2D270D29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>
                                            <p:graphicEl>
                                              <a:dgm id="{DB47F0C3-520B-4571-AB6E-C2D270D290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3266BEA9-F758-450F-9F1C-34629D33FF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>
                                            <p:graphicEl>
                                              <a:dgm id="{3266BEA9-F758-450F-9F1C-34629D33FF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61E489DC-7C98-4C5C-979E-1DB110D05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graphicEl>
                                              <a:dgm id="{61E489DC-7C98-4C5C-979E-1DB110D05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C531614-F58D-43B5-880A-E513BAABE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graphicEl>
                                              <a:dgm id="{7C531614-F58D-43B5-880A-E513BAABE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45FAC46-ADC3-4796-9669-17F4F20F06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>
                                            <p:graphicEl>
                                              <a:dgm id="{545FAC46-ADC3-4796-9669-17F4F20F06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4BB2C24-F9DB-4541-A8EC-B2BE778BB0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>
                                            <p:graphicEl>
                                              <a:dgm id="{D4BB2C24-F9DB-4541-A8EC-B2BE778BB0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ABB03263-3AD3-43BF-9629-FDB22945D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>
                                            <p:graphicEl>
                                              <a:dgm id="{ABB03263-3AD3-43BF-9629-FDB22945DE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7D529F5-65AE-47F5-A18A-28A29E7E1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graphicEl>
                                              <a:dgm id="{77D529F5-65AE-47F5-A18A-28A29E7E1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EC83F92-A6B3-47F1-9140-FBF0D9ED78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graphicEl>
                                              <a:dgm id="{5EC83F92-A6B3-47F1-9140-FBF0D9ED78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AC782D9-C7BF-443F-B39E-903605914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>
                                            <p:graphicEl>
                                              <a:dgm id="{DAC782D9-C7BF-443F-B39E-903605914B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857250"/>
          </a:xfrm>
        </p:spPr>
        <p:txBody>
          <a:bodyPr/>
          <a:lstStyle/>
          <a:p>
            <a:r>
              <a:rPr lang="en-IE" dirty="0" smtClean="0"/>
              <a:t>Issues to Consider</a:t>
            </a:r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896183"/>
            <a:ext cx="8572560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200" dirty="0" smtClean="0"/>
              <a:t>Rent affordability and supply of accommodation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200" dirty="0" smtClean="0"/>
              <a:t>Housing market pressure is increasing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GB" sz="2000" dirty="0" smtClean="0"/>
              <a:t>Buy to Let (</a:t>
            </a:r>
            <a:r>
              <a:rPr lang="en-GB" sz="2000" dirty="0" err="1" smtClean="0"/>
              <a:t>BTL</a:t>
            </a:r>
            <a:r>
              <a:rPr lang="en-GB" sz="2000" dirty="0" smtClean="0"/>
              <a:t>) investors exiting the sector; 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GB" sz="2000" dirty="0" smtClean="0"/>
              <a:t>New Central Bank of Ireland rules on mortgage lending 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200" dirty="0" smtClean="0"/>
              <a:t>Further rent increases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GB" sz="2000" dirty="0" smtClean="0"/>
              <a:t>Significant for rent supplement tenants </a:t>
            </a:r>
          </a:p>
          <a:p>
            <a:pPr marL="621792" lvl="1" indent="-228600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</a:pPr>
            <a:r>
              <a:rPr lang="en-GB" sz="2000" dirty="0" smtClean="0"/>
              <a:t>Need for </a:t>
            </a:r>
            <a:r>
              <a:rPr lang="en-IE" sz="2000" dirty="0" smtClean="0"/>
              <a:t>greater supports for the intermediate tenant market</a:t>
            </a:r>
            <a:r>
              <a:rPr lang="en-IE" dirty="0" smtClean="0"/>
              <a:t> 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200" dirty="0" smtClean="0"/>
              <a:t>Potential for long term renting, 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200" dirty="0" err="1" smtClean="0"/>
              <a:t>PRS</a:t>
            </a:r>
            <a:r>
              <a:rPr lang="en-IE" sz="2200" dirty="0" smtClean="0"/>
              <a:t> needs to become more of a policy focus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00034" y="1643056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IE" dirty="0" smtClean="0"/>
              <a:t>Thank You</a:t>
            </a:r>
            <a:br>
              <a:rPr lang="en-IE" dirty="0" smtClean="0"/>
            </a:br>
            <a:r>
              <a:rPr lang="en-IE" sz="2700" dirty="0" smtClean="0"/>
              <a:t>caroline.kelleher@dkm.ie</a:t>
            </a:r>
            <a:endParaRPr lang="en-IE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2844" y="285734"/>
            <a:ext cx="9001156" cy="2783226"/>
          </a:xfrm>
        </p:spPr>
        <p:txBody>
          <a:bodyPr>
            <a:noAutofit/>
          </a:bodyPr>
          <a:lstStyle/>
          <a:p>
            <a:pPr algn="r"/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sz="3600" dirty="0" smtClean="0"/>
              <a:t>Vulnerabilities in a Recovering Market: </a:t>
            </a:r>
            <a:br>
              <a:rPr lang="en-US" sz="3600" dirty="0" smtClean="0"/>
            </a:br>
            <a:r>
              <a:rPr lang="en-US" sz="3600" dirty="0" smtClean="0"/>
              <a:t>The Experiences of Low Income Tenants in the </a:t>
            </a:r>
            <a:r>
              <a:rPr lang="en-US" sz="3600" dirty="0" err="1" smtClean="0"/>
              <a:t>PRS</a:t>
            </a:r>
            <a:r>
              <a:rPr lang="en-IE" sz="3800" dirty="0" smtClean="0">
                <a:solidFill>
                  <a:schemeClr val="bg1"/>
                </a:solidFill>
              </a:rPr>
              <a:t/>
            </a:r>
            <a:br>
              <a:rPr lang="en-IE" sz="3800" dirty="0" smtClean="0">
                <a:solidFill>
                  <a:schemeClr val="bg1"/>
                </a:solidFill>
              </a:rPr>
            </a:br>
            <a:r>
              <a:rPr lang="en-IE" sz="3800" dirty="0" smtClean="0"/>
              <a:t> </a:t>
            </a:r>
            <a:endParaRPr lang="en-IE" sz="3800" dirty="0"/>
          </a:p>
        </p:txBody>
      </p:sp>
      <p:sp>
        <p:nvSpPr>
          <p:cNvPr id="13" name="Rectangle 12"/>
          <p:cNvSpPr/>
          <p:nvPr/>
        </p:nvSpPr>
        <p:spPr>
          <a:xfrm>
            <a:off x="1928794" y="3071816"/>
            <a:ext cx="7092647" cy="406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64008" algn="r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IE" sz="2400" dirty="0" smtClean="0">
                <a:solidFill>
                  <a:srgbClr val="005596"/>
                </a:solidFill>
              </a:rPr>
              <a:t>Caroline Kelleher, DKM Economic Consultants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857238"/>
            <a:ext cx="8229600" cy="3443301"/>
          </a:xfrm>
        </p:spPr>
        <p:txBody>
          <a:bodyPr>
            <a:noAutofit/>
          </a:bodyPr>
          <a:lstStyle/>
          <a:p>
            <a:r>
              <a:rPr lang="en-IE" sz="2400" dirty="0" smtClean="0"/>
              <a:t>Trends in Private Renting </a:t>
            </a:r>
          </a:p>
          <a:p>
            <a:r>
              <a:rPr lang="en-IE" sz="2400" dirty="0" smtClean="0"/>
              <a:t>Low Income Tenants in Ireland</a:t>
            </a:r>
          </a:p>
          <a:p>
            <a:r>
              <a:rPr lang="en-IE" sz="2400" dirty="0" smtClean="0"/>
              <a:t>This Research Paper</a:t>
            </a:r>
          </a:p>
          <a:p>
            <a:r>
              <a:rPr lang="en-IE" sz="2400" dirty="0" smtClean="0"/>
              <a:t>Primary Data</a:t>
            </a:r>
          </a:p>
          <a:p>
            <a:r>
              <a:rPr lang="en-IE" sz="2400" dirty="0" smtClean="0"/>
              <a:t>Results</a:t>
            </a:r>
          </a:p>
          <a:p>
            <a:r>
              <a:rPr lang="en-IE" sz="2400" dirty="0" smtClean="0"/>
              <a:t>Issues to Consider</a:t>
            </a:r>
          </a:p>
          <a:p>
            <a:endParaRPr lang="en-IE" sz="24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Contents of Presentation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Trends in Private Renting</a:t>
            </a:r>
            <a:endParaRPr lang="en-I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753474"/>
            <a:ext cx="6192688" cy="4050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-71470" y="785800"/>
            <a:ext cx="5040560" cy="382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400" dirty="0" smtClean="0"/>
              <a:t>Financial downturn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GB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400" dirty="0" smtClean="0"/>
              <a:t>Risks of homeownership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GB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400" dirty="0" smtClean="0"/>
              <a:t>Cost of house purchase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GB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400" dirty="0" smtClean="0"/>
              <a:t>Demographics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GB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GB" sz="2400" dirty="0" smtClean="0"/>
              <a:t>Lifestyle choice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59832" y="753474"/>
            <a:ext cx="6192688" cy="4050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Trends in Private Renting</a:t>
            </a:r>
            <a:endParaRPr lang="en-IE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987574"/>
            <a:ext cx="882047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Inability to sell - increase in properties for rent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IE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Postponement of house purchase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IE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Shift in social housing policy 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IE" sz="2400" dirty="0" smtClean="0"/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Demographic and social changes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857238"/>
            <a:ext cx="8229600" cy="3443301"/>
          </a:xfrm>
        </p:spPr>
        <p:txBody>
          <a:bodyPr>
            <a:noAutofit/>
          </a:bodyPr>
          <a:lstStyle/>
          <a:p>
            <a:pPr>
              <a:buNone/>
            </a:pPr>
            <a:endParaRPr lang="en-GB" sz="1200" dirty="0" smtClean="0"/>
          </a:p>
          <a:p>
            <a:r>
              <a:rPr lang="en-GB" sz="2200" dirty="0" smtClean="0"/>
              <a:t>Lack of rented accommodation - rent burden</a:t>
            </a:r>
          </a:p>
          <a:p>
            <a:r>
              <a:rPr lang="en-GB" sz="2200" dirty="0" smtClean="0"/>
              <a:t>Focus Ireland - 40 families a month become homeless</a:t>
            </a:r>
          </a:p>
          <a:p>
            <a:r>
              <a:rPr lang="en-IE" sz="2200" dirty="0" smtClean="0"/>
              <a:t>Landlords do not wish to rent to social assistance tenants</a:t>
            </a:r>
          </a:p>
          <a:p>
            <a:pPr lvl="1"/>
            <a:r>
              <a:rPr lang="en-IE" sz="1800" dirty="0" smtClean="0"/>
              <a:t>Housing Assistance Payment (HAP) </a:t>
            </a:r>
          </a:p>
          <a:p>
            <a:pPr lvl="1"/>
            <a:r>
              <a:rPr lang="en-IE" sz="1800" dirty="0" smtClean="0"/>
              <a:t>Employment Equality (Amendment) (No 2) Bill</a:t>
            </a:r>
          </a:p>
          <a:p>
            <a:endParaRPr lang="en-IE" sz="2200" dirty="0" smtClean="0"/>
          </a:p>
          <a:p>
            <a:pPr>
              <a:buNone/>
            </a:pPr>
            <a:endParaRPr lang="en-IE" sz="24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Low Income Tenants In Ireland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857238"/>
            <a:ext cx="8229600" cy="3443301"/>
          </a:xfrm>
        </p:spPr>
        <p:txBody>
          <a:bodyPr>
            <a:noAutofit/>
          </a:bodyPr>
          <a:lstStyle/>
          <a:p>
            <a:endParaRPr lang="en-IE" sz="1200" dirty="0" smtClean="0"/>
          </a:p>
          <a:p>
            <a:r>
              <a:rPr lang="en-IE" sz="2400" dirty="0" smtClean="0"/>
              <a:t>Views of low income tenants renting in Ireland </a:t>
            </a:r>
          </a:p>
          <a:p>
            <a:r>
              <a:rPr lang="en-IE" sz="2400" dirty="0" smtClean="0"/>
              <a:t>Comparisons other tenant groups </a:t>
            </a:r>
          </a:p>
          <a:p>
            <a:r>
              <a:rPr lang="en-IE" sz="2400" dirty="0" smtClean="0"/>
              <a:t>Key Issues include:</a:t>
            </a:r>
          </a:p>
          <a:p>
            <a:pPr lvl="1"/>
            <a:r>
              <a:rPr lang="en-IE" sz="2000" dirty="0" smtClean="0"/>
              <a:t>Reasons for Renting</a:t>
            </a:r>
          </a:p>
          <a:p>
            <a:pPr lvl="1"/>
            <a:r>
              <a:rPr lang="en-IE" sz="2000" dirty="0" smtClean="0"/>
              <a:t>Sourcing Rented Accommodation </a:t>
            </a:r>
          </a:p>
          <a:p>
            <a:pPr lvl="1"/>
            <a:r>
              <a:rPr lang="en-IE" sz="2000" dirty="0" smtClean="0"/>
              <a:t>Satisfaction with Renting</a:t>
            </a:r>
          </a:p>
          <a:p>
            <a:pPr lvl="1"/>
            <a:r>
              <a:rPr lang="en-IE" sz="2000" dirty="0" smtClean="0"/>
              <a:t>Rent Burden</a:t>
            </a:r>
          </a:p>
          <a:p>
            <a:pPr lvl="1"/>
            <a:r>
              <a:rPr lang="en-IE" sz="2000" dirty="0" smtClean="0"/>
              <a:t>Views on issues in the sector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This Paper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785800"/>
            <a:ext cx="8229600" cy="344330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IE" sz="2400" dirty="0" smtClean="0"/>
              <a:t>Tenant survey -major review of the PRS in Ireland</a:t>
            </a:r>
          </a:p>
          <a:p>
            <a:pPr>
              <a:defRPr/>
            </a:pPr>
            <a:endParaRPr lang="en-IE" sz="2400" dirty="0" smtClean="0"/>
          </a:p>
          <a:p>
            <a:pPr>
              <a:defRPr/>
            </a:pPr>
            <a:r>
              <a:rPr lang="en-IE" sz="2400" dirty="0" smtClean="0"/>
              <a:t>Online interviews </a:t>
            </a:r>
          </a:p>
          <a:p>
            <a:pPr>
              <a:defRPr/>
            </a:pPr>
            <a:endParaRPr lang="en-IE" sz="2400" dirty="0" smtClean="0"/>
          </a:p>
          <a:p>
            <a:pPr>
              <a:defRPr/>
            </a:pPr>
            <a:r>
              <a:rPr lang="en-IE" sz="2400" dirty="0" smtClean="0"/>
              <a:t>Fieldwork - May 2014</a:t>
            </a:r>
          </a:p>
          <a:p>
            <a:pPr>
              <a:defRPr/>
            </a:pPr>
            <a:endParaRPr lang="en-IE" sz="2400" dirty="0" smtClean="0"/>
          </a:p>
          <a:p>
            <a:pPr>
              <a:defRPr/>
            </a:pPr>
            <a:r>
              <a:rPr lang="en-IE" sz="2400" dirty="0" smtClean="0"/>
              <a:t>Sample of 500 tenants </a:t>
            </a:r>
          </a:p>
          <a:p>
            <a:pPr>
              <a:defRPr/>
            </a:pPr>
            <a:endParaRPr lang="en-IE" sz="240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Primary Data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928676"/>
            <a:ext cx="8286808" cy="3943349"/>
          </a:xfrm>
        </p:spPr>
        <p:txBody>
          <a:bodyPr>
            <a:noAutofit/>
          </a:bodyPr>
          <a:lstStyle/>
          <a:p>
            <a:pPr lvl="0"/>
            <a:r>
              <a:rPr lang="en-IE" sz="2400" dirty="0" smtClean="0"/>
              <a:t>Low Income Tenants – 260 respondents</a:t>
            </a:r>
          </a:p>
          <a:p>
            <a:pPr lvl="1"/>
            <a:r>
              <a:rPr lang="en-IE" sz="2000" dirty="0" smtClean="0"/>
              <a:t>Rent Supplement or Rental Accommodation Scheme (54%)</a:t>
            </a:r>
          </a:p>
          <a:p>
            <a:pPr lvl="1"/>
            <a:r>
              <a:rPr lang="en-IE" sz="2000" dirty="0" smtClean="0"/>
              <a:t>Unemployed</a:t>
            </a:r>
          </a:p>
          <a:p>
            <a:pPr lvl="1"/>
            <a:r>
              <a:rPr lang="en-IE" sz="2000" dirty="0" smtClean="0"/>
              <a:t>Social class comprised category (</a:t>
            </a:r>
            <a:r>
              <a:rPr lang="en-IE" sz="1800" dirty="0" smtClean="0"/>
              <a:t>C2, D, E )</a:t>
            </a:r>
          </a:p>
          <a:p>
            <a:pPr marL="365760" lvl="2" indent="-256032">
              <a:spcBef>
                <a:spcPts val="400"/>
              </a:spcBef>
              <a:buClr>
                <a:schemeClr val="accent1"/>
              </a:buClr>
              <a:buSzPct val="68000"/>
              <a:buNone/>
            </a:pPr>
            <a:endParaRPr lang="en-IE" sz="2400" dirty="0" smtClean="0"/>
          </a:p>
          <a:p>
            <a:pPr marL="365760" lvl="2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Other tenants -201 respondents</a:t>
            </a:r>
          </a:p>
          <a:p>
            <a:pPr marL="365760" lvl="2" indent="-256032">
              <a:spcBef>
                <a:spcPts val="400"/>
              </a:spcBef>
              <a:buClr>
                <a:schemeClr val="accent1"/>
              </a:buClr>
              <a:buSzPct val="68000"/>
              <a:buNone/>
            </a:pPr>
            <a:r>
              <a:rPr lang="en-IE" sz="2400" dirty="0" smtClean="0"/>
              <a:t>  </a:t>
            </a:r>
          </a:p>
          <a:p>
            <a:pPr marL="365760" lvl="2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IE" sz="2400" dirty="0" smtClean="0"/>
              <a:t>Students were excluded</a:t>
            </a:r>
          </a:p>
          <a:p>
            <a:endParaRPr lang="en-IE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0"/>
          </a:xfrm>
        </p:spPr>
        <p:txBody>
          <a:bodyPr/>
          <a:lstStyle/>
          <a:p>
            <a:r>
              <a:rPr lang="en-IE" dirty="0" smtClean="0"/>
              <a:t>Tenant Groups</a:t>
            </a:r>
            <a:endParaRPr lang="en-IE" dirty="0"/>
          </a:p>
        </p:txBody>
      </p:sp>
      <p:pic>
        <p:nvPicPr>
          <p:cNvPr id="4" name="Picture 3" descr="family group small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643188"/>
            <a:ext cx="3143240" cy="2078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3">
      <a:dk1>
        <a:srgbClr val="005596"/>
      </a:dk1>
      <a:lt1>
        <a:sysClr val="window" lastClr="FFFFFF"/>
      </a:lt1>
      <a:dk2>
        <a:srgbClr val="98002E"/>
      </a:dk2>
      <a:lt2>
        <a:srgbClr val="DEF5FA"/>
      </a:lt2>
      <a:accent1>
        <a:srgbClr val="005596"/>
      </a:accent1>
      <a:accent2>
        <a:srgbClr val="98002E"/>
      </a:accent2>
      <a:accent3>
        <a:srgbClr val="98002E"/>
      </a:accent3>
      <a:accent4>
        <a:srgbClr val="005596"/>
      </a:accent4>
      <a:accent5>
        <a:srgbClr val="98002E"/>
      </a:accent5>
      <a:accent6>
        <a:srgbClr val="98002E"/>
      </a:accent6>
      <a:hlink>
        <a:srgbClr val="005596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2688</TotalTime>
  <Words>1017</Words>
  <Application>Microsoft Office PowerPoint</Application>
  <PresentationFormat>On-screen Show (16:9)</PresentationFormat>
  <Paragraphs>265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Slide 1</vt:lpstr>
      <vt:lpstr>  Vulnerabilities in a Recovering Market:  The Experiences of Low Income Tenants in the PRS  </vt:lpstr>
      <vt:lpstr>Contents of Presentation</vt:lpstr>
      <vt:lpstr>Trends in Private Renting</vt:lpstr>
      <vt:lpstr>Trends in Private Renting</vt:lpstr>
      <vt:lpstr>Low Income Tenants In Ireland</vt:lpstr>
      <vt:lpstr>This Paper</vt:lpstr>
      <vt:lpstr>Primary Data</vt:lpstr>
      <vt:lpstr>Tenant Groups</vt:lpstr>
      <vt:lpstr>Tenant Profile</vt:lpstr>
      <vt:lpstr>Reasons for Renting </vt:lpstr>
      <vt:lpstr>Sourcing Accommodation </vt:lpstr>
      <vt:lpstr>Satisfaction with Rented Property</vt:lpstr>
      <vt:lpstr>Rent Affordability</vt:lpstr>
      <vt:lpstr>Other Key Findings </vt:lpstr>
      <vt:lpstr>Lessons</vt:lpstr>
      <vt:lpstr>Issues to Consider</vt:lpstr>
      <vt:lpstr>Thank You caroline.kelleher@dkm.ie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lorcanferrick</dc:creator>
  <cp:lastModifiedBy>dduffy</cp:lastModifiedBy>
  <cp:revision>197</cp:revision>
  <dcterms:created xsi:type="dcterms:W3CDTF">2014-10-20T15:43:32Z</dcterms:created>
  <dcterms:modified xsi:type="dcterms:W3CDTF">2015-03-20T09:38:01Z</dcterms:modified>
</cp:coreProperties>
</file>