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1" r:id="rId3"/>
    <p:sldId id="329" r:id="rId4"/>
    <p:sldId id="350" r:id="rId5"/>
    <p:sldId id="330" r:id="rId6"/>
    <p:sldId id="332" r:id="rId7"/>
    <p:sldId id="334" r:id="rId8"/>
    <p:sldId id="351" r:id="rId9"/>
    <p:sldId id="331" r:id="rId10"/>
    <p:sldId id="336" r:id="rId11"/>
    <p:sldId id="352" r:id="rId12"/>
    <p:sldId id="28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581" autoAdjust="0"/>
    <p:restoredTop sz="81288" autoAdjust="0"/>
  </p:normalViewPr>
  <p:slideViewPr>
    <p:cSldViewPr snapToGrid="0" snapToObjects="1">
      <p:cViewPr>
        <p:scale>
          <a:sx n="76" d="100"/>
          <a:sy n="76" d="100"/>
        </p:scale>
        <p:origin x="-768"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6F2874-BDAB-664F-9734-EA79E025B98B}" type="datetimeFigureOut">
              <a:rPr lang="en-US" smtClean="0"/>
              <a:t>01/05/2015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8D476E-881D-6B43-9917-EAA3DD9AA334}" type="slidenum">
              <a:rPr lang="en-GB" smtClean="0"/>
              <a:t>‹#›</a:t>
            </a:fld>
            <a:endParaRPr lang="en-GB"/>
          </a:p>
        </p:txBody>
      </p:sp>
    </p:spTree>
    <p:extLst>
      <p:ext uri="{BB962C8B-B14F-4D97-AF65-F5344CB8AC3E}">
        <p14:creationId xmlns:p14="http://schemas.microsoft.com/office/powerpoint/2010/main" val="21342753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8D476E-881D-6B43-9917-EAA3DD9AA334}" type="slidenum">
              <a:rPr lang="en-GB" smtClean="0"/>
              <a:t>1</a:t>
            </a:fld>
            <a:endParaRPr lang="en-GB"/>
          </a:p>
        </p:txBody>
      </p:sp>
    </p:spTree>
    <p:extLst>
      <p:ext uri="{BB962C8B-B14F-4D97-AF65-F5344CB8AC3E}">
        <p14:creationId xmlns:p14="http://schemas.microsoft.com/office/powerpoint/2010/main" val="3078050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From a social capital perspective, to achieve implementation of their plans the community needs to situate itself within networks that go outside the tight community ties of bonding social capital. The ties that need to be built here are rather specific and oriented towards bringing the necessary resources into the enterprise to deliver the desired investment (see also Stone 1989 and Holman 2007 on network power). The bracing social capital concept describes this mix of strong and weak bonds, bringing some clusters of homogeneous actors (as within the local community) together but also connecting them to heterogeneous actors outside the community (develop- </a:t>
            </a:r>
            <a:r>
              <a:rPr lang="en-GB" sz="1200" kern="1200" dirty="0" err="1" smtClean="0">
                <a:solidFill>
                  <a:schemeClr val="tx1"/>
                </a:solidFill>
                <a:effectLst/>
                <a:latin typeface="+mn-lt"/>
                <a:ea typeface="+mn-ea"/>
                <a:cs typeface="+mn-cs"/>
              </a:rPr>
              <a:t>ment</a:t>
            </a:r>
            <a:r>
              <a:rPr lang="en-GB" sz="1200" kern="1200" dirty="0" smtClean="0">
                <a:solidFill>
                  <a:schemeClr val="tx1"/>
                </a:solidFill>
                <a:effectLst/>
                <a:latin typeface="+mn-lt"/>
                <a:ea typeface="+mn-ea"/>
                <a:cs typeface="+mn-cs"/>
              </a:rPr>
              <a:t> expertise, finance sources, etc.) in a very targeted way. The network and mix of actors and ties needs to be tailored according to the needs of the development activity and mobilise norms of mutuality (in pursuit of a common development enterprise), reciprocity (to release and apply all the necessary resources: financial, organisational and political) and trust (to ensure the smooth working of the network over the time-scale of the development activity). </a:t>
            </a:r>
            <a:endParaRPr lang="en-GB" dirty="0" smtClean="0"/>
          </a:p>
          <a:p>
            <a:endParaRPr lang="en-GB" dirty="0"/>
          </a:p>
        </p:txBody>
      </p:sp>
      <p:sp>
        <p:nvSpPr>
          <p:cNvPr id="4" name="Slide Number Placeholder 3"/>
          <p:cNvSpPr>
            <a:spLocks noGrp="1"/>
          </p:cNvSpPr>
          <p:nvPr>
            <p:ph type="sldNum" sz="quarter" idx="10"/>
          </p:nvPr>
        </p:nvSpPr>
        <p:spPr/>
        <p:txBody>
          <a:bodyPr/>
          <a:lstStyle/>
          <a:p>
            <a:fld id="{7C8D476E-881D-6B43-9917-EAA3DD9AA334}" type="slidenum">
              <a:rPr lang="en-GB" smtClean="0"/>
              <a:t>11</a:t>
            </a:fld>
            <a:endParaRPr lang="en-GB"/>
          </a:p>
        </p:txBody>
      </p:sp>
    </p:spTree>
    <p:extLst>
      <p:ext uri="{BB962C8B-B14F-4D97-AF65-F5344CB8AC3E}">
        <p14:creationId xmlns:p14="http://schemas.microsoft.com/office/powerpoint/2010/main" val="34275999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C8D476E-881D-6B43-9917-EAA3DD9AA334}" type="slidenum">
              <a:rPr lang="en-GB" smtClean="0"/>
              <a:t>12</a:t>
            </a:fld>
            <a:endParaRPr lang="en-GB"/>
          </a:p>
        </p:txBody>
      </p:sp>
    </p:spTree>
    <p:extLst>
      <p:ext uri="{BB962C8B-B14F-4D97-AF65-F5344CB8AC3E}">
        <p14:creationId xmlns:p14="http://schemas.microsoft.com/office/powerpoint/2010/main" val="3534613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7C8D476E-881D-6B43-9917-EAA3DD9AA334}" type="slidenum">
              <a:rPr lang="en-GB" smtClean="0"/>
              <a:t>2</a:t>
            </a:fld>
            <a:endParaRPr lang="en-GB"/>
          </a:p>
        </p:txBody>
      </p:sp>
    </p:spTree>
    <p:extLst>
      <p:ext uri="{BB962C8B-B14F-4D97-AF65-F5344CB8AC3E}">
        <p14:creationId xmlns:p14="http://schemas.microsoft.com/office/powerpoint/2010/main" val="2408918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Starting</a:t>
            </a:r>
            <a:r>
              <a:rPr lang="en-GB" baseline="0" dirty="0" smtClean="0"/>
              <a:t> here with the idea that the framing around much of Localism under the Coalition Govt. has been around the above notion.</a:t>
            </a:r>
          </a:p>
          <a:p>
            <a:r>
              <a:rPr lang="en-GB" baseline="0" dirty="0" smtClean="0"/>
              <a:t>What is important here is that it frames our past in a nostalgia that views communities as conflict free and homogenous – it frames our present as problematic and our future as utopian</a:t>
            </a:r>
            <a:endParaRPr lang="en-GB" dirty="0"/>
          </a:p>
        </p:txBody>
      </p:sp>
      <p:sp>
        <p:nvSpPr>
          <p:cNvPr id="4" name="Slide Number Placeholder 3"/>
          <p:cNvSpPr>
            <a:spLocks noGrp="1"/>
          </p:cNvSpPr>
          <p:nvPr>
            <p:ph type="sldNum" sz="quarter" idx="10"/>
          </p:nvPr>
        </p:nvSpPr>
        <p:spPr/>
        <p:txBody>
          <a:bodyPr/>
          <a:lstStyle/>
          <a:p>
            <a:fld id="{7C8D476E-881D-6B43-9917-EAA3DD9AA334}" type="slidenum">
              <a:rPr lang="en-GB" smtClean="0"/>
              <a:t>3</a:t>
            </a:fld>
            <a:endParaRPr lang="en-GB"/>
          </a:p>
        </p:txBody>
      </p:sp>
    </p:spTree>
    <p:extLst>
      <p:ext uri="{BB962C8B-B14F-4D97-AF65-F5344CB8AC3E}">
        <p14:creationId xmlns:p14="http://schemas.microsoft.com/office/powerpoint/2010/main" val="197782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planning system is framed as overly </a:t>
            </a:r>
            <a:r>
              <a:rPr lang="en-GB" baseline="0" dirty="0" err="1" smtClean="0"/>
              <a:t>beauracratic</a:t>
            </a:r>
            <a:r>
              <a:rPr lang="en-GB" baseline="0" dirty="0" smtClean="0"/>
              <a:t> – slow and growth stifling – </a:t>
            </a:r>
            <a:r>
              <a:rPr lang="en-GB" baseline="0" dirty="0" err="1" smtClean="0"/>
              <a:t>localist</a:t>
            </a:r>
            <a:r>
              <a:rPr lang="en-GB" baseline="0" dirty="0" smtClean="0"/>
              <a:t> planning is in part a way to encourage growth in local communities by engaging citizens in planning FOR the development that they want.</a:t>
            </a:r>
            <a:endParaRPr lang="en-GB" dirty="0"/>
          </a:p>
        </p:txBody>
      </p:sp>
      <p:sp>
        <p:nvSpPr>
          <p:cNvPr id="4" name="Slide Number Placeholder 3"/>
          <p:cNvSpPr>
            <a:spLocks noGrp="1"/>
          </p:cNvSpPr>
          <p:nvPr>
            <p:ph type="sldNum" sz="quarter" idx="10"/>
          </p:nvPr>
        </p:nvSpPr>
        <p:spPr/>
        <p:txBody>
          <a:bodyPr/>
          <a:lstStyle/>
          <a:p>
            <a:fld id="{7C8D476E-881D-6B43-9917-EAA3DD9AA334}" type="slidenum">
              <a:rPr lang="en-GB" smtClean="0"/>
              <a:t>4</a:t>
            </a:fld>
            <a:endParaRPr lang="en-GB"/>
          </a:p>
        </p:txBody>
      </p:sp>
    </p:spTree>
    <p:extLst>
      <p:ext uri="{BB962C8B-B14F-4D97-AF65-F5344CB8AC3E}">
        <p14:creationId xmlns:p14="http://schemas.microsoft.com/office/powerpoint/2010/main" val="197782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se will be the two primary ‘new’ powers that I will discuss today in the context of localism and planning.  </a:t>
            </a:r>
          </a:p>
          <a:p>
            <a:endParaRPr lang="en-GB" dirty="0" smtClean="0"/>
          </a:p>
          <a:p>
            <a:r>
              <a:rPr lang="en-GB" dirty="0" smtClean="0"/>
              <a:t>NP – the idea</a:t>
            </a:r>
            <a:r>
              <a:rPr lang="en-GB" baseline="0" dirty="0" smtClean="0"/>
              <a:t> is to allow communities to “shape” development in their area as long as what they want is consistent with National and Local planning policy and is not anti-development.  This can be done by town/parish councils or neighbourhood forums (21 people who live and work in the area).  Any plan must pass a simple majority on a referendum.</a:t>
            </a:r>
          </a:p>
          <a:p>
            <a:endParaRPr lang="en-GB" baseline="0" dirty="0" smtClean="0"/>
          </a:p>
          <a:p>
            <a:r>
              <a:rPr lang="en-GB" baseline="0" dirty="0" smtClean="0"/>
              <a:t> </a:t>
            </a:r>
            <a:endParaRPr lang="en-GB" dirty="0"/>
          </a:p>
        </p:txBody>
      </p:sp>
      <p:sp>
        <p:nvSpPr>
          <p:cNvPr id="4" name="Slide Number Placeholder 3"/>
          <p:cNvSpPr>
            <a:spLocks noGrp="1"/>
          </p:cNvSpPr>
          <p:nvPr>
            <p:ph type="sldNum" sz="quarter" idx="10"/>
          </p:nvPr>
        </p:nvSpPr>
        <p:spPr/>
        <p:txBody>
          <a:bodyPr/>
          <a:lstStyle/>
          <a:p>
            <a:fld id="{7C8D476E-881D-6B43-9917-EAA3DD9AA334}" type="slidenum">
              <a:rPr lang="en-GB" smtClean="0"/>
              <a:t>5</a:t>
            </a:fld>
            <a:endParaRPr lang="en-GB"/>
          </a:p>
        </p:txBody>
      </p:sp>
    </p:spTree>
    <p:extLst>
      <p:ext uri="{BB962C8B-B14F-4D97-AF65-F5344CB8AC3E}">
        <p14:creationId xmlns:p14="http://schemas.microsoft.com/office/powerpoint/2010/main" val="1468357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policy rather </a:t>
            </a:r>
            <a:r>
              <a:rPr lang="en-GB" dirty="0" err="1" smtClean="0"/>
              <a:t>narrativises</a:t>
            </a:r>
            <a:r>
              <a:rPr lang="en-GB" baseline="0" dirty="0" smtClean="0"/>
              <a:t> public as a self-interested market actor as the community accepting new housing development is incentivised via the new homes bonus or </a:t>
            </a:r>
            <a:r>
              <a:rPr lang="en-GB" baseline="0" dirty="0" err="1" smtClean="0"/>
              <a:t>cil</a:t>
            </a:r>
            <a:r>
              <a:rPr lang="en-GB" baseline="0" dirty="0" smtClean="0"/>
              <a:t> – Much talk of communities seeing the “cake grow” and also that communities must realise that growth is in the community’s interest. </a:t>
            </a:r>
            <a:endParaRPr lang="en-GB" dirty="0"/>
          </a:p>
        </p:txBody>
      </p:sp>
      <p:sp>
        <p:nvSpPr>
          <p:cNvPr id="4" name="Slide Number Placeholder 3"/>
          <p:cNvSpPr>
            <a:spLocks noGrp="1"/>
          </p:cNvSpPr>
          <p:nvPr>
            <p:ph type="sldNum" sz="quarter" idx="10"/>
          </p:nvPr>
        </p:nvSpPr>
        <p:spPr/>
        <p:txBody>
          <a:bodyPr/>
          <a:lstStyle/>
          <a:p>
            <a:fld id="{7C8D476E-881D-6B43-9917-EAA3DD9AA334}" type="slidenum">
              <a:rPr lang="en-GB" smtClean="0"/>
              <a:t>7</a:t>
            </a:fld>
            <a:endParaRPr lang="en-GB"/>
          </a:p>
        </p:txBody>
      </p:sp>
    </p:spTree>
    <p:extLst>
      <p:ext uri="{BB962C8B-B14F-4D97-AF65-F5344CB8AC3E}">
        <p14:creationId xmlns:p14="http://schemas.microsoft.com/office/powerpoint/2010/main" val="36774093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Thus, building bonding social capital and creating the conditions for successful </a:t>
            </a:r>
            <a:r>
              <a:rPr lang="en-US" sz="1200" kern="1200" dirty="0" err="1" smtClean="0">
                <a:solidFill>
                  <a:schemeClr val="tx1"/>
                </a:solidFill>
                <a:effectLst/>
                <a:latin typeface="+mn-lt"/>
                <a:ea typeface="+mn-ea"/>
                <a:cs typeface="+mn-cs"/>
              </a:rPr>
              <a:t>neighbourhood</a:t>
            </a:r>
            <a:r>
              <a:rPr lang="en-US" sz="1200" kern="1200" dirty="0" smtClean="0">
                <a:solidFill>
                  <a:schemeClr val="tx1"/>
                </a:solidFill>
                <a:effectLst/>
                <a:latin typeface="+mn-lt"/>
                <a:ea typeface="+mn-ea"/>
                <a:cs typeface="+mn-cs"/>
              </a:rPr>
              <a:t> planning (in terms of participation) go hand in hand. Where such bonding social capital is present, it will be easier to generate more participation; and, furthermore, successful </a:t>
            </a:r>
            <a:r>
              <a:rPr lang="en-US" sz="1200" kern="1200" dirty="0" err="1" smtClean="0">
                <a:solidFill>
                  <a:schemeClr val="tx1"/>
                </a:solidFill>
                <a:effectLst/>
                <a:latin typeface="+mn-lt"/>
                <a:ea typeface="+mn-ea"/>
                <a:cs typeface="+mn-cs"/>
              </a:rPr>
              <a:t>localist</a:t>
            </a:r>
            <a:r>
              <a:rPr lang="en-US" sz="1200" kern="1200" dirty="0" smtClean="0">
                <a:solidFill>
                  <a:schemeClr val="tx1"/>
                </a:solidFill>
                <a:effectLst/>
                <a:latin typeface="+mn-lt"/>
                <a:ea typeface="+mn-ea"/>
                <a:cs typeface="+mn-cs"/>
              </a:rPr>
              <a:t> planning is likely to generate more bonding social capital, creating a virtuous cycle. </a:t>
            </a:r>
            <a:endParaRPr lang="en-US" dirty="0"/>
          </a:p>
        </p:txBody>
      </p:sp>
      <p:sp>
        <p:nvSpPr>
          <p:cNvPr id="4" name="Slide Number Placeholder 3"/>
          <p:cNvSpPr>
            <a:spLocks noGrp="1"/>
          </p:cNvSpPr>
          <p:nvPr>
            <p:ph type="sldNum" sz="quarter" idx="10"/>
          </p:nvPr>
        </p:nvSpPr>
        <p:spPr/>
        <p:txBody>
          <a:bodyPr/>
          <a:lstStyle/>
          <a:p>
            <a:fld id="{7C8D476E-881D-6B43-9917-EAA3DD9AA334}" type="slidenum">
              <a:rPr lang="en-GB" smtClean="0"/>
              <a:t>8</a:t>
            </a:fld>
            <a:endParaRPr lang="en-GB"/>
          </a:p>
        </p:txBody>
      </p:sp>
    </p:spTree>
    <p:extLst>
      <p:ext uri="{BB962C8B-B14F-4D97-AF65-F5344CB8AC3E}">
        <p14:creationId xmlns:p14="http://schemas.microsoft.com/office/powerpoint/2010/main" val="36774093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68 NP so far have been adopted</a:t>
            </a:r>
            <a:r>
              <a:rPr lang="en-GB" baseline="0" dirty="0" smtClean="0"/>
              <a:t> – 1.400 </a:t>
            </a:r>
            <a:r>
              <a:rPr lang="en-GB" sz="1200" dirty="0" smtClean="0"/>
              <a:t>(estimated 10.000 needed for blanket coverage Ludwig &amp; Ludwig, 2014) </a:t>
            </a:r>
          </a:p>
          <a:p>
            <a:endParaRPr lang="en-GB" baseline="0" dirty="0" smtClean="0"/>
          </a:p>
          <a:p>
            <a:r>
              <a:rPr lang="en-GB" baseline="0" dirty="0" smtClean="0"/>
              <a:t>In practice this does look somewhat promising but further examination reveals that to date MOST but clearly not all applications for the creation of NPs have been in rural or semi-rural areas or in places with already active parish councils or community groups – here life is a bit more homogenous and planning issues a bit more straight forward</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7C8D476E-881D-6B43-9917-EAA3DD9AA334}" type="slidenum">
              <a:rPr lang="en-GB" smtClean="0"/>
              <a:t>9</a:t>
            </a:fld>
            <a:endParaRPr lang="en-GB"/>
          </a:p>
        </p:txBody>
      </p:sp>
    </p:spTree>
    <p:extLst>
      <p:ext uri="{BB962C8B-B14F-4D97-AF65-F5344CB8AC3E}">
        <p14:creationId xmlns:p14="http://schemas.microsoft.com/office/powerpoint/2010/main" val="3696584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Here Matthews</a:t>
            </a:r>
            <a:r>
              <a:rPr lang="en-GB" baseline="0" dirty="0" smtClean="0"/>
              <a:t> et al postulate that given the widespread opposition to housing development </a:t>
            </a:r>
            <a:r>
              <a:rPr lang="en-GB" sz="1200" kern="1200" dirty="0" smtClean="0">
                <a:solidFill>
                  <a:schemeClr val="tx1"/>
                </a:solidFill>
                <a:effectLst/>
                <a:latin typeface="+mn-lt"/>
                <a:ea typeface="+mn-ea"/>
                <a:cs typeface="+mn-cs"/>
              </a:rPr>
              <a:t>The general pattern of responses in the BSAS confirms widespread opposition to new housing development. Those opposed to local house-building outnumber those supportive of it by a ratio of 3:2 (45 vs. 30%). While nationally those opposed to local building are not a majority of all respondents, they are clearly a majority of those who have a view, and more clearly still a majority of those who have a strong view (15 vs. 5%). If local political decisions are driven mainly by those who hold clear or stronger views and can get those views heard, then the prospects for </a:t>
            </a:r>
            <a:r>
              <a:rPr lang="en-GB" sz="1200" kern="1200" dirty="0" err="1" smtClean="0">
                <a:solidFill>
                  <a:schemeClr val="tx1"/>
                </a:solidFill>
                <a:effectLst/>
                <a:latin typeface="+mn-lt"/>
                <a:ea typeface="+mn-ea"/>
                <a:cs typeface="+mn-cs"/>
              </a:rPr>
              <a:t>increas</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ing</a:t>
            </a:r>
            <a:r>
              <a:rPr lang="en-GB" sz="1200" kern="1200" dirty="0" smtClean="0">
                <a:solidFill>
                  <a:schemeClr val="tx1"/>
                </a:solidFill>
                <a:effectLst/>
                <a:latin typeface="+mn-lt"/>
                <a:ea typeface="+mn-ea"/>
                <a:cs typeface="+mn-cs"/>
              </a:rPr>
              <a:t> house-building would appear poor. </a:t>
            </a:r>
          </a:p>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As Savage (2010, 132) discusses, the location of one’s home, its design and </a:t>
            </a:r>
            <a:r>
              <a:rPr lang="en-GB" sz="1200" kern="1200" dirty="0" err="1" smtClean="0">
                <a:solidFill>
                  <a:schemeClr val="tx1"/>
                </a:solidFill>
                <a:effectLst/>
                <a:latin typeface="+mn-lt"/>
                <a:ea typeface="+mn-ea"/>
                <a:cs typeface="+mn-cs"/>
              </a:rPr>
              <a:t>décor</a:t>
            </a:r>
            <a:r>
              <a:rPr lang="en-GB" sz="1200" kern="1200" dirty="0" smtClean="0">
                <a:solidFill>
                  <a:schemeClr val="tx1"/>
                </a:solidFill>
                <a:effectLst/>
                <a:latin typeface="+mn-lt"/>
                <a:ea typeface="+mn-ea"/>
                <a:cs typeface="+mn-cs"/>
              </a:rPr>
              <a:t>, are closely related to how people see themselves in the world and “the middle class culturally engaged are actually highly vested in their location ... What matters more is the sense that they live somewhere appropriate for ‘someone like me’”. To put it simply, new development is not seen as a threat to people’s investment in their homes, but a threat to their social identity. </a:t>
            </a:r>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7C8D476E-881D-6B43-9917-EAA3DD9AA334}" type="slidenum">
              <a:rPr lang="en-GB" smtClean="0"/>
              <a:t>10</a:t>
            </a:fld>
            <a:endParaRPr lang="en-GB"/>
          </a:p>
        </p:txBody>
      </p:sp>
    </p:spTree>
    <p:extLst>
      <p:ext uri="{BB962C8B-B14F-4D97-AF65-F5344CB8AC3E}">
        <p14:creationId xmlns:p14="http://schemas.microsoft.com/office/powerpoint/2010/main" val="3427599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p>
            <a:fld id="{DD785D98-9876-4B8C-9C73-54BCBC4C767F}" type="datetimeFigureOut">
              <a:rPr lang="en-GB" smtClean="0"/>
              <a:t>01/05/2015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3C84C6-7B44-4621-AB42-741AF0DFDE82}" type="slidenum">
              <a:rPr lang="en-GB" smtClean="0"/>
              <a:t>‹#›</a:t>
            </a:fld>
            <a:endParaRPr lang="en-GB"/>
          </a:p>
        </p:txBody>
      </p:sp>
    </p:spTree>
    <p:extLst>
      <p:ext uri="{BB962C8B-B14F-4D97-AF65-F5344CB8AC3E}">
        <p14:creationId xmlns:p14="http://schemas.microsoft.com/office/powerpoint/2010/main" val="4288661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D785D98-9876-4B8C-9C73-54BCBC4C767F}" type="datetimeFigureOut">
              <a:rPr lang="en-GB" smtClean="0"/>
              <a:t>01/05/2015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3C84C6-7B44-4621-AB42-741AF0DFDE82}" type="slidenum">
              <a:rPr lang="en-GB" smtClean="0"/>
              <a:t>‹#›</a:t>
            </a:fld>
            <a:endParaRPr lang="en-GB"/>
          </a:p>
        </p:txBody>
      </p:sp>
    </p:spTree>
    <p:extLst>
      <p:ext uri="{BB962C8B-B14F-4D97-AF65-F5344CB8AC3E}">
        <p14:creationId xmlns:p14="http://schemas.microsoft.com/office/powerpoint/2010/main" val="889926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D785D98-9876-4B8C-9C73-54BCBC4C767F}" type="datetimeFigureOut">
              <a:rPr lang="en-GB" smtClean="0"/>
              <a:t>01/05/2015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3C84C6-7B44-4621-AB42-741AF0DFDE82}" type="slidenum">
              <a:rPr lang="en-GB" smtClean="0"/>
              <a:t>‹#›</a:t>
            </a:fld>
            <a:endParaRPr lang="en-GB"/>
          </a:p>
        </p:txBody>
      </p:sp>
    </p:spTree>
    <p:extLst>
      <p:ext uri="{BB962C8B-B14F-4D97-AF65-F5344CB8AC3E}">
        <p14:creationId xmlns:p14="http://schemas.microsoft.com/office/powerpoint/2010/main" val="2098609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D785D98-9876-4B8C-9C73-54BCBC4C767F}" type="datetimeFigureOut">
              <a:rPr lang="en-GB" smtClean="0"/>
              <a:t>01/05/2015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3C84C6-7B44-4621-AB42-741AF0DFDE82}" type="slidenum">
              <a:rPr lang="en-GB" smtClean="0"/>
              <a:t>‹#›</a:t>
            </a:fld>
            <a:endParaRPr lang="en-GB"/>
          </a:p>
        </p:txBody>
      </p:sp>
    </p:spTree>
    <p:extLst>
      <p:ext uri="{BB962C8B-B14F-4D97-AF65-F5344CB8AC3E}">
        <p14:creationId xmlns:p14="http://schemas.microsoft.com/office/powerpoint/2010/main" val="290409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D785D98-9876-4B8C-9C73-54BCBC4C767F}" type="datetimeFigureOut">
              <a:rPr lang="en-GB" smtClean="0"/>
              <a:t>01/05/2015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3C84C6-7B44-4621-AB42-741AF0DFDE82}" type="slidenum">
              <a:rPr lang="en-GB" smtClean="0"/>
              <a:t>‹#›</a:t>
            </a:fld>
            <a:endParaRPr lang="en-GB"/>
          </a:p>
        </p:txBody>
      </p:sp>
    </p:spTree>
    <p:extLst>
      <p:ext uri="{BB962C8B-B14F-4D97-AF65-F5344CB8AC3E}">
        <p14:creationId xmlns:p14="http://schemas.microsoft.com/office/powerpoint/2010/main" val="3639530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Date Placeholder 4"/>
          <p:cNvSpPr>
            <a:spLocks noGrp="1"/>
          </p:cNvSpPr>
          <p:nvPr>
            <p:ph type="dt" sz="half" idx="10"/>
          </p:nvPr>
        </p:nvSpPr>
        <p:spPr/>
        <p:txBody>
          <a:bodyPr/>
          <a:lstStyle/>
          <a:p>
            <a:fld id="{DD785D98-9876-4B8C-9C73-54BCBC4C767F}" type="datetimeFigureOut">
              <a:rPr lang="en-GB" smtClean="0"/>
              <a:t>01/05/2015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3C84C6-7B44-4621-AB42-741AF0DFDE82}" type="slidenum">
              <a:rPr lang="en-GB" smtClean="0"/>
              <a:t>‹#›</a:t>
            </a:fld>
            <a:endParaRPr lang="en-GB"/>
          </a:p>
        </p:txBody>
      </p:sp>
    </p:spTree>
    <p:extLst>
      <p:ext uri="{BB962C8B-B14F-4D97-AF65-F5344CB8AC3E}">
        <p14:creationId xmlns:p14="http://schemas.microsoft.com/office/powerpoint/2010/main" val="3823785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Date Placeholder 6"/>
          <p:cNvSpPr>
            <a:spLocks noGrp="1"/>
          </p:cNvSpPr>
          <p:nvPr>
            <p:ph type="dt" sz="half" idx="10"/>
          </p:nvPr>
        </p:nvSpPr>
        <p:spPr/>
        <p:txBody>
          <a:bodyPr/>
          <a:lstStyle/>
          <a:p>
            <a:fld id="{DD785D98-9876-4B8C-9C73-54BCBC4C767F}" type="datetimeFigureOut">
              <a:rPr lang="en-GB" smtClean="0"/>
              <a:t>01/05/2015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A3C84C6-7B44-4621-AB42-741AF0DFDE82}" type="slidenum">
              <a:rPr lang="en-GB" smtClean="0"/>
              <a:t>‹#›</a:t>
            </a:fld>
            <a:endParaRPr lang="en-GB"/>
          </a:p>
        </p:txBody>
      </p:sp>
    </p:spTree>
    <p:extLst>
      <p:ext uri="{BB962C8B-B14F-4D97-AF65-F5344CB8AC3E}">
        <p14:creationId xmlns:p14="http://schemas.microsoft.com/office/powerpoint/2010/main" val="1875419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DD785D98-9876-4B8C-9C73-54BCBC4C767F}" type="datetimeFigureOut">
              <a:rPr lang="en-GB" smtClean="0"/>
              <a:t>01/05/2015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A3C84C6-7B44-4621-AB42-741AF0DFDE82}" type="slidenum">
              <a:rPr lang="en-GB" smtClean="0"/>
              <a:t>‹#›</a:t>
            </a:fld>
            <a:endParaRPr lang="en-GB"/>
          </a:p>
        </p:txBody>
      </p:sp>
    </p:spTree>
    <p:extLst>
      <p:ext uri="{BB962C8B-B14F-4D97-AF65-F5344CB8AC3E}">
        <p14:creationId xmlns:p14="http://schemas.microsoft.com/office/powerpoint/2010/main" val="70651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785D98-9876-4B8C-9C73-54BCBC4C767F}" type="datetimeFigureOut">
              <a:rPr lang="en-GB" smtClean="0"/>
              <a:t>01/05/2015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A3C84C6-7B44-4621-AB42-741AF0DFDE82}" type="slidenum">
              <a:rPr lang="en-GB" smtClean="0"/>
              <a:t>‹#›</a:t>
            </a:fld>
            <a:endParaRPr lang="en-GB"/>
          </a:p>
        </p:txBody>
      </p:sp>
    </p:spTree>
    <p:extLst>
      <p:ext uri="{BB962C8B-B14F-4D97-AF65-F5344CB8AC3E}">
        <p14:creationId xmlns:p14="http://schemas.microsoft.com/office/powerpoint/2010/main" val="2469629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D785D98-9876-4B8C-9C73-54BCBC4C767F}" type="datetimeFigureOut">
              <a:rPr lang="en-GB" smtClean="0"/>
              <a:t>01/05/2015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3C84C6-7B44-4621-AB42-741AF0DFDE82}" type="slidenum">
              <a:rPr lang="en-GB" smtClean="0"/>
              <a:t>‹#›</a:t>
            </a:fld>
            <a:endParaRPr lang="en-GB"/>
          </a:p>
        </p:txBody>
      </p:sp>
    </p:spTree>
    <p:extLst>
      <p:ext uri="{BB962C8B-B14F-4D97-AF65-F5344CB8AC3E}">
        <p14:creationId xmlns:p14="http://schemas.microsoft.com/office/powerpoint/2010/main" val="2380775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D785D98-9876-4B8C-9C73-54BCBC4C767F}" type="datetimeFigureOut">
              <a:rPr lang="en-GB" smtClean="0"/>
              <a:t>01/05/2015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3C84C6-7B44-4621-AB42-741AF0DFDE82}" type="slidenum">
              <a:rPr lang="en-GB" smtClean="0"/>
              <a:t>‹#›</a:t>
            </a:fld>
            <a:endParaRPr lang="en-GB"/>
          </a:p>
        </p:txBody>
      </p:sp>
    </p:spTree>
    <p:extLst>
      <p:ext uri="{BB962C8B-B14F-4D97-AF65-F5344CB8AC3E}">
        <p14:creationId xmlns:p14="http://schemas.microsoft.com/office/powerpoint/2010/main" val="19128154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785D98-9876-4B8C-9C73-54BCBC4C767F}" type="datetimeFigureOut">
              <a:rPr lang="en-GB" smtClean="0"/>
              <a:t>01/05/2015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3C84C6-7B44-4621-AB42-741AF0DFDE82}" type="slidenum">
              <a:rPr lang="en-GB" smtClean="0"/>
              <a:t>‹#›</a:t>
            </a:fld>
            <a:endParaRPr lang="en-GB"/>
          </a:p>
        </p:txBody>
      </p:sp>
    </p:spTree>
    <p:extLst>
      <p:ext uri="{BB962C8B-B14F-4D97-AF65-F5344CB8AC3E}">
        <p14:creationId xmlns:p14="http://schemas.microsoft.com/office/powerpoint/2010/main" val="20144302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57045" y="393073"/>
            <a:ext cx="8603449" cy="5306494"/>
          </a:xfrm>
          <a:prstGeom prst="rect">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3" name="TextBox 12"/>
          <p:cNvSpPr txBox="1"/>
          <p:nvPr/>
        </p:nvSpPr>
        <p:spPr>
          <a:xfrm>
            <a:off x="710653" y="2025841"/>
            <a:ext cx="6849496" cy="584776"/>
          </a:xfrm>
          <a:prstGeom prst="rect">
            <a:avLst/>
          </a:prstGeom>
          <a:noFill/>
        </p:spPr>
        <p:txBody>
          <a:bodyPr wrap="square" rtlCol="0">
            <a:spAutoFit/>
          </a:bodyPr>
          <a:lstStyle/>
          <a:p>
            <a:r>
              <a:rPr lang="en-GB" sz="3200" b="1" dirty="0" smtClean="0">
                <a:solidFill>
                  <a:schemeClr val="bg1"/>
                </a:solidFill>
              </a:rPr>
              <a:t>Planning and Localis</a:t>
            </a:r>
            <a:r>
              <a:rPr lang="en-GB" sz="3200" b="1" dirty="0">
                <a:solidFill>
                  <a:schemeClr val="bg1"/>
                </a:solidFill>
              </a:rPr>
              <a:t>m</a:t>
            </a:r>
          </a:p>
        </p:txBody>
      </p:sp>
      <p:sp>
        <p:nvSpPr>
          <p:cNvPr id="14" name="TextBox 13"/>
          <p:cNvSpPr txBox="1"/>
          <p:nvPr/>
        </p:nvSpPr>
        <p:spPr>
          <a:xfrm>
            <a:off x="816496" y="3265534"/>
            <a:ext cx="5564270" cy="523220"/>
          </a:xfrm>
          <a:prstGeom prst="rect">
            <a:avLst/>
          </a:prstGeom>
          <a:noFill/>
        </p:spPr>
        <p:txBody>
          <a:bodyPr wrap="square" rtlCol="0">
            <a:spAutoFit/>
          </a:bodyPr>
          <a:lstStyle/>
          <a:p>
            <a:r>
              <a:rPr lang="en-GB" sz="2800" dirty="0" smtClean="0">
                <a:solidFill>
                  <a:srgbClr val="FFFFFF"/>
                </a:solidFill>
              </a:rPr>
              <a:t>What can social capital tell us?</a:t>
            </a:r>
            <a:endParaRPr lang="en-GB" sz="2800" dirty="0">
              <a:solidFill>
                <a:srgbClr val="FFFFFF"/>
              </a:solidFill>
            </a:endParaRPr>
          </a:p>
        </p:txBody>
      </p:sp>
      <p:pic>
        <p:nvPicPr>
          <p:cNvPr id="2" name="Picture 1" descr="logosq.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8722" y="5787591"/>
            <a:ext cx="2299411" cy="968581"/>
          </a:xfrm>
          <a:prstGeom prst="rect">
            <a:avLst/>
          </a:prstGeom>
        </p:spPr>
      </p:pic>
    </p:spTree>
    <p:extLst>
      <p:ext uri="{BB962C8B-B14F-4D97-AF65-F5344CB8AC3E}">
        <p14:creationId xmlns:p14="http://schemas.microsoft.com/office/powerpoint/2010/main" val="126259622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Will these plans be </a:t>
            </a:r>
            <a:r>
              <a:rPr lang="en-GB" dirty="0" err="1" smtClean="0"/>
              <a:t>Nimbyist</a:t>
            </a:r>
            <a:r>
              <a:rPr lang="en-GB" dirty="0" smtClean="0"/>
              <a:t> in nature?</a:t>
            </a:r>
            <a:endParaRPr lang="en-GB" dirty="0"/>
          </a:p>
        </p:txBody>
      </p:sp>
      <p:sp>
        <p:nvSpPr>
          <p:cNvPr id="4" name="Text Placeholder 3"/>
          <p:cNvSpPr>
            <a:spLocks noGrp="1"/>
          </p:cNvSpPr>
          <p:nvPr>
            <p:ph type="body" sz="half" idx="2"/>
          </p:nvPr>
        </p:nvSpPr>
        <p:spPr>
          <a:xfrm>
            <a:off x="167090" y="1435100"/>
            <a:ext cx="3298423" cy="4691063"/>
          </a:xfrm>
        </p:spPr>
        <p:txBody>
          <a:bodyPr>
            <a:normAutofit lnSpcReduction="10000"/>
          </a:bodyPr>
          <a:lstStyle/>
          <a:p>
            <a:pPr marL="285750" indent="-285750">
              <a:buFont typeface="Arial"/>
              <a:buChar char="•"/>
            </a:pPr>
            <a:r>
              <a:rPr lang="en-GB" sz="1600" dirty="0" smtClean="0"/>
              <a:t>Will NPs simply become a charter for </a:t>
            </a:r>
            <a:r>
              <a:rPr lang="en-GB" sz="1600" dirty="0" err="1" smtClean="0"/>
              <a:t>NIMBYism</a:t>
            </a:r>
            <a:r>
              <a:rPr lang="en-GB" sz="1600" dirty="0" smtClean="0"/>
              <a:t>?</a:t>
            </a:r>
          </a:p>
          <a:p>
            <a:pPr marL="742950" lvl="1" indent="-285750">
              <a:buFont typeface="Arial"/>
              <a:buChar char="•"/>
            </a:pPr>
            <a:r>
              <a:rPr lang="en-GB" sz="1600" dirty="0" smtClean="0"/>
              <a:t>Bonding SC might indicate yes</a:t>
            </a:r>
          </a:p>
          <a:p>
            <a:pPr marL="742950" lvl="1" indent="-285750">
              <a:buFont typeface="Arial"/>
              <a:buChar char="•"/>
            </a:pPr>
            <a:r>
              <a:rPr lang="en-GB" sz="1600" dirty="0" smtClean="0"/>
              <a:t>Some early scholarship also suggests that for housing this could very well be the case as it may be particularly susceptible to middle-class activism (Matthews, et al 2015)</a:t>
            </a:r>
          </a:p>
          <a:p>
            <a:pPr marL="742950" lvl="1" indent="-285750">
              <a:buFont typeface="Arial"/>
              <a:buChar char="•"/>
            </a:pPr>
            <a:r>
              <a:rPr lang="en-GB" sz="1600" dirty="0" smtClean="0"/>
              <a:t>Author’s like Aldrich (2008) actually found companies searched for areas with low indicators of civil society when siting LULUs</a:t>
            </a:r>
          </a:p>
          <a:p>
            <a:pPr marL="742950" lvl="1" indent="-285750">
              <a:buFont typeface="Arial"/>
              <a:buChar char="•"/>
            </a:pPr>
            <a:r>
              <a:rPr lang="en-GB" sz="1600" dirty="0" smtClean="0"/>
              <a:t>Real danger of bonding at the expense of bridging or linking SC – duty to cooperate</a:t>
            </a:r>
            <a:endParaRPr lang="en-GB" sz="1600" dirty="0"/>
          </a:p>
        </p:txBody>
      </p:sp>
      <p:cxnSp>
        <p:nvCxnSpPr>
          <p:cNvPr id="5" name="Straight Connector 4"/>
          <p:cNvCxnSpPr/>
          <p:nvPr/>
        </p:nvCxnSpPr>
        <p:spPr>
          <a:xfrm>
            <a:off x="467544" y="1412776"/>
            <a:ext cx="3024336" cy="0"/>
          </a:xfrm>
          <a:prstGeom prst="line">
            <a:avLst/>
          </a:prstGeom>
          <a:ln/>
        </p:spPr>
        <p:style>
          <a:lnRef idx="2">
            <a:schemeClr val="accent1"/>
          </a:lnRef>
          <a:fillRef idx="0">
            <a:schemeClr val="accent1"/>
          </a:fillRef>
          <a:effectRef idx="1">
            <a:schemeClr val="accent1"/>
          </a:effectRef>
          <a:fontRef idx="minor">
            <a:schemeClr val="tx1"/>
          </a:fontRef>
        </p:style>
      </p:cxnSp>
      <p:pic>
        <p:nvPicPr>
          <p:cNvPr id="7" name="Content Placeholder 6"/>
          <p:cNvPicPr>
            <a:picLocks noGrp="1" noChangeAspect="1"/>
          </p:cNvPicPr>
          <p:nvPr>
            <p:ph idx="1"/>
          </p:nvPr>
        </p:nvPicPr>
        <p:blipFill rotWithShape="1">
          <a:blip r:embed="rId3"/>
          <a:srcRect l="1227" r="56990" b="5020"/>
          <a:stretch/>
        </p:blipFill>
        <p:spPr>
          <a:xfrm>
            <a:off x="3726107" y="566884"/>
            <a:ext cx="5146371" cy="5559279"/>
          </a:xfrm>
        </p:spPr>
      </p:pic>
    </p:spTree>
    <p:extLst>
      <p:ext uri="{BB962C8B-B14F-4D97-AF65-F5344CB8AC3E}">
        <p14:creationId xmlns:p14="http://schemas.microsoft.com/office/powerpoint/2010/main" val="177018758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story of planning deliver – will NPs engender action? </a:t>
            </a:r>
            <a:endParaRPr lang="en-GB" dirty="0"/>
          </a:p>
        </p:txBody>
      </p:sp>
      <p:sp>
        <p:nvSpPr>
          <p:cNvPr id="4" name="Text Placeholder 3"/>
          <p:cNvSpPr>
            <a:spLocks noGrp="1"/>
          </p:cNvSpPr>
          <p:nvPr>
            <p:ph type="body" sz="half" idx="2"/>
          </p:nvPr>
        </p:nvSpPr>
        <p:spPr>
          <a:xfrm>
            <a:off x="167090" y="1435100"/>
            <a:ext cx="3298423" cy="4691063"/>
          </a:xfrm>
        </p:spPr>
        <p:txBody>
          <a:bodyPr>
            <a:normAutofit/>
          </a:bodyPr>
          <a:lstStyle/>
          <a:p>
            <a:pPr marL="285750" indent="-285750">
              <a:buFont typeface="Arial"/>
              <a:buChar char="•"/>
            </a:pPr>
            <a:r>
              <a:rPr lang="en-GB" sz="1600" dirty="0" smtClean="0"/>
              <a:t>In order to maintain interest plans need to be action oriented and deliverable – not simply stories and aspirations.</a:t>
            </a:r>
          </a:p>
          <a:p>
            <a:pPr marL="285750" indent="-285750">
              <a:buFont typeface="Arial"/>
              <a:buChar char="•"/>
            </a:pPr>
            <a:r>
              <a:rPr lang="en-GB" sz="1600" dirty="0" smtClean="0"/>
              <a:t>Action will require development partners who are willing to bring the community’s vision forward</a:t>
            </a:r>
          </a:p>
          <a:p>
            <a:pPr marL="742950" lvl="1" indent="-285750">
              <a:buFont typeface="Arial"/>
              <a:buChar char="•"/>
            </a:pPr>
            <a:r>
              <a:rPr lang="en-GB" sz="1600" dirty="0" smtClean="0"/>
              <a:t>Communities therefore will need to build a variety of very specific types of ties in a very targeted way (Bracing SC).</a:t>
            </a:r>
            <a:endParaRPr lang="en-GB" sz="1600" dirty="0"/>
          </a:p>
        </p:txBody>
      </p:sp>
      <p:cxnSp>
        <p:nvCxnSpPr>
          <p:cNvPr id="5" name="Straight Connector 4"/>
          <p:cNvCxnSpPr/>
          <p:nvPr/>
        </p:nvCxnSpPr>
        <p:spPr>
          <a:xfrm>
            <a:off x="467544" y="1412776"/>
            <a:ext cx="3024336" cy="0"/>
          </a:xfrm>
          <a:prstGeom prst="line">
            <a:avLst/>
          </a:prstGeom>
          <a:ln/>
        </p:spPr>
        <p:style>
          <a:lnRef idx="2">
            <a:schemeClr val="accent1"/>
          </a:lnRef>
          <a:fillRef idx="0">
            <a:schemeClr val="accent1"/>
          </a:fillRef>
          <a:effectRef idx="1">
            <a:schemeClr val="accent1"/>
          </a:effectRef>
          <a:fontRef idx="minor">
            <a:schemeClr val="tx1"/>
          </a:fontRef>
        </p:style>
      </p:cxnSp>
      <p:pic>
        <p:nvPicPr>
          <p:cNvPr id="9" name="Content Placeholder 8"/>
          <p:cNvPicPr>
            <a:picLocks noGrp="1" noChangeAspect="1"/>
          </p:cNvPicPr>
          <p:nvPr>
            <p:ph idx="1"/>
          </p:nvPr>
        </p:nvPicPr>
        <p:blipFill>
          <a:blip r:embed="rId3"/>
          <a:srcRect l="21005" r="21005"/>
          <a:stretch>
            <a:fillRect/>
          </a:stretch>
        </p:blipFill>
        <p:spPr/>
      </p:pic>
    </p:spTree>
    <p:extLst>
      <p:ext uri="{BB962C8B-B14F-4D97-AF65-F5344CB8AC3E}">
        <p14:creationId xmlns:p14="http://schemas.microsoft.com/office/powerpoint/2010/main" val="428577003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6896"/>
            <a:ext cx="9144000" cy="68580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itle 1"/>
          <p:cNvSpPr>
            <a:spLocks noGrp="1"/>
          </p:cNvSpPr>
          <p:nvPr>
            <p:ph type="title"/>
          </p:nvPr>
        </p:nvSpPr>
        <p:spPr>
          <a:xfrm>
            <a:off x="457200" y="273050"/>
            <a:ext cx="3008313" cy="1162050"/>
          </a:xfrm>
          <a:noFill/>
          <a:effectLst>
            <a:softEdge rad="63500"/>
          </a:effectLst>
        </p:spPr>
        <p:txBody>
          <a:bodyPr/>
          <a:lstStyle/>
          <a:p>
            <a:r>
              <a:rPr lang="en-GB" dirty="0" smtClean="0">
                <a:solidFill>
                  <a:schemeClr val="bg1"/>
                </a:solidFill>
              </a:rPr>
              <a:t>Conclusions</a:t>
            </a:r>
            <a:endParaRPr lang="en-GB" dirty="0">
              <a:solidFill>
                <a:schemeClr val="bg1"/>
              </a:solidFill>
            </a:endParaRPr>
          </a:p>
        </p:txBody>
      </p:sp>
      <p:cxnSp>
        <p:nvCxnSpPr>
          <p:cNvPr id="7" name="Straight Connector 6"/>
          <p:cNvCxnSpPr/>
          <p:nvPr/>
        </p:nvCxnSpPr>
        <p:spPr>
          <a:xfrm>
            <a:off x="467544" y="1412776"/>
            <a:ext cx="2952328" cy="0"/>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sp>
        <p:nvSpPr>
          <p:cNvPr id="9" name="Text Placeholder 3"/>
          <p:cNvSpPr>
            <a:spLocks noGrp="1"/>
          </p:cNvSpPr>
          <p:nvPr>
            <p:ph type="body" sz="half" idx="2"/>
          </p:nvPr>
        </p:nvSpPr>
        <p:spPr>
          <a:xfrm>
            <a:off x="457200" y="1435100"/>
            <a:ext cx="3008313" cy="4691063"/>
          </a:xfrm>
        </p:spPr>
        <p:txBody>
          <a:bodyPr>
            <a:normAutofit/>
          </a:bodyPr>
          <a:lstStyle/>
          <a:p>
            <a:endParaRPr lang="en-GB" sz="1600" dirty="0" smtClean="0"/>
          </a:p>
          <a:p>
            <a:endParaRPr lang="en-GB" dirty="0"/>
          </a:p>
          <a:p>
            <a:endParaRPr lang="en-GB" dirty="0" smtClean="0">
              <a:solidFill>
                <a:schemeClr val="bg1"/>
              </a:solidFill>
            </a:endParaRPr>
          </a:p>
          <a:p>
            <a:endParaRPr lang="en-GB" dirty="0">
              <a:solidFill>
                <a:schemeClr val="bg1"/>
              </a:solidFill>
            </a:endParaRPr>
          </a:p>
          <a:p>
            <a:endParaRPr lang="en-GB" dirty="0" smtClean="0">
              <a:solidFill>
                <a:schemeClr val="bg1"/>
              </a:solidFill>
            </a:endParaRPr>
          </a:p>
          <a:p>
            <a:endParaRPr lang="en-GB" dirty="0">
              <a:solidFill>
                <a:schemeClr val="bg1"/>
              </a:solidFill>
            </a:endParaRPr>
          </a:p>
          <a:p>
            <a:endParaRPr lang="en-GB" dirty="0" smtClean="0">
              <a:solidFill>
                <a:schemeClr val="bg1"/>
              </a:solidFill>
            </a:endParaRPr>
          </a:p>
          <a:p>
            <a:endParaRPr lang="en-GB" dirty="0">
              <a:solidFill>
                <a:schemeClr val="bg1"/>
              </a:solidFill>
            </a:endParaRPr>
          </a:p>
          <a:p>
            <a:endParaRPr lang="en-GB" dirty="0" smtClean="0">
              <a:solidFill>
                <a:schemeClr val="bg1"/>
              </a:solidFill>
            </a:endParaRPr>
          </a:p>
          <a:p>
            <a:endParaRPr lang="en-GB" dirty="0">
              <a:solidFill>
                <a:schemeClr val="bg1"/>
              </a:solidFill>
            </a:endParaRPr>
          </a:p>
          <a:p>
            <a:endParaRPr lang="en-GB" dirty="0" smtClean="0">
              <a:solidFill>
                <a:schemeClr val="bg1"/>
              </a:solidFill>
            </a:endParaRPr>
          </a:p>
          <a:p>
            <a:endParaRPr lang="en-GB" dirty="0">
              <a:solidFill>
                <a:schemeClr val="bg1"/>
              </a:solidFill>
            </a:endParaRPr>
          </a:p>
          <a:p>
            <a:endParaRPr lang="en-GB" dirty="0" smtClean="0">
              <a:solidFill>
                <a:schemeClr val="bg1"/>
              </a:solidFill>
            </a:endParaRPr>
          </a:p>
          <a:p>
            <a:endParaRPr lang="en-GB" dirty="0">
              <a:solidFill>
                <a:schemeClr val="bg1"/>
              </a:solidFill>
            </a:endParaRPr>
          </a:p>
          <a:p>
            <a:endParaRPr lang="en-GB" dirty="0" smtClean="0">
              <a:solidFill>
                <a:schemeClr val="bg1"/>
              </a:solidFill>
            </a:endParaRPr>
          </a:p>
        </p:txBody>
      </p:sp>
      <p:sp>
        <p:nvSpPr>
          <p:cNvPr id="6" name="Content Placeholder 2"/>
          <p:cNvSpPr>
            <a:spLocks noGrp="1"/>
          </p:cNvSpPr>
          <p:nvPr>
            <p:ph idx="1"/>
          </p:nvPr>
        </p:nvSpPr>
        <p:spPr>
          <a:xfrm>
            <a:off x="3575050" y="273050"/>
            <a:ext cx="5111750" cy="5853113"/>
          </a:xfrm>
        </p:spPr>
        <p:txBody>
          <a:bodyPr>
            <a:normAutofit/>
          </a:bodyPr>
          <a:lstStyle/>
          <a:p>
            <a:r>
              <a:rPr lang="en-GB" smtClean="0">
                <a:solidFill>
                  <a:schemeClr val="bg1"/>
                </a:solidFill>
              </a:rPr>
              <a:t> </a:t>
            </a:r>
            <a:endParaRPr lang="en-GB" dirty="0" smtClean="0">
              <a:solidFill>
                <a:schemeClr val="bg1"/>
              </a:solidFill>
            </a:endParaRPr>
          </a:p>
        </p:txBody>
      </p:sp>
    </p:spTree>
    <p:extLst>
      <p:ext uri="{BB962C8B-B14F-4D97-AF65-F5344CB8AC3E}">
        <p14:creationId xmlns:p14="http://schemas.microsoft.com/office/powerpoint/2010/main" val="378674970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idx="1"/>
          </p:nvPr>
        </p:nvSpPr>
        <p:spPr>
          <a:xfrm>
            <a:off x="3575050" y="582841"/>
            <a:ext cx="5111750" cy="5853113"/>
          </a:xfrm>
        </p:spPr>
        <p:txBody>
          <a:bodyPr>
            <a:normAutofit/>
          </a:bodyPr>
          <a:lstStyle/>
          <a:p>
            <a:r>
              <a:rPr lang="en-GB" dirty="0" smtClean="0"/>
              <a:t>Understanding of the fundamentals of localism and planning</a:t>
            </a:r>
            <a:endParaRPr lang="en-GB" dirty="0"/>
          </a:p>
          <a:p>
            <a:r>
              <a:rPr lang="en-GB" dirty="0" smtClean="0"/>
              <a:t>How social capital might help us better understand the likely outcomes</a:t>
            </a:r>
          </a:p>
          <a:p>
            <a:pPr lvl="1"/>
            <a:r>
              <a:rPr lang="en-GB" dirty="0" smtClean="0"/>
              <a:t>Will people get involved?</a:t>
            </a:r>
          </a:p>
          <a:p>
            <a:pPr lvl="1"/>
            <a:r>
              <a:rPr lang="en-GB" dirty="0" smtClean="0"/>
              <a:t>Will it foster </a:t>
            </a:r>
            <a:r>
              <a:rPr lang="en-GB" dirty="0" err="1" smtClean="0"/>
              <a:t>NIMBYism</a:t>
            </a:r>
            <a:endParaRPr lang="en-GB" dirty="0" smtClean="0"/>
          </a:p>
          <a:p>
            <a:pPr lvl="1"/>
            <a:r>
              <a:rPr lang="en-GB" dirty="0" smtClean="0"/>
              <a:t>What happens next – or can action occur?</a:t>
            </a:r>
            <a:endParaRPr lang="en-GB" dirty="0"/>
          </a:p>
        </p:txBody>
      </p:sp>
      <p:sp>
        <p:nvSpPr>
          <p:cNvPr id="4" name="Text Placeholder 3"/>
          <p:cNvSpPr>
            <a:spLocks noGrp="1"/>
          </p:cNvSpPr>
          <p:nvPr>
            <p:ph type="body" sz="half" idx="2"/>
          </p:nvPr>
        </p:nvSpPr>
        <p:spPr/>
        <p:txBody>
          <a:bodyPr/>
          <a:lstStyle/>
          <a:p>
            <a:endParaRPr lang="en-GB" dirty="0"/>
          </a:p>
        </p:txBody>
      </p:sp>
      <p:cxnSp>
        <p:nvCxnSpPr>
          <p:cNvPr id="5" name="Straight Connector 4"/>
          <p:cNvCxnSpPr/>
          <p:nvPr/>
        </p:nvCxnSpPr>
        <p:spPr>
          <a:xfrm>
            <a:off x="467544" y="1412776"/>
            <a:ext cx="3024336" cy="0"/>
          </a:xfrm>
          <a:prstGeom prst="line">
            <a:avLst/>
          </a:prstGeom>
          <a:ln/>
        </p:spPr>
        <p:style>
          <a:lnRef idx="2">
            <a:schemeClr val="accent2"/>
          </a:lnRef>
          <a:fillRef idx="0">
            <a:schemeClr val="accent2"/>
          </a:fillRef>
          <a:effectRef idx="1">
            <a:schemeClr val="accent2"/>
          </a:effectRef>
          <a:fontRef idx="minor">
            <a:schemeClr val="tx1"/>
          </a:fontRef>
        </p:style>
      </p:cxnSp>
      <p:pic>
        <p:nvPicPr>
          <p:cNvPr id="6" name="Picture 5"/>
          <p:cNvPicPr>
            <a:picLocks noChangeAspect="1"/>
          </p:cNvPicPr>
          <p:nvPr/>
        </p:nvPicPr>
        <p:blipFill>
          <a:blip r:embed="rId3"/>
          <a:stretch>
            <a:fillRect/>
          </a:stretch>
        </p:blipFill>
        <p:spPr>
          <a:xfrm>
            <a:off x="467544" y="1781299"/>
            <a:ext cx="2845976" cy="3485149"/>
          </a:xfrm>
          <a:prstGeom prst="rect">
            <a:avLst/>
          </a:prstGeom>
        </p:spPr>
      </p:pic>
    </p:spTree>
    <p:extLst>
      <p:ext uri="{BB962C8B-B14F-4D97-AF65-F5344CB8AC3E}">
        <p14:creationId xmlns:p14="http://schemas.microsoft.com/office/powerpoint/2010/main" val="15476828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Debate – framing localism</a:t>
            </a:r>
            <a:endParaRPr lang="en-GB" dirty="0"/>
          </a:p>
        </p:txBody>
      </p:sp>
      <p:pic>
        <p:nvPicPr>
          <p:cNvPr id="10" name="Content Placeholder 9"/>
          <p:cNvPicPr>
            <a:picLocks noGrp="1" noChangeAspect="1"/>
          </p:cNvPicPr>
          <p:nvPr>
            <p:ph idx="1"/>
          </p:nvPr>
        </p:nvPicPr>
        <p:blipFill rotWithShape="1">
          <a:blip r:embed="rId3"/>
          <a:srcRect l="-732" r="644"/>
          <a:stretch/>
        </p:blipFill>
        <p:spPr>
          <a:xfrm>
            <a:off x="4077749" y="273050"/>
            <a:ext cx="4360295" cy="6333830"/>
          </a:xfrm>
        </p:spPr>
      </p:pic>
      <p:sp>
        <p:nvSpPr>
          <p:cNvPr id="4" name="Text Placeholder 3"/>
          <p:cNvSpPr>
            <a:spLocks noGrp="1"/>
          </p:cNvSpPr>
          <p:nvPr>
            <p:ph type="body" sz="half" idx="2"/>
          </p:nvPr>
        </p:nvSpPr>
        <p:spPr/>
        <p:txBody>
          <a:bodyPr>
            <a:normAutofit/>
          </a:bodyPr>
          <a:lstStyle/>
          <a:p>
            <a:r>
              <a:rPr lang="en-GB" sz="1800" i="1" dirty="0" smtClean="0">
                <a:solidFill>
                  <a:srgbClr val="800000"/>
                </a:solidFill>
              </a:rPr>
              <a:t>“Ostensibly, the core objective of the “</a:t>
            </a:r>
            <a:r>
              <a:rPr lang="en-GB" sz="1800" i="1" dirty="0" smtClean="0">
                <a:solidFill>
                  <a:srgbClr val="FF0000"/>
                </a:solidFill>
              </a:rPr>
              <a:t>Big Society</a:t>
            </a:r>
            <a:r>
              <a:rPr lang="en-GB" sz="1800" i="1" dirty="0" smtClean="0">
                <a:solidFill>
                  <a:srgbClr val="800000"/>
                </a:solidFill>
              </a:rPr>
              <a:t>” agenda is to support altruistic communities and active citizens so that they can supplant failing government services that reinforce welfare dependency and incivility in “</a:t>
            </a:r>
            <a:r>
              <a:rPr lang="en-GB" sz="1800" i="1" dirty="0" smtClean="0">
                <a:solidFill>
                  <a:srgbClr val="FF0000"/>
                </a:solidFill>
              </a:rPr>
              <a:t>Broken Britain</a:t>
            </a:r>
            <a:r>
              <a:rPr lang="en-GB" sz="1800" i="1" dirty="0" smtClean="0">
                <a:solidFill>
                  <a:srgbClr val="800000"/>
                </a:solidFill>
              </a:rPr>
              <a:t>”</a:t>
            </a:r>
          </a:p>
          <a:p>
            <a:pPr algn="r"/>
            <a:r>
              <a:rPr lang="en-GB" sz="1800" dirty="0" smtClean="0">
                <a:solidFill>
                  <a:srgbClr val="800000"/>
                </a:solidFill>
              </a:rPr>
              <a:t>Jacobs (2014), pp25-26</a:t>
            </a:r>
            <a:endParaRPr lang="en-GB" sz="1800" dirty="0">
              <a:solidFill>
                <a:srgbClr val="800000"/>
              </a:solidFill>
            </a:endParaRPr>
          </a:p>
        </p:txBody>
      </p:sp>
      <p:cxnSp>
        <p:nvCxnSpPr>
          <p:cNvPr id="5" name="Straight Connector 4"/>
          <p:cNvCxnSpPr/>
          <p:nvPr/>
        </p:nvCxnSpPr>
        <p:spPr>
          <a:xfrm>
            <a:off x="467544" y="1412776"/>
            <a:ext cx="3024336"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405089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Debate – framing planning</a:t>
            </a:r>
            <a:endParaRPr lang="en-GB" dirty="0"/>
          </a:p>
        </p:txBody>
      </p:sp>
      <p:pic>
        <p:nvPicPr>
          <p:cNvPr id="10" name="Content Placeholder 9"/>
          <p:cNvPicPr>
            <a:picLocks noGrp="1" noChangeAspect="1"/>
          </p:cNvPicPr>
          <p:nvPr>
            <p:ph idx="1"/>
          </p:nvPr>
        </p:nvPicPr>
        <p:blipFill rotWithShape="1">
          <a:blip r:embed="rId3"/>
          <a:srcRect l="-732" r="644"/>
          <a:stretch/>
        </p:blipFill>
        <p:spPr>
          <a:xfrm>
            <a:off x="4077749" y="273050"/>
            <a:ext cx="4360295" cy="6333830"/>
          </a:xfrm>
        </p:spPr>
      </p:pic>
      <p:sp>
        <p:nvSpPr>
          <p:cNvPr id="4" name="Text Placeholder 3"/>
          <p:cNvSpPr>
            <a:spLocks noGrp="1"/>
          </p:cNvSpPr>
          <p:nvPr>
            <p:ph type="body" sz="half" idx="2"/>
          </p:nvPr>
        </p:nvSpPr>
        <p:spPr/>
        <p:txBody>
          <a:bodyPr>
            <a:normAutofit/>
          </a:bodyPr>
          <a:lstStyle/>
          <a:p>
            <a:r>
              <a:rPr lang="en-GB" sz="1800" i="1" dirty="0" smtClean="0">
                <a:solidFill>
                  <a:srgbClr val="800000"/>
                </a:solidFill>
              </a:rPr>
              <a:t>“The Government is committed to ensuring that the planning system does everything it can to support economic growth.  Planning should operate to encourage and not act as an impediment to sustainable growth.  Therefore significant weight should be placed on the need to support economic growth through the planning system”</a:t>
            </a:r>
          </a:p>
          <a:p>
            <a:pPr algn="r"/>
            <a:r>
              <a:rPr lang="en-GB" sz="1800" dirty="0" smtClean="0">
                <a:solidFill>
                  <a:srgbClr val="800000"/>
                </a:solidFill>
              </a:rPr>
              <a:t>DCLG 2012 p.6</a:t>
            </a:r>
            <a:endParaRPr lang="en-GB" sz="1800" dirty="0">
              <a:solidFill>
                <a:srgbClr val="800000"/>
              </a:solidFill>
            </a:endParaRPr>
          </a:p>
        </p:txBody>
      </p:sp>
      <p:cxnSp>
        <p:nvCxnSpPr>
          <p:cNvPr id="5" name="Straight Connector 4"/>
          <p:cNvCxnSpPr/>
          <p:nvPr/>
        </p:nvCxnSpPr>
        <p:spPr>
          <a:xfrm>
            <a:off x="467544" y="1412776"/>
            <a:ext cx="3024336"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904447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‘Powers’ under Localism</a:t>
            </a:r>
            <a:endParaRPr lang="en-GB" dirty="0"/>
          </a:p>
        </p:txBody>
      </p:sp>
      <p:sp>
        <p:nvSpPr>
          <p:cNvPr id="3" name="Content Placeholder 2"/>
          <p:cNvSpPr>
            <a:spLocks noGrp="1"/>
          </p:cNvSpPr>
          <p:nvPr>
            <p:ph idx="1"/>
          </p:nvPr>
        </p:nvSpPr>
        <p:spPr>
          <a:xfrm>
            <a:off x="3575050" y="857954"/>
            <a:ext cx="5111750" cy="5057933"/>
          </a:xfrm>
        </p:spPr>
        <p:txBody>
          <a:bodyPr>
            <a:normAutofit fontScale="92500"/>
          </a:bodyPr>
          <a:lstStyle/>
          <a:p>
            <a:r>
              <a:rPr lang="en-GB" dirty="0" smtClean="0"/>
              <a:t>Neighbourhood Plans</a:t>
            </a:r>
          </a:p>
          <a:p>
            <a:pPr lvl="1"/>
            <a:r>
              <a:rPr lang="en-GB" dirty="0" smtClean="0"/>
              <a:t>Allow neighbourhoods to plan for the type of development they wish to see on land within their area.</a:t>
            </a:r>
          </a:p>
          <a:p>
            <a:r>
              <a:rPr lang="en-GB" dirty="0" smtClean="0"/>
              <a:t>Neighbourhood Development Orders</a:t>
            </a:r>
          </a:p>
          <a:p>
            <a:pPr lvl="1"/>
            <a:r>
              <a:rPr lang="en-GB" dirty="0" smtClean="0"/>
              <a:t>Allow neighbourhoods to permit (full or outline) this development without the need for planning permission</a:t>
            </a:r>
          </a:p>
          <a:p>
            <a:endParaRPr lang="en-GB" dirty="0"/>
          </a:p>
        </p:txBody>
      </p:sp>
      <p:sp>
        <p:nvSpPr>
          <p:cNvPr id="4" name="Text Placeholder 3"/>
          <p:cNvSpPr>
            <a:spLocks noGrp="1"/>
          </p:cNvSpPr>
          <p:nvPr>
            <p:ph type="body" sz="half" idx="2"/>
          </p:nvPr>
        </p:nvSpPr>
        <p:spPr/>
        <p:txBody>
          <a:bodyPr/>
          <a:lstStyle/>
          <a:p>
            <a:endParaRPr lang="en-GB" dirty="0"/>
          </a:p>
        </p:txBody>
      </p:sp>
      <p:cxnSp>
        <p:nvCxnSpPr>
          <p:cNvPr id="5" name="Straight Connector 4"/>
          <p:cNvCxnSpPr/>
          <p:nvPr/>
        </p:nvCxnSpPr>
        <p:spPr>
          <a:xfrm>
            <a:off x="467544" y="1412776"/>
            <a:ext cx="3024336"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a:blip r:embed="rId3"/>
          <a:stretch>
            <a:fillRect/>
          </a:stretch>
        </p:blipFill>
        <p:spPr>
          <a:xfrm>
            <a:off x="153750" y="2070139"/>
            <a:ext cx="3311763" cy="2408555"/>
          </a:xfrm>
          <a:prstGeom prst="rect">
            <a:avLst/>
          </a:prstGeom>
        </p:spPr>
      </p:pic>
    </p:spTree>
    <p:extLst>
      <p:ext uri="{BB962C8B-B14F-4D97-AF65-F5344CB8AC3E}">
        <p14:creationId xmlns:p14="http://schemas.microsoft.com/office/powerpoint/2010/main" val="217811313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Three questions for NP based around the idea of social capital</a:t>
            </a:r>
            <a:endParaRPr lang="en-GB" dirty="0"/>
          </a:p>
        </p:txBody>
      </p:sp>
      <p:sp>
        <p:nvSpPr>
          <p:cNvPr id="3" name="Content Placeholder 2"/>
          <p:cNvSpPr>
            <a:spLocks noGrp="1"/>
          </p:cNvSpPr>
          <p:nvPr>
            <p:ph idx="1"/>
          </p:nvPr>
        </p:nvSpPr>
        <p:spPr>
          <a:xfrm>
            <a:off x="457200" y="1777089"/>
            <a:ext cx="8229600" cy="1749047"/>
          </a:xfrm>
        </p:spPr>
        <p:txBody>
          <a:bodyPr/>
          <a:lstStyle/>
          <a:p>
            <a:pPr lvl="1"/>
            <a:r>
              <a:rPr lang="en-GB" dirty="0" smtClean="0"/>
              <a:t>Will communities get involved with NP?</a:t>
            </a:r>
          </a:p>
          <a:p>
            <a:pPr lvl="1"/>
            <a:r>
              <a:rPr lang="en-GB" dirty="0" smtClean="0"/>
              <a:t>Will these plans be </a:t>
            </a:r>
            <a:r>
              <a:rPr lang="en-GB" dirty="0" err="1" smtClean="0"/>
              <a:t>NIMBYist</a:t>
            </a:r>
            <a:r>
              <a:rPr lang="en-GB" dirty="0" smtClean="0"/>
              <a:t> in nature?</a:t>
            </a:r>
          </a:p>
          <a:p>
            <a:pPr lvl="1"/>
            <a:r>
              <a:rPr lang="en-GB" dirty="0" smtClean="0"/>
              <a:t>Will plans engender action?</a:t>
            </a:r>
            <a:endParaRPr lang="en-GB" dirty="0"/>
          </a:p>
        </p:txBody>
      </p:sp>
      <p:cxnSp>
        <p:nvCxnSpPr>
          <p:cNvPr id="5" name="Straight Connector 4"/>
          <p:cNvCxnSpPr/>
          <p:nvPr/>
        </p:nvCxnSpPr>
        <p:spPr>
          <a:xfrm>
            <a:off x="467544" y="1412776"/>
            <a:ext cx="3024336" cy="0"/>
          </a:xfrm>
          <a:prstGeom prst="line">
            <a:avLst/>
          </a:prstGeom>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rotWithShape="1">
          <a:blip r:embed="rId2"/>
          <a:srcRect t="40936" b="9719"/>
          <a:stretch/>
        </p:blipFill>
        <p:spPr>
          <a:xfrm>
            <a:off x="457200" y="3526136"/>
            <a:ext cx="8128000" cy="3008079"/>
          </a:xfrm>
          <a:prstGeom prst="rect">
            <a:avLst/>
          </a:prstGeom>
        </p:spPr>
      </p:pic>
    </p:spTree>
    <p:extLst>
      <p:ext uri="{BB962C8B-B14F-4D97-AF65-F5344CB8AC3E}">
        <p14:creationId xmlns:p14="http://schemas.microsoft.com/office/powerpoint/2010/main" val="53226463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Will communities get involved?</a:t>
            </a:r>
            <a:endParaRPr lang="en-GB" dirty="0"/>
          </a:p>
        </p:txBody>
      </p:sp>
      <p:sp>
        <p:nvSpPr>
          <p:cNvPr id="4" name="Text Placeholder 3"/>
          <p:cNvSpPr>
            <a:spLocks noGrp="1"/>
          </p:cNvSpPr>
          <p:nvPr>
            <p:ph type="body" sz="half" idx="2"/>
          </p:nvPr>
        </p:nvSpPr>
        <p:spPr/>
        <p:txBody>
          <a:bodyPr>
            <a:normAutofit/>
          </a:bodyPr>
          <a:lstStyle/>
          <a:p>
            <a:pPr marL="285750" indent="-285750">
              <a:buFont typeface="Arial"/>
              <a:buChar char="•"/>
            </a:pPr>
            <a:r>
              <a:rPr lang="en-GB" sz="1600" dirty="0" smtClean="0"/>
              <a:t>A longstanding problem in planning</a:t>
            </a:r>
          </a:p>
          <a:p>
            <a:pPr marL="285750" indent="-285750">
              <a:buFont typeface="Arial"/>
              <a:buChar char="•"/>
            </a:pPr>
            <a:r>
              <a:rPr lang="en-GB" sz="1600" dirty="0" err="1" smtClean="0"/>
              <a:t>Charrettes</a:t>
            </a:r>
            <a:r>
              <a:rPr lang="en-GB" sz="1600" dirty="0" smtClean="0"/>
              <a:t>, citizen’s juries, hand’s-on planning – successful but costly and small reach</a:t>
            </a:r>
          </a:p>
          <a:p>
            <a:pPr marL="285750" indent="-285750">
              <a:buFont typeface="Arial"/>
              <a:buChar char="•"/>
            </a:pPr>
            <a:r>
              <a:rPr lang="en-GB" sz="1600" dirty="0" smtClean="0"/>
              <a:t>Question – how do ‘publics’ get constituted in planning?</a:t>
            </a:r>
          </a:p>
          <a:p>
            <a:pPr marL="742950" lvl="1" indent="-285750">
              <a:buFont typeface="Arial"/>
              <a:buChar char="•"/>
            </a:pPr>
            <a:r>
              <a:rPr lang="en-GB" sz="1600" dirty="0" smtClean="0"/>
              <a:t>Are they simply the usual suspects?</a:t>
            </a:r>
          </a:p>
          <a:p>
            <a:pPr marL="742950" lvl="1" indent="-285750">
              <a:buFont typeface="Arial"/>
              <a:buChar char="•"/>
            </a:pPr>
            <a:r>
              <a:rPr lang="en-GB" sz="1600" dirty="0" smtClean="0"/>
              <a:t>Evidence of the Coalition viewing actors as homo-</a:t>
            </a:r>
            <a:r>
              <a:rPr lang="en-GB" sz="1600" dirty="0" err="1" smtClean="0"/>
              <a:t>economicus</a:t>
            </a:r>
            <a:r>
              <a:rPr lang="en-GB" sz="1600" dirty="0" smtClean="0"/>
              <a:t> (Matthews et al 2015) who require economic incentives to act.</a:t>
            </a:r>
            <a:endParaRPr lang="en-GB" sz="1600" dirty="0"/>
          </a:p>
        </p:txBody>
      </p:sp>
      <p:cxnSp>
        <p:nvCxnSpPr>
          <p:cNvPr id="5" name="Straight Connector 4"/>
          <p:cNvCxnSpPr/>
          <p:nvPr/>
        </p:nvCxnSpPr>
        <p:spPr>
          <a:xfrm>
            <a:off x="467544" y="1412776"/>
            <a:ext cx="3024336" cy="0"/>
          </a:xfrm>
          <a:prstGeom prst="line">
            <a:avLst/>
          </a:prstGeom>
          <a:ln/>
        </p:spPr>
        <p:style>
          <a:lnRef idx="2">
            <a:schemeClr val="accent1"/>
          </a:lnRef>
          <a:fillRef idx="0">
            <a:schemeClr val="accent1"/>
          </a:fillRef>
          <a:effectRef idx="1">
            <a:schemeClr val="accent1"/>
          </a:effectRef>
          <a:fontRef idx="minor">
            <a:schemeClr val="tx1"/>
          </a:fontRef>
        </p:style>
      </p:cxnSp>
      <p:pic>
        <p:nvPicPr>
          <p:cNvPr id="1025" name="Picture 1"/>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15038" r="15038"/>
          <a:stretch>
            <a:fillRect/>
          </a:stretch>
        </p:blipFill>
        <p:spPr bwMode="auto">
          <a:xfrm>
            <a:off x="3575050" y="1008063"/>
            <a:ext cx="511175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spTree>
    <p:extLst>
      <p:ext uri="{BB962C8B-B14F-4D97-AF65-F5344CB8AC3E}">
        <p14:creationId xmlns:p14="http://schemas.microsoft.com/office/powerpoint/2010/main" val="193350892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is it hard to involve communities?</a:t>
            </a:r>
            <a:endParaRPr lang="en-GB" dirty="0"/>
          </a:p>
        </p:txBody>
      </p:sp>
      <p:sp>
        <p:nvSpPr>
          <p:cNvPr id="4" name="Text Placeholder 3"/>
          <p:cNvSpPr>
            <a:spLocks noGrp="1"/>
          </p:cNvSpPr>
          <p:nvPr>
            <p:ph type="body" sz="half" idx="2"/>
          </p:nvPr>
        </p:nvSpPr>
        <p:spPr/>
        <p:txBody>
          <a:bodyPr>
            <a:normAutofit lnSpcReduction="10000"/>
          </a:bodyPr>
          <a:lstStyle/>
          <a:p>
            <a:pPr marL="285750" indent="-285750">
              <a:buFont typeface="Arial"/>
              <a:buChar char="•"/>
            </a:pPr>
            <a:r>
              <a:rPr lang="en-GB" sz="1600" dirty="0" smtClean="0"/>
              <a:t>Collective action problem – that is the costs of participation outweigh the benefits (free-riding)</a:t>
            </a:r>
          </a:p>
          <a:p>
            <a:pPr marL="285750" indent="-285750">
              <a:buFont typeface="Arial"/>
              <a:buChar char="•"/>
            </a:pPr>
            <a:r>
              <a:rPr lang="en-GB" sz="1600" dirty="0" smtClean="0"/>
              <a:t>Social capital would tell us that by creating bonds in communities could help overcome  </a:t>
            </a:r>
          </a:p>
          <a:p>
            <a:pPr marL="285750" indent="-285750">
              <a:buFont typeface="Arial"/>
              <a:buChar char="•"/>
            </a:pPr>
            <a:r>
              <a:rPr lang="en-GB" sz="1600" dirty="0" smtClean="0"/>
              <a:t>BUT this raises its own set of problems – </a:t>
            </a:r>
          </a:p>
          <a:p>
            <a:pPr marL="742950" lvl="1" indent="-285750">
              <a:buFont typeface="Arial"/>
              <a:buChar char="•"/>
            </a:pPr>
            <a:r>
              <a:rPr lang="en-GB" sz="1600" dirty="0" smtClean="0"/>
              <a:t>Huge time costs may still outweigh benefits or attract narrow groups</a:t>
            </a:r>
          </a:p>
          <a:p>
            <a:pPr marL="742950" lvl="1" indent="-285750">
              <a:buFont typeface="Arial"/>
              <a:buChar char="•"/>
            </a:pPr>
            <a:r>
              <a:rPr lang="en-GB" sz="1600" dirty="0" smtClean="0"/>
              <a:t>May breed a ‘dark’ or insular community</a:t>
            </a:r>
          </a:p>
          <a:p>
            <a:pPr marL="742950" lvl="1" indent="-285750">
              <a:buFont typeface="Arial"/>
              <a:buChar char="•"/>
            </a:pPr>
            <a:r>
              <a:rPr lang="en-GB" sz="1600" dirty="0" smtClean="0"/>
              <a:t>May create a focus only on the local – bonding not bridging</a:t>
            </a:r>
          </a:p>
        </p:txBody>
      </p:sp>
      <p:cxnSp>
        <p:nvCxnSpPr>
          <p:cNvPr id="5" name="Straight Connector 4"/>
          <p:cNvCxnSpPr/>
          <p:nvPr/>
        </p:nvCxnSpPr>
        <p:spPr>
          <a:xfrm>
            <a:off x="467544" y="1412776"/>
            <a:ext cx="3024336" cy="0"/>
          </a:xfrm>
          <a:prstGeom prst="line">
            <a:avLst/>
          </a:prstGeom>
          <a:ln/>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17708225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Take up of Neighbourhood Planning</a:t>
            </a:r>
            <a:endParaRPr lang="en-GB" dirty="0"/>
          </a:p>
        </p:txBody>
      </p:sp>
      <p:sp>
        <p:nvSpPr>
          <p:cNvPr id="4" name="Text Placeholder 3"/>
          <p:cNvSpPr>
            <a:spLocks noGrp="1"/>
          </p:cNvSpPr>
          <p:nvPr>
            <p:ph type="body" sz="half" idx="2"/>
          </p:nvPr>
        </p:nvSpPr>
        <p:spPr/>
        <p:txBody>
          <a:bodyPr/>
          <a:lstStyle/>
          <a:p>
            <a:pPr marL="285750" indent="-285750">
              <a:buFont typeface="Arial"/>
              <a:buChar char="•"/>
            </a:pPr>
            <a:r>
              <a:rPr lang="en-GB" sz="1600" dirty="0" smtClean="0"/>
              <a:t>1.400 Communities have applied for an area to be designated </a:t>
            </a:r>
          </a:p>
          <a:p>
            <a:pPr marL="285750" indent="-285750">
              <a:buFont typeface="Arial"/>
              <a:buChar char="•"/>
            </a:pPr>
            <a:r>
              <a:rPr lang="en-GB" sz="1600" dirty="0" smtClean="0"/>
              <a:t>68 have been formally adopted</a:t>
            </a:r>
          </a:p>
          <a:p>
            <a:pPr marL="285750" indent="-285750">
              <a:buFont typeface="Arial"/>
              <a:buChar char="•"/>
            </a:pPr>
            <a:r>
              <a:rPr lang="en-GB" sz="1600" dirty="0" smtClean="0"/>
              <a:t>Average voter turnout 33%</a:t>
            </a:r>
          </a:p>
          <a:p>
            <a:pPr marL="285750" indent="-285750">
              <a:buFont typeface="Arial"/>
              <a:buChar char="•"/>
            </a:pPr>
            <a:r>
              <a:rPr lang="en-GB" sz="1600" dirty="0" smtClean="0"/>
              <a:t>Average yes vote 88%</a:t>
            </a:r>
          </a:p>
          <a:p>
            <a:endParaRPr lang="en-GB" dirty="0" smtClean="0"/>
          </a:p>
          <a:p>
            <a:pPr algn="r"/>
            <a:r>
              <a:rPr lang="en-GB" dirty="0" smtClean="0"/>
              <a:t>Eric Pickles – Written Statement to Parliament 26 march 2015</a:t>
            </a:r>
            <a:endParaRPr lang="en-GB" dirty="0"/>
          </a:p>
        </p:txBody>
      </p:sp>
      <p:cxnSp>
        <p:nvCxnSpPr>
          <p:cNvPr id="5" name="Straight Connector 4"/>
          <p:cNvCxnSpPr/>
          <p:nvPr/>
        </p:nvCxnSpPr>
        <p:spPr>
          <a:xfrm>
            <a:off x="467544" y="1412776"/>
            <a:ext cx="3024336" cy="0"/>
          </a:xfrm>
          <a:prstGeom prst="line">
            <a:avLst/>
          </a:prstGeom>
          <a:ln/>
        </p:spPr>
        <p:style>
          <a:lnRef idx="2">
            <a:schemeClr val="accent1"/>
          </a:lnRef>
          <a:fillRef idx="0">
            <a:schemeClr val="accent1"/>
          </a:fillRef>
          <a:effectRef idx="1">
            <a:schemeClr val="accent1"/>
          </a:effectRef>
          <a:fontRef idx="minor">
            <a:schemeClr val="tx1"/>
          </a:fontRef>
        </p:style>
      </p:cxnSp>
      <p:pic>
        <p:nvPicPr>
          <p:cNvPr id="7" name="Content Placeholder 6" descr="Screen Shot 2015-04-06 at 12.06.34.png"/>
          <p:cNvPicPr>
            <a:picLocks noGrp="1" noChangeAspect="1"/>
          </p:cNvPicPr>
          <p:nvPr>
            <p:ph idx="1"/>
          </p:nvPr>
        </p:nvPicPr>
        <p:blipFill>
          <a:blip r:embed="rId3">
            <a:extLst>
              <a:ext uri="{28A0092B-C50C-407E-A947-70E740481C1C}">
                <a14:useLocalDpi xmlns:a14="http://schemas.microsoft.com/office/drawing/2010/main" val="0"/>
              </a:ext>
            </a:extLst>
          </a:blip>
          <a:srcRect t="-6173" b="-6173"/>
          <a:stretch>
            <a:fillRect/>
          </a:stretch>
        </p:blipFill>
        <p:spPr/>
      </p:pic>
    </p:spTree>
    <p:extLst>
      <p:ext uri="{BB962C8B-B14F-4D97-AF65-F5344CB8AC3E}">
        <p14:creationId xmlns:p14="http://schemas.microsoft.com/office/powerpoint/2010/main" val="272093740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5608</TotalTime>
  <Words>1431</Words>
  <Application>Microsoft Macintosh PowerPoint</Application>
  <PresentationFormat>On-screen Show (4:3)</PresentationFormat>
  <Paragraphs>96</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Theme</vt:lpstr>
      <vt:lpstr>PowerPoint Presentation</vt:lpstr>
      <vt:lpstr>Outline</vt:lpstr>
      <vt:lpstr>The Debate – framing localism</vt:lpstr>
      <vt:lpstr>The Debate – framing planning</vt:lpstr>
      <vt:lpstr>‘Powers’ under Localism</vt:lpstr>
      <vt:lpstr>Three questions for NP based around the idea of social capital</vt:lpstr>
      <vt:lpstr>Will communities get involved?</vt:lpstr>
      <vt:lpstr>Why is it hard to involve communities?</vt:lpstr>
      <vt:lpstr>Take up of Neighbourhood Planning</vt:lpstr>
      <vt:lpstr>Will these plans be Nimbyist in nature?</vt:lpstr>
      <vt:lpstr>The story of planning deliver – will NPs engender action? </vt:lpstr>
      <vt:lpstr>Conclusions</vt:lpstr>
    </vt:vector>
  </TitlesOfParts>
  <Manager/>
  <Company>LSE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Nancy Holman</dc:creator>
  <cp:keywords/>
  <dc:description/>
  <cp:lastModifiedBy>Nancy  Holman</cp:lastModifiedBy>
  <cp:revision>245</cp:revision>
  <cp:lastPrinted>2014-09-29T10:23:27Z</cp:lastPrinted>
  <dcterms:created xsi:type="dcterms:W3CDTF">2014-09-23T08:44:13Z</dcterms:created>
  <dcterms:modified xsi:type="dcterms:W3CDTF">2015-05-01T09:33:23Z</dcterms:modified>
  <cp:category/>
</cp:coreProperties>
</file>