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35" r:id="rId1"/>
  </p:sldMasterIdLst>
  <p:notesMasterIdLst>
    <p:notesMasterId r:id="rId18"/>
  </p:notesMasterIdLst>
  <p:handoutMasterIdLst>
    <p:handoutMasterId r:id="rId19"/>
  </p:handoutMasterIdLst>
  <p:sldIdLst>
    <p:sldId id="256" r:id="rId2"/>
    <p:sldId id="403" r:id="rId3"/>
    <p:sldId id="401" r:id="rId4"/>
    <p:sldId id="407" r:id="rId5"/>
    <p:sldId id="404" r:id="rId6"/>
    <p:sldId id="408" r:id="rId7"/>
    <p:sldId id="396" r:id="rId8"/>
    <p:sldId id="397" r:id="rId9"/>
    <p:sldId id="399" r:id="rId10"/>
    <p:sldId id="398" r:id="rId11"/>
    <p:sldId id="409" r:id="rId12"/>
    <p:sldId id="410" r:id="rId13"/>
    <p:sldId id="411" r:id="rId14"/>
    <p:sldId id="400" r:id="rId15"/>
    <p:sldId id="355" r:id="rId16"/>
    <p:sldId id="406" r:id="rId17"/>
  </p:sldIdLst>
  <p:sldSz cx="12192000" cy="6858000"/>
  <p:notesSz cx="6864350" cy="99964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411" autoAdjust="0"/>
    <p:restoredTop sz="94660"/>
  </p:normalViewPr>
  <p:slideViewPr>
    <p:cSldViewPr snapToGrid="0">
      <p:cViewPr>
        <p:scale>
          <a:sx n="71" d="100"/>
          <a:sy n="71" d="100"/>
        </p:scale>
        <p:origin x="-120" y="-924"/>
      </p:cViewPr>
      <p:guideLst>
        <p:guide orient="horz" pos="2160"/>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4552" cy="501560"/>
          </a:xfrm>
          <a:prstGeom prst="rect">
            <a:avLst/>
          </a:prstGeom>
        </p:spPr>
        <p:txBody>
          <a:bodyPr vert="horz" lIns="96341" tIns="48171" rIns="96341" bIns="48171" rtlCol="0"/>
          <a:lstStyle>
            <a:lvl1pPr algn="l">
              <a:defRPr sz="1300"/>
            </a:lvl1pPr>
          </a:lstStyle>
          <a:p>
            <a:endParaRPr lang="en-GB"/>
          </a:p>
        </p:txBody>
      </p:sp>
      <p:sp>
        <p:nvSpPr>
          <p:cNvPr id="3" name="Date Placeholder 2"/>
          <p:cNvSpPr>
            <a:spLocks noGrp="1"/>
          </p:cNvSpPr>
          <p:nvPr>
            <p:ph type="dt" sz="quarter" idx="1"/>
          </p:nvPr>
        </p:nvSpPr>
        <p:spPr>
          <a:xfrm>
            <a:off x="3888210" y="0"/>
            <a:ext cx="2974552" cy="501560"/>
          </a:xfrm>
          <a:prstGeom prst="rect">
            <a:avLst/>
          </a:prstGeom>
        </p:spPr>
        <p:txBody>
          <a:bodyPr vert="horz" lIns="96341" tIns="48171" rIns="96341" bIns="48171" rtlCol="0"/>
          <a:lstStyle>
            <a:lvl1pPr algn="r">
              <a:defRPr sz="1300"/>
            </a:lvl1pPr>
          </a:lstStyle>
          <a:p>
            <a:fld id="{A426AFEB-728A-4208-80AC-2ED43352FEAE}" type="datetimeFigureOut">
              <a:rPr lang="en-GB" smtClean="0"/>
              <a:t>07/12/2015</a:t>
            </a:fld>
            <a:endParaRPr lang="en-GB"/>
          </a:p>
        </p:txBody>
      </p:sp>
      <p:sp>
        <p:nvSpPr>
          <p:cNvPr id="4" name="Footer Placeholder 3"/>
          <p:cNvSpPr>
            <a:spLocks noGrp="1"/>
          </p:cNvSpPr>
          <p:nvPr>
            <p:ph type="ftr" sz="quarter" idx="2"/>
          </p:nvPr>
        </p:nvSpPr>
        <p:spPr>
          <a:xfrm>
            <a:off x="0" y="9494929"/>
            <a:ext cx="2974552" cy="501559"/>
          </a:xfrm>
          <a:prstGeom prst="rect">
            <a:avLst/>
          </a:prstGeom>
        </p:spPr>
        <p:txBody>
          <a:bodyPr vert="horz" lIns="96341" tIns="48171" rIns="96341" bIns="48171" rtlCol="0" anchor="b"/>
          <a:lstStyle>
            <a:lvl1pPr algn="l">
              <a:defRPr sz="1300"/>
            </a:lvl1pPr>
          </a:lstStyle>
          <a:p>
            <a:endParaRPr lang="en-GB"/>
          </a:p>
        </p:txBody>
      </p:sp>
      <p:sp>
        <p:nvSpPr>
          <p:cNvPr id="5" name="Slide Number Placeholder 4"/>
          <p:cNvSpPr>
            <a:spLocks noGrp="1"/>
          </p:cNvSpPr>
          <p:nvPr>
            <p:ph type="sldNum" sz="quarter" idx="3"/>
          </p:nvPr>
        </p:nvSpPr>
        <p:spPr>
          <a:xfrm>
            <a:off x="3888210" y="9494929"/>
            <a:ext cx="2974552" cy="501559"/>
          </a:xfrm>
          <a:prstGeom prst="rect">
            <a:avLst/>
          </a:prstGeom>
        </p:spPr>
        <p:txBody>
          <a:bodyPr vert="horz" lIns="96341" tIns="48171" rIns="96341" bIns="48171" rtlCol="0" anchor="b"/>
          <a:lstStyle>
            <a:lvl1pPr algn="r">
              <a:defRPr sz="1300"/>
            </a:lvl1pPr>
          </a:lstStyle>
          <a:p>
            <a:fld id="{C3885C45-1476-4E2E-83C5-8201E8406E9B}" type="slidenum">
              <a:rPr lang="en-GB" smtClean="0"/>
              <a:t>‹#›</a:t>
            </a:fld>
            <a:endParaRPr lang="en-GB"/>
          </a:p>
        </p:txBody>
      </p:sp>
    </p:spTree>
    <p:extLst>
      <p:ext uri="{BB962C8B-B14F-4D97-AF65-F5344CB8AC3E}">
        <p14:creationId xmlns:p14="http://schemas.microsoft.com/office/powerpoint/2010/main" val="1174262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4975" cy="5016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7788" y="0"/>
            <a:ext cx="2974975" cy="501650"/>
          </a:xfrm>
          <a:prstGeom prst="rect">
            <a:avLst/>
          </a:prstGeom>
        </p:spPr>
        <p:txBody>
          <a:bodyPr vert="horz" lIns="91440" tIns="45720" rIns="91440" bIns="45720" rtlCol="0"/>
          <a:lstStyle>
            <a:lvl1pPr algn="r">
              <a:defRPr sz="1200"/>
            </a:lvl1pPr>
          </a:lstStyle>
          <a:p>
            <a:fld id="{32160D63-555F-4A1A-9376-9D10C43D43F3}" type="datetimeFigureOut">
              <a:rPr lang="en-GB" smtClean="0"/>
              <a:t>07/12/2015</a:t>
            </a:fld>
            <a:endParaRPr lang="en-GB"/>
          </a:p>
        </p:txBody>
      </p:sp>
      <p:sp>
        <p:nvSpPr>
          <p:cNvPr id="4" name="Slide Image Placeholder 3"/>
          <p:cNvSpPr>
            <a:spLocks noGrp="1" noRot="1" noChangeAspect="1"/>
          </p:cNvSpPr>
          <p:nvPr>
            <p:ph type="sldImg" idx="2"/>
          </p:nvPr>
        </p:nvSpPr>
        <p:spPr>
          <a:xfrm>
            <a:off x="434975" y="1249363"/>
            <a:ext cx="5994400" cy="337343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810125"/>
            <a:ext cx="5492750" cy="39370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94838"/>
            <a:ext cx="2974975" cy="50165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7788" y="9494838"/>
            <a:ext cx="2974975" cy="501650"/>
          </a:xfrm>
          <a:prstGeom prst="rect">
            <a:avLst/>
          </a:prstGeom>
        </p:spPr>
        <p:txBody>
          <a:bodyPr vert="horz" lIns="91440" tIns="45720" rIns="91440" bIns="45720" rtlCol="0" anchor="b"/>
          <a:lstStyle>
            <a:lvl1pPr algn="r">
              <a:defRPr sz="1200"/>
            </a:lvl1pPr>
          </a:lstStyle>
          <a:p>
            <a:fld id="{003A4F42-C41A-4577-AC14-CD3B13732A7E}" type="slidenum">
              <a:rPr lang="en-GB" smtClean="0"/>
              <a:t>‹#›</a:t>
            </a:fld>
            <a:endParaRPr lang="en-GB"/>
          </a:p>
        </p:txBody>
      </p:sp>
    </p:spTree>
    <p:extLst>
      <p:ext uri="{BB962C8B-B14F-4D97-AF65-F5344CB8AC3E}">
        <p14:creationId xmlns:p14="http://schemas.microsoft.com/office/powerpoint/2010/main" val="11589764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03A4F42-C41A-4577-AC14-CD3B13732A7E}" type="slidenum">
              <a:rPr lang="en-GB" smtClean="0"/>
              <a:t>1</a:t>
            </a:fld>
            <a:endParaRPr lang="en-GB"/>
          </a:p>
        </p:txBody>
      </p:sp>
    </p:spTree>
    <p:extLst>
      <p:ext uri="{BB962C8B-B14F-4D97-AF65-F5344CB8AC3E}">
        <p14:creationId xmlns:p14="http://schemas.microsoft.com/office/powerpoint/2010/main" val="756121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03A4F42-C41A-4577-AC14-CD3B13732A7E}" type="slidenum">
              <a:rPr lang="en-GB" smtClean="0">
                <a:solidFill>
                  <a:prstClr val="black"/>
                </a:solidFill>
              </a:rPr>
              <a:pPr/>
              <a:t>7</a:t>
            </a:fld>
            <a:endParaRPr lang="en-GB">
              <a:solidFill>
                <a:prstClr val="black"/>
              </a:solidFill>
            </a:endParaRPr>
          </a:p>
        </p:txBody>
      </p:sp>
    </p:spTree>
    <p:extLst>
      <p:ext uri="{BB962C8B-B14F-4D97-AF65-F5344CB8AC3E}">
        <p14:creationId xmlns:p14="http://schemas.microsoft.com/office/powerpoint/2010/main" val="425176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03A4F42-C41A-4577-AC14-CD3B13732A7E}" type="slidenum">
              <a:rPr lang="en-GB" smtClean="0">
                <a:solidFill>
                  <a:prstClr val="black"/>
                </a:solidFill>
              </a:rPr>
              <a:pPr/>
              <a:t>8</a:t>
            </a:fld>
            <a:endParaRPr lang="en-GB">
              <a:solidFill>
                <a:prstClr val="black"/>
              </a:solidFill>
            </a:endParaRPr>
          </a:p>
        </p:txBody>
      </p:sp>
    </p:spTree>
    <p:extLst>
      <p:ext uri="{BB962C8B-B14F-4D97-AF65-F5344CB8AC3E}">
        <p14:creationId xmlns:p14="http://schemas.microsoft.com/office/powerpoint/2010/main" val="3636496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03A4F42-C41A-4577-AC14-CD3B13732A7E}" type="slidenum">
              <a:rPr lang="en-GB" smtClean="0">
                <a:solidFill>
                  <a:prstClr val="black"/>
                </a:solidFill>
              </a:rPr>
              <a:pPr/>
              <a:t>9</a:t>
            </a:fld>
            <a:endParaRPr lang="en-GB">
              <a:solidFill>
                <a:prstClr val="black"/>
              </a:solidFill>
            </a:endParaRPr>
          </a:p>
        </p:txBody>
      </p:sp>
    </p:spTree>
    <p:extLst>
      <p:ext uri="{BB962C8B-B14F-4D97-AF65-F5344CB8AC3E}">
        <p14:creationId xmlns:p14="http://schemas.microsoft.com/office/powerpoint/2010/main" val="39978987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03A4F42-C41A-4577-AC14-CD3B13732A7E}" type="slidenum">
              <a:rPr lang="en-GB" smtClean="0">
                <a:solidFill>
                  <a:prstClr val="black"/>
                </a:solidFill>
              </a:rPr>
              <a:pPr/>
              <a:t>10</a:t>
            </a:fld>
            <a:endParaRPr lang="en-GB">
              <a:solidFill>
                <a:prstClr val="black"/>
              </a:solidFill>
            </a:endParaRPr>
          </a:p>
        </p:txBody>
      </p:sp>
    </p:spTree>
    <p:extLst>
      <p:ext uri="{BB962C8B-B14F-4D97-AF65-F5344CB8AC3E}">
        <p14:creationId xmlns:p14="http://schemas.microsoft.com/office/powerpoint/2010/main" val="9285239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03A4F42-C41A-4577-AC14-CD3B13732A7E}" type="slidenum">
              <a:rPr lang="en-GB" smtClean="0">
                <a:solidFill>
                  <a:prstClr val="black"/>
                </a:solidFill>
              </a:rPr>
              <a:pPr/>
              <a:t>11</a:t>
            </a:fld>
            <a:endParaRPr lang="en-GB">
              <a:solidFill>
                <a:prstClr val="black"/>
              </a:solidFill>
            </a:endParaRPr>
          </a:p>
        </p:txBody>
      </p:sp>
    </p:spTree>
    <p:extLst>
      <p:ext uri="{BB962C8B-B14F-4D97-AF65-F5344CB8AC3E}">
        <p14:creationId xmlns:p14="http://schemas.microsoft.com/office/powerpoint/2010/main" val="3777995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03A4F42-C41A-4577-AC14-CD3B13732A7E}" type="slidenum">
              <a:rPr lang="en-GB" smtClean="0">
                <a:solidFill>
                  <a:prstClr val="black"/>
                </a:solidFill>
              </a:rPr>
              <a:pPr/>
              <a:t>12</a:t>
            </a:fld>
            <a:endParaRPr lang="en-GB">
              <a:solidFill>
                <a:prstClr val="black"/>
              </a:solidFill>
            </a:endParaRPr>
          </a:p>
        </p:txBody>
      </p:sp>
    </p:spTree>
    <p:extLst>
      <p:ext uri="{BB962C8B-B14F-4D97-AF65-F5344CB8AC3E}">
        <p14:creationId xmlns:p14="http://schemas.microsoft.com/office/powerpoint/2010/main" val="39622799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03A4F42-C41A-4577-AC14-CD3B13732A7E}" type="slidenum">
              <a:rPr lang="en-GB" smtClean="0">
                <a:solidFill>
                  <a:prstClr val="black"/>
                </a:solidFill>
              </a:rPr>
              <a:pPr/>
              <a:t>13</a:t>
            </a:fld>
            <a:endParaRPr lang="en-GB">
              <a:solidFill>
                <a:prstClr val="black"/>
              </a:solidFill>
            </a:endParaRPr>
          </a:p>
        </p:txBody>
      </p:sp>
    </p:spTree>
    <p:extLst>
      <p:ext uri="{BB962C8B-B14F-4D97-AF65-F5344CB8AC3E}">
        <p14:creationId xmlns:p14="http://schemas.microsoft.com/office/powerpoint/2010/main" val="930971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7747AEB-5870-4F90-A2FE-D7250B8F9D22}" type="datetime1">
              <a:rPr lang="en-GB" smtClean="0"/>
              <a:t>07/12/2015</a:t>
            </a:fld>
            <a:endParaRPr lang="en-GB"/>
          </a:p>
        </p:txBody>
      </p:sp>
      <p:sp>
        <p:nvSpPr>
          <p:cNvPr id="5" name="Footer Placeholder 4"/>
          <p:cNvSpPr>
            <a:spLocks noGrp="1"/>
          </p:cNvSpPr>
          <p:nvPr>
            <p:ph type="ftr" sz="quarter" idx="11"/>
          </p:nvPr>
        </p:nvSpPr>
        <p:spPr/>
        <p:txBody>
          <a:bodyPr/>
          <a:lstStyle/>
          <a:p>
            <a:endParaRPr lang="en-GB"/>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997AED0C-AB2F-43A7-903F-A5703C6AB753}" type="slidenum">
              <a:rPr lang="en-GB" smtClean="0"/>
              <a:t>‹#›</a:t>
            </a:fld>
            <a:endParaRPr lang="en-GB"/>
          </a:p>
        </p:txBody>
      </p:sp>
    </p:spTree>
    <p:extLst>
      <p:ext uri="{BB962C8B-B14F-4D97-AF65-F5344CB8AC3E}">
        <p14:creationId xmlns:p14="http://schemas.microsoft.com/office/powerpoint/2010/main" val="9769839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4610DA-509B-49EC-9E27-99149E46C581}" type="datetime1">
              <a:rPr lang="en-GB" smtClean="0"/>
              <a:t>07/12/2015</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97AED0C-AB2F-43A7-903F-A5703C6AB753}" type="slidenum">
              <a:rPr lang="en-GB" smtClean="0"/>
              <a:t>‹#›</a:t>
            </a:fld>
            <a:endParaRPr lang="en-GB"/>
          </a:p>
        </p:txBody>
      </p:sp>
    </p:spTree>
    <p:extLst>
      <p:ext uri="{BB962C8B-B14F-4D97-AF65-F5344CB8AC3E}">
        <p14:creationId xmlns:p14="http://schemas.microsoft.com/office/powerpoint/2010/main" val="1093870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7F6106-A386-4E17-AB91-121F6E446B2C}" type="datetime1">
              <a:rPr lang="en-GB" smtClean="0"/>
              <a:t>07/12/2015</a:t>
            </a:fld>
            <a:endParaRPr lang="en-GB"/>
          </a:p>
        </p:txBody>
      </p:sp>
      <p:sp>
        <p:nvSpPr>
          <p:cNvPr id="5" name="Footer Placeholder 4"/>
          <p:cNvSpPr>
            <a:spLocks noGrp="1"/>
          </p:cNvSpPr>
          <p:nvPr>
            <p:ph type="ftr" sz="quarter" idx="11"/>
          </p:nvPr>
        </p:nvSpPr>
        <p:spPr/>
        <p:txBody>
          <a:bodyPr/>
          <a:lstStyle/>
          <a:p>
            <a:endParaRPr lang="en-GB"/>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97AED0C-AB2F-43A7-903F-A5703C6AB753}" type="slidenum">
              <a:rPr lang="en-GB" smtClean="0"/>
              <a:t>‹#›</a:t>
            </a:fld>
            <a:endParaRPr lang="en-GB"/>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025019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41D0C00-E5CC-46D7-B562-59D09C2F2468}" type="datetime1">
              <a:rPr lang="en-GB" smtClean="0"/>
              <a:t>07/12/2015</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97AED0C-AB2F-43A7-903F-A5703C6AB753}" type="slidenum">
              <a:rPr lang="en-GB" smtClean="0"/>
              <a:t>‹#›</a:t>
            </a:fld>
            <a:endParaRPr lang="en-GB"/>
          </a:p>
        </p:txBody>
      </p:sp>
    </p:spTree>
    <p:extLst>
      <p:ext uri="{BB962C8B-B14F-4D97-AF65-F5344CB8AC3E}">
        <p14:creationId xmlns:p14="http://schemas.microsoft.com/office/powerpoint/2010/main" val="27879580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8AB82F6-3702-4ADF-806B-149279313C26}" type="datetime1">
              <a:rPr lang="en-GB" smtClean="0"/>
              <a:t>07/12/2015</a:t>
            </a:fld>
            <a:endParaRPr lang="en-GB"/>
          </a:p>
        </p:txBody>
      </p:sp>
      <p:sp>
        <p:nvSpPr>
          <p:cNvPr id="6" name="Footer Placeholder 5"/>
          <p:cNvSpPr>
            <a:spLocks noGrp="1"/>
          </p:cNvSpPr>
          <p:nvPr>
            <p:ph type="ftr" sz="quarter" idx="11"/>
          </p:nvPr>
        </p:nvSpPr>
        <p:spPr/>
        <p:txBody>
          <a:bodyPr/>
          <a:lstStyle/>
          <a:p>
            <a:endParaRPr lang="en-GB"/>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97AED0C-AB2F-43A7-903F-A5703C6AB753}" type="slidenum">
              <a:rPr lang="en-GB" smtClean="0"/>
              <a:t>‹#›</a:t>
            </a:fld>
            <a:endParaRPr lang="en-GB"/>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097292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033A93B6-37D5-4F00-B16E-E635A36A814B}" type="datetime1">
              <a:rPr lang="en-GB" smtClean="0"/>
              <a:t>07/12/2015</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97AED0C-AB2F-43A7-903F-A5703C6AB753}" type="slidenum">
              <a:rPr lang="en-GB" smtClean="0"/>
              <a:t>‹#›</a:t>
            </a:fld>
            <a:endParaRPr lang="en-GB"/>
          </a:p>
        </p:txBody>
      </p:sp>
    </p:spTree>
    <p:extLst>
      <p:ext uri="{BB962C8B-B14F-4D97-AF65-F5344CB8AC3E}">
        <p14:creationId xmlns:p14="http://schemas.microsoft.com/office/powerpoint/2010/main" val="16144422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FACA356-6533-448B-82CC-F83B4612509A}" type="datetime1">
              <a:rPr lang="en-GB" smtClean="0"/>
              <a:t>07/12/2015</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97AED0C-AB2F-43A7-903F-A5703C6AB753}" type="slidenum">
              <a:rPr lang="en-GB" smtClean="0"/>
              <a:t>‹#›</a:t>
            </a:fld>
            <a:endParaRPr lang="en-GB"/>
          </a:p>
        </p:txBody>
      </p:sp>
    </p:spTree>
    <p:extLst>
      <p:ext uri="{BB962C8B-B14F-4D97-AF65-F5344CB8AC3E}">
        <p14:creationId xmlns:p14="http://schemas.microsoft.com/office/powerpoint/2010/main" val="12333614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0967AD-BA49-4049-9E5B-54ACA9F684BB}" type="datetime1">
              <a:rPr lang="en-GB" smtClean="0"/>
              <a:t>07/12/2015</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97AED0C-AB2F-43A7-903F-A5703C6AB753}" type="slidenum">
              <a:rPr lang="en-GB" smtClean="0"/>
              <a:t>‹#›</a:t>
            </a:fld>
            <a:endParaRPr lang="en-GB"/>
          </a:p>
        </p:txBody>
      </p:sp>
    </p:spTree>
    <p:extLst>
      <p:ext uri="{BB962C8B-B14F-4D97-AF65-F5344CB8AC3E}">
        <p14:creationId xmlns:p14="http://schemas.microsoft.com/office/powerpoint/2010/main" val="679203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36E743-C7CB-4C5C-AD94-95CB06E5871D}" type="datetime1">
              <a:rPr lang="en-GB" smtClean="0"/>
              <a:t>07/12/2015</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97AED0C-AB2F-43A7-903F-A5703C6AB753}" type="slidenum">
              <a:rPr lang="en-GB" smtClean="0"/>
              <a:t>‹#›</a:t>
            </a:fld>
            <a:endParaRPr lang="en-GB"/>
          </a:p>
        </p:txBody>
      </p:sp>
    </p:spTree>
    <p:extLst>
      <p:ext uri="{BB962C8B-B14F-4D97-AF65-F5344CB8AC3E}">
        <p14:creationId xmlns:p14="http://schemas.microsoft.com/office/powerpoint/2010/main" val="3424296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46501F-D77F-47E9-A3DD-85BB4094043F}" type="datetime1">
              <a:rPr lang="en-GB" smtClean="0"/>
              <a:t>07/12/2015</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97AED0C-AB2F-43A7-903F-A5703C6AB753}" type="slidenum">
              <a:rPr lang="en-GB" smtClean="0"/>
              <a:t>‹#›</a:t>
            </a:fld>
            <a:endParaRPr lang="en-GB"/>
          </a:p>
        </p:txBody>
      </p:sp>
    </p:spTree>
    <p:extLst>
      <p:ext uri="{BB962C8B-B14F-4D97-AF65-F5344CB8AC3E}">
        <p14:creationId xmlns:p14="http://schemas.microsoft.com/office/powerpoint/2010/main" val="3478867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5B61269-B65E-46CA-952C-785027D8A4DE}" type="datetime1">
              <a:rPr lang="en-GB" smtClean="0"/>
              <a:t>07/12/2015</a:t>
            </a:fld>
            <a:endParaRPr lang="en-GB"/>
          </a:p>
        </p:txBody>
      </p:sp>
      <p:sp>
        <p:nvSpPr>
          <p:cNvPr id="6" name="Footer Placeholder 5"/>
          <p:cNvSpPr>
            <a:spLocks noGrp="1"/>
          </p:cNvSpPr>
          <p:nvPr>
            <p:ph type="ftr" sz="quarter" idx="11"/>
          </p:nvPr>
        </p:nvSpPr>
        <p:spPr/>
        <p:txBody>
          <a:bodyPr/>
          <a:lstStyle/>
          <a:p>
            <a:endParaRPr lang="en-GB"/>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997AED0C-AB2F-43A7-903F-A5703C6AB753}" type="slidenum">
              <a:rPr lang="en-GB" smtClean="0"/>
              <a:t>‹#›</a:t>
            </a:fld>
            <a:endParaRPr lang="en-GB"/>
          </a:p>
        </p:txBody>
      </p:sp>
    </p:spTree>
    <p:extLst>
      <p:ext uri="{BB962C8B-B14F-4D97-AF65-F5344CB8AC3E}">
        <p14:creationId xmlns:p14="http://schemas.microsoft.com/office/powerpoint/2010/main" val="3842889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3EC3F95-1B13-4ED8-BDF2-FC3591A60C75}" type="datetime1">
              <a:rPr lang="en-GB" smtClean="0"/>
              <a:t>07/12/2015</a:t>
            </a:fld>
            <a:endParaRPr lang="en-GB"/>
          </a:p>
        </p:txBody>
      </p:sp>
      <p:sp>
        <p:nvSpPr>
          <p:cNvPr id="8" name="Footer Placeholder 7"/>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997AED0C-AB2F-43A7-903F-A5703C6AB753}" type="slidenum">
              <a:rPr lang="en-GB" smtClean="0"/>
              <a:t>‹#›</a:t>
            </a:fld>
            <a:endParaRPr lang="en-GB"/>
          </a:p>
        </p:txBody>
      </p:sp>
    </p:spTree>
    <p:extLst>
      <p:ext uri="{BB962C8B-B14F-4D97-AF65-F5344CB8AC3E}">
        <p14:creationId xmlns:p14="http://schemas.microsoft.com/office/powerpoint/2010/main" val="633013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2743562-EE0F-473A-AB0E-8D8B25D9C177}" type="datetime1">
              <a:rPr lang="en-GB" smtClean="0"/>
              <a:t>07/12/2015</a:t>
            </a:fld>
            <a:endParaRPr lang="en-GB"/>
          </a:p>
        </p:txBody>
      </p:sp>
      <p:sp>
        <p:nvSpPr>
          <p:cNvPr id="4" name="Footer Placeholder 3"/>
          <p:cNvSpPr>
            <a:spLocks noGrp="1"/>
          </p:cNvSpPr>
          <p:nvPr>
            <p:ph type="ftr" sz="quarter" idx="11"/>
          </p:nvPr>
        </p:nvSpPr>
        <p:spPr/>
        <p:txBody>
          <a:bodyPr/>
          <a:lstStyle/>
          <a:p>
            <a:endParaRPr lang="en-GB"/>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97AED0C-AB2F-43A7-903F-A5703C6AB753}" type="slidenum">
              <a:rPr lang="en-GB" smtClean="0"/>
              <a:t>‹#›</a:t>
            </a:fld>
            <a:endParaRPr lang="en-GB"/>
          </a:p>
        </p:txBody>
      </p:sp>
    </p:spTree>
    <p:extLst>
      <p:ext uri="{BB962C8B-B14F-4D97-AF65-F5344CB8AC3E}">
        <p14:creationId xmlns:p14="http://schemas.microsoft.com/office/powerpoint/2010/main" val="1269438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FF70A6-747C-4B70-B475-77901265744A}" type="datetime1">
              <a:rPr lang="en-GB" smtClean="0"/>
              <a:t>07/12/2015</a:t>
            </a:fld>
            <a:endParaRPr lang="en-GB"/>
          </a:p>
        </p:txBody>
      </p:sp>
      <p:sp>
        <p:nvSpPr>
          <p:cNvPr id="3" name="Footer Placeholder 2"/>
          <p:cNvSpPr>
            <a:spLocks noGrp="1"/>
          </p:cNvSpPr>
          <p:nvPr>
            <p:ph type="ftr" sz="quarter" idx="11"/>
          </p:nvPr>
        </p:nvSpPr>
        <p:spPr/>
        <p:txBody>
          <a:bodyPr/>
          <a:lstStyle/>
          <a:p>
            <a:endParaRPr lang="en-GB"/>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97AED0C-AB2F-43A7-903F-A5703C6AB753}" type="slidenum">
              <a:rPr lang="en-GB" smtClean="0"/>
              <a:t>‹#›</a:t>
            </a:fld>
            <a:endParaRPr lang="en-GB"/>
          </a:p>
        </p:txBody>
      </p:sp>
    </p:spTree>
    <p:extLst>
      <p:ext uri="{BB962C8B-B14F-4D97-AF65-F5344CB8AC3E}">
        <p14:creationId xmlns:p14="http://schemas.microsoft.com/office/powerpoint/2010/main" val="211163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91EA81-476C-4935-91A8-2C17AC9AA7CC}" type="datetime1">
              <a:rPr lang="en-GB" smtClean="0"/>
              <a:t>07/12/2015</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97AED0C-AB2F-43A7-903F-A5703C6AB753}" type="slidenum">
              <a:rPr lang="en-GB" smtClean="0"/>
              <a:t>‹#›</a:t>
            </a:fld>
            <a:endParaRPr lang="en-GB"/>
          </a:p>
        </p:txBody>
      </p:sp>
    </p:spTree>
    <p:extLst>
      <p:ext uri="{BB962C8B-B14F-4D97-AF65-F5344CB8AC3E}">
        <p14:creationId xmlns:p14="http://schemas.microsoft.com/office/powerpoint/2010/main" val="1398095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DD358A-0E0E-4DD3-AC0D-DBF34E36DAE6}" type="datetime1">
              <a:rPr lang="en-GB" smtClean="0"/>
              <a:t>07/12/2015</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97AED0C-AB2F-43A7-903F-A5703C6AB753}" type="slidenum">
              <a:rPr lang="en-GB" smtClean="0"/>
              <a:t>‹#›</a:t>
            </a:fld>
            <a:endParaRPr lang="en-GB"/>
          </a:p>
        </p:txBody>
      </p:sp>
    </p:spTree>
    <p:extLst>
      <p:ext uri="{BB962C8B-B14F-4D97-AF65-F5344CB8AC3E}">
        <p14:creationId xmlns:p14="http://schemas.microsoft.com/office/powerpoint/2010/main" val="3224178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083F8EBE-3364-4043-8576-1D290AA914C7}" type="datetime1">
              <a:rPr lang="en-GB" smtClean="0"/>
              <a:t>07/12/2015</a:t>
            </a:fld>
            <a:endParaRPr lang="en-GB"/>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997AED0C-AB2F-43A7-903F-A5703C6AB753}" type="slidenum">
              <a:rPr lang="en-GB" smtClean="0"/>
              <a:t>‹#›</a:t>
            </a:fld>
            <a:endParaRPr lang="en-GB"/>
          </a:p>
        </p:txBody>
      </p:sp>
    </p:spTree>
    <p:extLst>
      <p:ext uri="{BB962C8B-B14F-4D97-AF65-F5344CB8AC3E}">
        <p14:creationId xmlns:p14="http://schemas.microsoft.com/office/powerpoint/2010/main" val="3777317999"/>
      </p:ext>
    </p:extLst>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 id="2147483847" r:id="rId12"/>
    <p:sldLayoutId id="2147483848" r:id="rId13"/>
    <p:sldLayoutId id="2147483849" r:id="rId14"/>
    <p:sldLayoutId id="2147483850" r:id="rId15"/>
    <p:sldLayoutId id="2147483851"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589212" y="3122619"/>
            <a:ext cx="8915399" cy="2262781"/>
          </a:xfrm>
        </p:spPr>
        <p:txBody>
          <a:bodyPr>
            <a:normAutofit fontScale="90000"/>
          </a:bodyPr>
          <a:lstStyle/>
          <a:p>
            <a:r>
              <a:rPr lang="en-GB" sz="6000" b="1" dirty="0" smtClean="0">
                <a:solidFill>
                  <a:schemeClr val="tx1"/>
                </a:solidFill>
              </a:rPr>
              <a:t>New estimates of housing requirements in England, 2012 to 2037</a:t>
            </a:r>
            <a:br>
              <a:rPr lang="en-GB" sz="6000" b="1" dirty="0" smtClean="0">
                <a:solidFill>
                  <a:schemeClr val="tx1"/>
                </a:solidFill>
              </a:rPr>
            </a:br>
            <a:r>
              <a:rPr lang="en-GB" dirty="0" smtClean="0">
                <a:solidFill>
                  <a:schemeClr val="tx1"/>
                </a:solidFill>
                <a:effectLst>
                  <a:outerShdw blurRad="38100" dist="38100" dir="2700000" algn="tl">
                    <a:srgbClr val="000000">
                      <a:alpha val="43137"/>
                    </a:srgbClr>
                  </a:outerShdw>
                </a:effectLst>
              </a:rPr>
              <a:t/>
            </a:r>
            <a:br>
              <a:rPr lang="en-GB" dirty="0" smtClean="0">
                <a:solidFill>
                  <a:schemeClr val="tx1"/>
                </a:solidFill>
                <a:effectLst>
                  <a:outerShdw blurRad="38100" dist="38100" dir="2700000" algn="tl">
                    <a:srgbClr val="000000">
                      <a:alpha val="43137"/>
                    </a:srgbClr>
                  </a:outerShdw>
                </a:effectLst>
              </a:rPr>
            </a:br>
            <a:endParaRPr lang="en-GB" sz="2200" dirty="0">
              <a:solidFill>
                <a:schemeClr val="tx1"/>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7714695" y="5002307"/>
            <a:ext cx="3672194" cy="1530342"/>
          </a:xfrm>
        </p:spPr>
        <p:txBody>
          <a:bodyPr>
            <a:noAutofit/>
          </a:bodyPr>
          <a:lstStyle/>
          <a:p>
            <a:r>
              <a:rPr lang="en-GB" sz="3200" dirty="0" smtClean="0">
                <a:effectLst>
                  <a:outerShdw blurRad="38100" dist="38100" dir="2700000" algn="tl">
                    <a:srgbClr val="000000">
                      <a:alpha val="43137"/>
                    </a:srgbClr>
                  </a:outerShdw>
                </a:effectLst>
              </a:rPr>
              <a:t>Neil McDonald and Christine Whitehead </a:t>
            </a:r>
            <a:endParaRPr lang="en-GB" sz="32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836476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2917" y="447328"/>
            <a:ext cx="9383204" cy="680907"/>
          </a:xfrm>
        </p:spPr>
        <p:txBody>
          <a:bodyPr>
            <a:noAutofit/>
          </a:bodyPr>
          <a:lstStyle/>
          <a:p>
            <a:r>
              <a:rPr lang="en-GB" sz="3200" b="1" dirty="0" smtClean="0"/>
              <a:t>Structural change or long but temporary blip?</a:t>
            </a:r>
            <a:endParaRPr lang="en-GB" sz="3200" b="1" dirty="0"/>
          </a:p>
        </p:txBody>
      </p:sp>
      <p:sp>
        <p:nvSpPr>
          <p:cNvPr id="4" name="Slide Number Placeholder 3"/>
          <p:cNvSpPr>
            <a:spLocks noGrp="1"/>
          </p:cNvSpPr>
          <p:nvPr>
            <p:ph type="sldNum" sz="quarter" idx="12"/>
          </p:nvPr>
        </p:nvSpPr>
        <p:spPr/>
        <p:txBody>
          <a:bodyPr/>
          <a:lstStyle/>
          <a:p>
            <a:fld id="{997AED0C-AB2F-43A7-903F-A5703C6AB753}" type="slidenum">
              <a:rPr lang="en-GB" smtClean="0"/>
              <a:pPr/>
              <a:t>10</a:t>
            </a:fld>
            <a:endParaRPr lang="en-GB" dirty="0"/>
          </a:p>
        </p:txBody>
      </p:sp>
      <p:sp>
        <p:nvSpPr>
          <p:cNvPr id="5" name="Content Placeholder 2"/>
          <p:cNvSpPr>
            <a:spLocks noGrp="1"/>
          </p:cNvSpPr>
          <p:nvPr>
            <p:ph idx="1"/>
          </p:nvPr>
        </p:nvSpPr>
        <p:spPr>
          <a:xfrm>
            <a:off x="1311578" y="4577240"/>
            <a:ext cx="10535291" cy="1656019"/>
          </a:xfrm>
        </p:spPr>
        <p:txBody>
          <a:bodyPr>
            <a:noAutofit/>
          </a:bodyPr>
          <a:lstStyle/>
          <a:p>
            <a:r>
              <a:rPr lang="en-GB" sz="2200" dirty="0" smtClean="0"/>
              <a:t>Some falling household formation rates date back to 1991 e.g. couples (see earlier slide) and London aggregate rates (above) </a:t>
            </a:r>
          </a:p>
          <a:p>
            <a:r>
              <a:rPr lang="en-GB" sz="2200" dirty="0" smtClean="0"/>
              <a:t>Range of factors unrelated to recession e.g. affordability; student debt; changing employment patterns.  Some yet to bite fully</a:t>
            </a:r>
          </a:p>
          <a:p>
            <a:r>
              <a:rPr lang="en-GB" sz="2200" dirty="0" smtClean="0"/>
              <a:t>Change of direction in household formation rates in 2011 looks optimistic</a:t>
            </a:r>
          </a:p>
        </p:txBody>
      </p:sp>
      <p:pic>
        <p:nvPicPr>
          <p:cNvPr id="7" name="Picture 6"/>
          <p:cNvPicPr>
            <a:picLocks noChangeAspect="1"/>
          </p:cNvPicPr>
          <p:nvPr/>
        </p:nvPicPr>
        <p:blipFill>
          <a:blip r:embed="rId3"/>
          <a:stretch>
            <a:fillRect/>
          </a:stretch>
        </p:blipFill>
        <p:spPr>
          <a:xfrm>
            <a:off x="3841668" y="1128235"/>
            <a:ext cx="5705701" cy="3418952"/>
          </a:xfrm>
          <a:prstGeom prst="rect">
            <a:avLst/>
          </a:prstGeom>
        </p:spPr>
      </p:pic>
    </p:spTree>
    <p:extLst>
      <p:ext uri="{BB962C8B-B14F-4D97-AF65-F5344CB8AC3E}">
        <p14:creationId xmlns:p14="http://schemas.microsoft.com/office/powerpoint/2010/main" val="32535881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2917" y="447328"/>
            <a:ext cx="9383204" cy="680907"/>
          </a:xfrm>
        </p:spPr>
        <p:txBody>
          <a:bodyPr>
            <a:noAutofit/>
          </a:bodyPr>
          <a:lstStyle/>
          <a:p>
            <a:r>
              <a:rPr lang="en-GB" b="1" dirty="0" smtClean="0"/>
              <a:t>Stage 2 Results</a:t>
            </a:r>
            <a:endParaRPr lang="en-GB" b="1" dirty="0"/>
          </a:p>
        </p:txBody>
      </p:sp>
      <p:sp>
        <p:nvSpPr>
          <p:cNvPr id="4" name="Slide Number Placeholder 3"/>
          <p:cNvSpPr>
            <a:spLocks noGrp="1"/>
          </p:cNvSpPr>
          <p:nvPr>
            <p:ph type="sldNum" sz="quarter" idx="12"/>
          </p:nvPr>
        </p:nvSpPr>
        <p:spPr/>
        <p:txBody>
          <a:bodyPr/>
          <a:lstStyle/>
          <a:p>
            <a:fld id="{997AED0C-AB2F-43A7-903F-A5703C6AB753}" type="slidenum">
              <a:rPr lang="en-GB" smtClean="0"/>
              <a:pPr/>
              <a:t>11</a:t>
            </a:fld>
            <a:endParaRPr lang="en-GB" dirty="0"/>
          </a:p>
        </p:txBody>
      </p:sp>
      <p:sp>
        <p:nvSpPr>
          <p:cNvPr id="5" name="Content Placeholder 2"/>
          <p:cNvSpPr>
            <a:spLocks noGrp="1"/>
          </p:cNvSpPr>
          <p:nvPr>
            <p:ph idx="1"/>
          </p:nvPr>
        </p:nvSpPr>
        <p:spPr>
          <a:xfrm>
            <a:off x="6804212" y="1128235"/>
            <a:ext cx="5042658" cy="5382930"/>
          </a:xfrm>
        </p:spPr>
        <p:txBody>
          <a:bodyPr>
            <a:noAutofit/>
          </a:bodyPr>
          <a:lstStyle/>
          <a:p>
            <a:r>
              <a:rPr lang="en-GB" sz="2200" dirty="0" smtClean="0"/>
              <a:t>Stage 2 results provide insight into changes in household </a:t>
            </a:r>
            <a:r>
              <a:rPr lang="en-GB" sz="2200" b="1" dirty="0" smtClean="0"/>
              <a:t>types </a:t>
            </a:r>
            <a:r>
              <a:rPr lang="en-GB" sz="2200" dirty="0" smtClean="0"/>
              <a:t>– a similar picture looked at from a different angle</a:t>
            </a:r>
          </a:p>
          <a:p>
            <a:r>
              <a:rPr lang="en-GB" sz="2200" dirty="0" smtClean="0"/>
              <a:t>Stage 2 headship rates show proportions of age group who will head households of different types</a:t>
            </a:r>
          </a:p>
          <a:p>
            <a:r>
              <a:rPr lang="en-GB" sz="2200" dirty="0" smtClean="0"/>
              <a:t>25-34 chart reflects similar picture to that shown by Stage 1 results: declining couple headship rates due to falling proportion of couples in the population </a:t>
            </a:r>
            <a:r>
              <a:rPr lang="en-GB" sz="2200" u="sng" dirty="0" smtClean="0"/>
              <a:t>and</a:t>
            </a:r>
            <a:r>
              <a:rPr lang="en-GB" sz="2200" dirty="0" smtClean="0"/>
              <a:t> falling household representative rates in this age group</a:t>
            </a:r>
          </a:p>
          <a:p>
            <a:endParaRPr lang="en-GB" sz="2200" b="1" dirty="0" smtClean="0"/>
          </a:p>
          <a:p>
            <a:endParaRPr lang="en-GB" sz="2200" b="1" dirty="0" smtClean="0"/>
          </a:p>
        </p:txBody>
      </p:sp>
      <p:pic>
        <p:nvPicPr>
          <p:cNvPr id="6" name="Picture 5"/>
          <p:cNvPicPr>
            <a:picLocks noChangeAspect="1"/>
          </p:cNvPicPr>
          <p:nvPr/>
        </p:nvPicPr>
        <p:blipFill>
          <a:blip r:embed="rId3"/>
          <a:stretch>
            <a:fillRect/>
          </a:stretch>
        </p:blipFill>
        <p:spPr>
          <a:xfrm>
            <a:off x="168820" y="1860252"/>
            <a:ext cx="6525699" cy="3918895"/>
          </a:xfrm>
          <a:prstGeom prst="rect">
            <a:avLst/>
          </a:prstGeom>
        </p:spPr>
      </p:pic>
    </p:spTree>
    <p:extLst>
      <p:ext uri="{BB962C8B-B14F-4D97-AF65-F5344CB8AC3E}">
        <p14:creationId xmlns:p14="http://schemas.microsoft.com/office/powerpoint/2010/main" val="18036584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4305" y="629890"/>
            <a:ext cx="9383204" cy="680907"/>
          </a:xfrm>
        </p:spPr>
        <p:txBody>
          <a:bodyPr>
            <a:noAutofit/>
          </a:bodyPr>
          <a:lstStyle/>
          <a:p>
            <a:r>
              <a:rPr lang="en-GB" b="1" dirty="0" smtClean="0"/>
              <a:t>Stage 2 Results</a:t>
            </a:r>
            <a:endParaRPr lang="en-GB" b="1" dirty="0"/>
          </a:p>
        </p:txBody>
      </p:sp>
      <p:sp>
        <p:nvSpPr>
          <p:cNvPr id="4" name="Slide Number Placeholder 3"/>
          <p:cNvSpPr>
            <a:spLocks noGrp="1"/>
          </p:cNvSpPr>
          <p:nvPr>
            <p:ph type="sldNum" sz="quarter" idx="12"/>
          </p:nvPr>
        </p:nvSpPr>
        <p:spPr/>
        <p:txBody>
          <a:bodyPr/>
          <a:lstStyle/>
          <a:p>
            <a:fld id="{997AED0C-AB2F-43A7-903F-A5703C6AB753}" type="slidenum">
              <a:rPr lang="en-GB" smtClean="0"/>
              <a:pPr/>
              <a:t>12</a:t>
            </a:fld>
            <a:endParaRPr lang="en-GB" dirty="0"/>
          </a:p>
        </p:txBody>
      </p:sp>
      <p:sp>
        <p:nvSpPr>
          <p:cNvPr id="5" name="Content Placeholder 2"/>
          <p:cNvSpPr>
            <a:spLocks noGrp="1"/>
          </p:cNvSpPr>
          <p:nvPr>
            <p:ph idx="1"/>
          </p:nvPr>
        </p:nvSpPr>
        <p:spPr>
          <a:xfrm>
            <a:off x="8471648" y="1402405"/>
            <a:ext cx="3563481" cy="4928637"/>
          </a:xfrm>
        </p:spPr>
        <p:txBody>
          <a:bodyPr>
            <a:noAutofit/>
          </a:bodyPr>
          <a:lstStyle/>
          <a:p>
            <a:r>
              <a:rPr lang="en-GB" sz="2200" dirty="0" smtClean="0"/>
              <a:t>Stage 2 results for 75-84 year olds show small reduction in overall headship rates i.e. average household size in this age group rises</a:t>
            </a:r>
          </a:p>
          <a:p>
            <a:r>
              <a:rPr lang="en-GB" sz="2200" dirty="0" smtClean="0"/>
              <a:t>Note dramatic change in proportions of single women and couples: due to men living longer so that couples survive as a couple for longer</a:t>
            </a:r>
          </a:p>
          <a:p>
            <a:endParaRPr lang="en-GB" sz="2200" b="1" dirty="0" smtClean="0"/>
          </a:p>
          <a:p>
            <a:endParaRPr lang="en-GB" sz="2200" b="1" dirty="0" smtClean="0"/>
          </a:p>
        </p:txBody>
      </p:sp>
      <p:pic>
        <p:nvPicPr>
          <p:cNvPr id="3" name="Picture 2"/>
          <p:cNvPicPr>
            <a:picLocks noChangeAspect="1"/>
          </p:cNvPicPr>
          <p:nvPr/>
        </p:nvPicPr>
        <p:blipFill>
          <a:blip r:embed="rId3"/>
          <a:stretch>
            <a:fillRect/>
          </a:stretch>
        </p:blipFill>
        <p:spPr>
          <a:xfrm>
            <a:off x="379234" y="1494015"/>
            <a:ext cx="7902018" cy="4745419"/>
          </a:xfrm>
          <a:prstGeom prst="rect">
            <a:avLst/>
          </a:prstGeom>
        </p:spPr>
      </p:pic>
    </p:spTree>
    <p:extLst>
      <p:ext uri="{BB962C8B-B14F-4D97-AF65-F5344CB8AC3E}">
        <p14:creationId xmlns:p14="http://schemas.microsoft.com/office/powerpoint/2010/main" val="17212175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4305" y="629890"/>
            <a:ext cx="9383204" cy="680907"/>
          </a:xfrm>
        </p:spPr>
        <p:txBody>
          <a:bodyPr>
            <a:noAutofit/>
          </a:bodyPr>
          <a:lstStyle/>
          <a:p>
            <a:r>
              <a:rPr lang="en-GB" b="1" dirty="0" smtClean="0"/>
              <a:t>Regional variations</a:t>
            </a:r>
            <a:endParaRPr lang="en-GB" b="1" dirty="0"/>
          </a:p>
        </p:txBody>
      </p:sp>
      <p:sp>
        <p:nvSpPr>
          <p:cNvPr id="4" name="Slide Number Placeholder 3"/>
          <p:cNvSpPr>
            <a:spLocks noGrp="1"/>
          </p:cNvSpPr>
          <p:nvPr>
            <p:ph type="sldNum" sz="quarter" idx="12"/>
          </p:nvPr>
        </p:nvSpPr>
        <p:spPr/>
        <p:txBody>
          <a:bodyPr/>
          <a:lstStyle/>
          <a:p>
            <a:fld id="{997AED0C-AB2F-43A7-903F-A5703C6AB753}" type="slidenum">
              <a:rPr lang="en-GB" smtClean="0"/>
              <a:pPr/>
              <a:t>13</a:t>
            </a:fld>
            <a:endParaRPr lang="en-GB" dirty="0"/>
          </a:p>
        </p:txBody>
      </p:sp>
      <p:sp>
        <p:nvSpPr>
          <p:cNvPr id="5" name="Content Placeholder 2"/>
          <p:cNvSpPr>
            <a:spLocks noGrp="1"/>
          </p:cNvSpPr>
          <p:nvPr>
            <p:ph idx="1"/>
          </p:nvPr>
        </p:nvSpPr>
        <p:spPr>
          <a:xfrm>
            <a:off x="7646892" y="1499441"/>
            <a:ext cx="4352377" cy="4820676"/>
          </a:xfrm>
        </p:spPr>
        <p:txBody>
          <a:bodyPr>
            <a:noAutofit/>
          </a:bodyPr>
          <a:lstStyle/>
          <a:p>
            <a:r>
              <a:rPr lang="en-GB" sz="2200" dirty="0" smtClean="0"/>
              <a:t>North-South divide: little departure from earlier HRR trends in north; falling HRRs in London</a:t>
            </a:r>
          </a:p>
          <a:p>
            <a:r>
              <a:rPr lang="en-GB" sz="2200" dirty="0" smtClean="0"/>
              <a:t>Also significant differences in population increase projections</a:t>
            </a:r>
          </a:p>
          <a:p>
            <a:r>
              <a:rPr lang="en-GB" sz="2200" dirty="0" smtClean="0"/>
              <a:t>NE households to increase by 11% 2011-31; London by 33%</a:t>
            </a:r>
          </a:p>
          <a:p>
            <a:r>
              <a:rPr lang="en-GB" sz="2200" dirty="0" smtClean="0"/>
              <a:t>55% of homes required need to be in London, East and South East</a:t>
            </a:r>
          </a:p>
          <a:p>
            <a:endParaRPr lang="en-GB" sz="2200" dirty="0" smtClean="0"/>
          </a:p>
          <a:p>
            <a:endParaRPr lang="en-GB" sz="2200" b="1" dirty="0" smtClean="0"/>
          </a:p>
          <a:p>
            <a:endParaRPr lang="en-GB" sz="2200" b="1" dirty="0" smtClean="0"/>
          </a:p>
        </p:txBody>
      </p:sp>
      <p:pic>
        <p:nvPicPr>
          <p:cNvPr id="6" name="Picture 5"/>
          <p:cNvPicPr>
            <a:picLocks noChangeAspect="1"/>
          </p:cNvPicPr>
          <p:nvPr/>
        </p:nvPicPr>
        <p:blipFill>
          <a:blip r:embed="rId3"/>
          <a:stretch>
            <a:fillRect/>
          </a:stretch>
        </p:blipFill>
        <p:spPr>
          <a:xfrm>
            <a:off x="299759" y="1563681"/>
            <a:ext cx="7246690" cy="4550248"/>
          </a:xfrm>
          <a:prstGeom prst="rect">
            <a:avLst/>
          </a:prstGeom>
        </p:spPr>
      </p:pic>
    </p:spTree>
    <p:extLst>
      <p:ext uri="{BB962C8B-B14F-4D97-AF65-F5344CB8AC3E}">
        <p14:creationId xmlns:p14="http://schemas.microsoft.com/office/powerpoint/2010/main" val="6094539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1409" y="624110"/>
            <a:ext cx="9383204" cy="1126567"/>
          </a:xfrm>
        </p:spPr>
        <p:txBody>
          <a:bodyPr>
            <a:normAutofit/>
          </a:bodyPr>
          <a:lstStyle/>
          <a:p>
            <a:r>
              <a:rPr lang="en-GB" sz="3200" b="1" dirty="0" smtClean="0">
                <a:solidFill>
                  <a:prstClr val="black">
                    <a:lumMod val="85000"/>
                    <a:lumOff val="15000"/>
                  </a:prstClr>
                </a:solidFill>
              </a:rPr>
              <a:t>Using the projections (1)</a:t>
            </a:r>
            <a:endParaRPr lang="en-GB" sz="2400" b="1" dirty="0"/>
          </a:p>
        </p:txBody>
      </p:sp>
      <p:sp>
        <p:nvSpPr>
          <p:cNvPr id="3" name="Content Placeholder 2"/>
          <p:cNvSpPr>
            <a:spLocks noGrp="1"/>
          </p:cNvSpPr>
          <p:nvPr>
            <p:ph idx="1"/>
          </p:nvPr>
        </p:nvSpPr>
        <p:spPr>
          <a:xfrm>
            <a:off x="1597959" y="1479176"/>
            <a:ext cx="9584391" cy="4760259"/>
          </a:xfrm>
        </p:spPr>
        <p:txBody>
          <a:bodyPr>
            <a:noAutofit/>
          </a:bodyPr>
          <a:lstStyle/>
          <a:p>
            <a:r>
              <a:rPr lang="en-GB" sz="2400" dirty="0" smtClean="0"/>
              <a:t>Projections are not forecasts: they tell us what will happen if past trends and constraints continue;</a:t>
            </a:r>
          </a:p>
          <a:p>
            <a:r>
              <a:rPr lang="en-GB" sz="2400" dirty="0" smtClean="0"/>
              <a:t>2012-based household formation </a:t>
            </a:r>
            <a:r>
              <a:rPr lang="en-GB" sz="2400" b="1" dirty="0" smtClean="0"/>
              <a:t>rates</a:t>
            </a:r>
            <a:r>
              <a:rPr lang="en-GB" sz="2400" dirty="0" smtClean="0"/>
              <a:t> are probably the best we can achieve for land use planning purposes ;</a:t>
            </a:r>
          </a:p>
          <a:p>
            <a:r>
              <a:rPr lang="en-GB" sz="2400" dirty="0" smtClean="0"/>
              <a:t>But there are reservations about population projections on which the household </a:t>
            </a:r>
            <a:r>
              <a:rPr lang="en-GB" sz="2400" b="1" dirty="0" smtClean="0"/>
              <a:t>numbers</a:t>
            </a:r>
            <a:r>
              <a:rPr lang="en-GB" sz="2400" dirty="0" smtClean="0"/>
              <a:t> are based:</a:t>
            </a:r>
          </a:p>
          <a:p>
            <a:pPr lvl="1"/>
            <a:r>
              <a:rPr lang="en-GB" sz="2400" dirty="0" smtClean="0"/>
              <a:t>Net international flows may be too small;</a:t>
            </a:r>
          </a:p>
          <a:p>
            <a:pPr lvl="1"/>
            <a:r>
              <a:rPr lang="en-GB" sz="2400" dirty="0" smtClean="0"/>
              <a:t>Flows within UK are based on 2007-12 – a period which was affected by the recession;</a:t>
            </a:r>
          </a:p>
          <a:p>
            <a:pPr lvl="1"/>
            <a:r>
              <a:rPr lang="en-GB" sz="2400" dirty="0" smtClean="0"/>
              <a:t>Need to take account of local factors.</a:t>
            </a:r>
          </a:p>
          <a:p>
            <a:pPr marL="0" indent="0">
              <a:buNone/>
            </a:pPr>
            <a:endParaRPr lang="en-GB" sz="2400" dirty="0" smtClean="0"/>
          </a:p>
        </p:txBody>
      </p:sp>
      <p:sp>
        <p:nvSpPr>
          <p:cNvPr id="5" name="Slide Number Placeholder 4"/>
          <p:cNvSpPr>
            <a:spLocks noGrp="1"/>
          </p:cNvSpPr>
          <p:nvPr>
            <p:ph type="sldNum" sz="quarter" idx="12"/>
          </p:nvPr>
        </p:nvSpPr>
        <p:spPr/>
        <p:txBody>
          <a:bodyPr/>
          <a:lstStyle/>
          <a:p>
            <a:fld id="{997AED0C-AB2F-43A7-903F-A5703C6AB753}" type="slidenum">
              <a:rPr lang="en-GB" sz="1800" smtClean="0"/>
              <a:pPr/>
              <a:t>14</a:t>
            </a:fld>
            <a:endParaRPr lang="en-GB" sz="1800"/>
          </a:p>
        </p:txBody>
      </p:sp>
    </p:spTree>
    <p:extLst>
      <p:ext uri="{BB962C8B-B14F-4D97-AF65-F5344CB8AC3E}">
        <p14:creationId xmlns:p14="http://schemas.microsoft.com/office/powerpoint/2010/main" val="27367551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1409" y="624110"/>
            <a:ext cx="9383204" cy="1126567"/>
          </a:xfrm>
        </p:spPr>
        <p:txBody>
          <a:bodyPr>
            <a:normAutofit/>
          </a:bodyPr>
          <a:lstStyle/>
          <a:p>
            <a:r>
              <a:rPr lang="en-GB" b="1" dirty="0" smtClean="0">
                <a:solidFill>
                  <a:prstClr val="black">
                    <a:lumMod val="85000"/>
                    <a:lumOff val="15000"/>
                  </a:prstClr>
                </a:solidFill>
              </a:rPr>
              <a:t>Using the projections (2)</a:t>
            </a:r>
            <a:endParaRPr lang="en-GB" sz="2800" b="1" dirty="0"/>
          </a:p>
        </p:txBody>
      </p:sp>
      <p:sp>
        <p:nvSpPr>
          <p:cNvPr id="3" name="Content Placeholder 2"/>
          <p:cNvSpPr>
            <a:spLocks noGrp="1"/>
          </p:cNvSpPr>
          <p:nvPr>
            <p:ph idx="1"/>
          </p:nvPr>
        </p:nvSpPr>
        <p:spPr>
          <a:xfrm>
            <a:off x="1657350" y="1684002"/>
            <a:ext cx="9847263" cy="4583448"/>
          </a:xfrm>
        </p:spPr>
        <p:txBody>
          <a:bodyPr>
            <a:noAutofit/>
          </a:bodyPr>
          <a:lstStyle/>
          <a:p>
            <a:r>
              <a:rPr lang="en-GB" sz="2400" dirty="0" smtClean="0"/>
              <a:t>Households will only form if there are homes for them to live in; </a:t>
            </a:r>
          </a:p>
          <a:p>
            <a:r>
              <a:rPr lang="en-GB" sz="2400" dirty="0" smtClean="0"/>
              <a:t>To date (2011-15) only about half the homes needed have been built;  household formation rates are therefore almost certain to be below those projected;</a:t>
            </a:r>
          </a:p>
          <a:p>
            <a:r>
              <a:rPr lang="en-GB" sz="2400" dirty="0" smtClean="0"/>
              <a:t>To catch up by 2020 would require an average of 312,000 homes a year for the next 5 years;</a:t>
            </a:r>
          </a:p>
          <a:p>
            <a:r>
              <a:rPr lang="en-GB" sz="2400" dirty="0" smtClean="0"/>
              <a:t>Practical constraints: e.g. London almost certainly cannot accommodate 33% more households over 20 years ;</a:t>
            </a:r>
          </a:p>
          <a:p>
            <a:r>
              <a:rPr lang="en-GB" sz="2400" dirty="0" smtClean="0"/>
              <a:t>Projections can only be starting point for planning.</a:t>
            </a:r>
          </a:p>
          <a:p>
            <a:endParaRPr lang="en-GB" sz="2400" dirty="0" smtClean="0"/>
          </a:p>
        </p:txBody>
      </p:sp>
      <p:sp>
        <p:nvSpPr>
          <p:cNvPr id="5" name="Slide Number Placeholder 4"/>
          <p:cNvSpPr>
            <a:spLocks noGrp="1"/>
          </p:cNvSpPr>
          <p:nvPr>
            <p:ph type="sldNum" sz="quarter" idx="12"/>
          </p:nvPr>
        </p:nvSpPr>
        <p:spPr/>
        <p:txBody>
          <a:bodyPr/>
          <a:lstStyle/>
          <a:p>
            <a:fld id="{997AED0C-AB2F-43A7-903F-A5703C6AB753}" type="slidenum">
              <a:rPr lang="en-GB" smtClean="0"/>
              <a:pPr/>
              <a:t>15</a:t>
            </a:fld>
            <a:endParaRPr lang="en-GB"/>
          </a:p>
        </p:txBody>
      </p:sp>
    </p:spTree>
    <p:extLst>
      <p:ext uri="{BB962C8B-B14F-4D97-AF65-F5344CB8AC3E}">
        <p14:creationId xmlns:p14="http://schemas.microsoft.com/office/powerpoint/2010/main" val="6125482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1902" y="201706"/>
            <a:ext cx="8911687" cy="1299882"/>
          </a:xfrm>
        </p:spPr>
        <p:txBody>
          <a:bodyPr/>
          <a:lstStyle/>
          <a:p>
            <a:r>
              <a:rPr lang="en-GB" b="1" dirty="0" smtClean="0"/>
              <a:t>Conclusions</a:t>
            </a:r>
            <a:r>
              <a:rPr lang="en-GB" dirty="0" smtClean="0"/>
              <a:t/>
            </a:r>
            <a:br>
              <a:rPr lang="en-GB" dirty="0" smtClean="0"/>
            </a:br>
            <a:endParaRPr lang="en-GB" dirty="0"/>
          </a:p>
        </p:txBody>
      </p:sp>
      <p:sp>
        <p:nvSpPr>
          <p:cNvPr id="3" name="Content Placeholder 2"/>
          <p:cNvSpPr>
            <a:spLocks noGrp="1"/>
          </p:cNvSpPr>
          <p:nvPr>
            <p:ph idx="1"/>
          </p:nvPr>
        </p:nvSpPr>
        <p:spPr>
          <a:xfrm>
            <a:off x="1819275" y="1008529"/>
            <a:ext cx="9550866" cy="4378258"/>
          </a:xfrm>
        </p:spPr>
        <p:txBody>
          <a:bodyPr>
            <a:noAutofit/>
          </a:bodyPr>
          <a:lstStyle/>
          <a:p>
            <a:r>
              <a:rPr lang="en-GB" sz="2400" dirty="0"/>
              <a:t>The </a:t>
            </a:r>
            <a:r>
              <a:rPr lang="en-GB" sz="2400" dirty="0" smtClean="0"/>
              <a:t>household projections reveal </a:t>
            </a:r>
            <a:r>
              <a:rPr lang="en-GB" sz="2400" dirty="0"/>
              <a:t>longer term downward trends </a:t>
            </a:r>
            <a:r>
              <a:rPr lang="en-GB" sz="2400" dirty="0" smtClean="0"/>
              <a:t>for some groups from </a:t>
            </a:r>
            <a:r>
              <a:rPr lang="en-GB" sz="2400" dirty="0"/>
              <a:t>at least the </a:t>
            </a:r>
            <a:r>
              <a:rPr lang="en-GB" sz="2400" dirty="0" smtClean="0"/>
              <a:t>early 1990s reflecting changing </a:t>
            </a:r>
            <a:r>
              <a:rPr lang="en-GB" sz="2400" dirty="0"/>
              <a:t>economic and social conditions</a:t>
            </a:r>
            <a:r>
              <a:rPr lang="en-GB" sz="2400" dirty="0" smtClean="0"/>
              <a:t>;</a:t>
            </a:r>
          </a:p>
          <a:p>
            <a:r>
              <a:rPr lang="en-GB" sz="2400" dirty="0" smtClean="0"/>
              <a:t>Even so they suggest that most household groups will be better housed in 2031 than in 2011;</a:t>
            </a:r>
          </a:p>
          <a:p>
            <a:r>
              <a:rPr lang="en-GB" sz="2400" dirty="0" smtClean="0"/>
              <a:t>But this can only happen if we build at least 222,000 new homes a year to meet new household projections to 2031 – starting in 2011;</a:t>
            </a:r>
          </a:p>
          <a:p>
            <a:r>
              <a:rPr lang="en-GB" sz="2400" dirty="0" smtClean="0"/>
              <a:t>Over a half of these need to be for London and wider south east;</a:t>
            </a:r>
          </a:p>
          <a:p>
            <a:r>
              <a:rPr lang="en-GB" sz="2400" dirty="0" smtClean="0"/>
              <a:t>We are already way behind – we need strategies at local and national level to generate a step change in housing investment.</a:t>
            </a:r>
            <a:endParaRPr lang="en-GB" sz="2400" dirty="0"/>
          </a:p>
        </p:txBody>
      </p:sp>
      <p:sp>
        <p:nvSpPr>
          <p:cNvPr id="4" name="Slide Number Placeholder 3"/>
          <p:cNvSpPr>
            <a:spLocks noGrp="1"/>
          </p:cNvSpPr>
          <p:nvPr>
            <p:ph type="sldNum" sz="quarter" idx="12"/>
          </p:nvPr>
        </p:nvSpPr>
        <p:spPr/>
        <p:txBody>
          <a:bodyPr/>
          <a:lstStyle/>
          <a:p>
            <a:fld id="{997AED0C-AB2F-43A7-903F-A5703C6AB753}" type="slidenum">
              <a:rPr lang="en-GB" smtClean="0"/>
              <a:t>16</a:t>
            </a:fld>
            <a:endParaRPr lang="en-GB"/>
          </a:p>
        </p:txBody>
      </p:sp>
    </p:spTree>
    <p:extLst>
      <p:ext uri="{BB962C8B-B14F-4D97-AF65-F5344CB8AC3E}">
        <p14:creationId xmlns:p14="http://schemas.microsoft.com/office/powerpoint/2010/main" val="17565152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Alan Holman’s Legacy</a:t>
            </a:r>
            <a:endParaRPr lang="en-GB" b="1" dirty="0"/>
          </a:p>
        </p:txBody>
      </p:sp>
      <p:sp>
        <p:nvSpPr>
          <p:cNvPr id="3" name="Content Placeholder 2"/>
          <p:cNvSpPr>
            <a:spLocks noGrp="1"/>
          </p:cNvSpPr>
          <p:nvPr>
            <p:ph idx="1"/>
          </p:nvPr>
        </p:nvSpPr>
        <p:spPr>
          <a:xfrm>
            <a:off x="1419156" y="1484779"/>
            <a:ext cx="10360468" cy="4880162"/>
          </a:xfrm>
        </p:spPr>
        <p:txBody>
          <a:bodyPr>
            <a:normAutofit fontScale="77500" lnSpcReduction="20000"/>
          </a:bodyPr>
          <a:lstStyle/>
          <a:p>
            <a:pPr>
              <a:lnSpc>
                <a:spcPct val="120000"/>
              </a:lnSpc>
            </a:pPr>
            <a:r>
              <a:rPr lang="en-GB" sz="2400" dirty="0" smtClean="0"/>
              <a:t>Alan first made estimates of housing demand and need in 1970  - to inform central government of  housing supply </a:t>
            </a:r>
            <a:r>
              <a:rPr lang="en-GB" sz="2400" dirty="0"/>
              <a:t>requirements </a:t>
            </a:r>
            <a:r>
              <a:rPr lang="en-GB" sz="2400" dirty="0" smtClean="0"/>
              <a:t>necessary to </a:t>
            </a:r>
            <a:r>
              <a:rPr lang="en-GB" sz="2400" dirty="0"/>
              <a:t>achieve given housing standards </a:t>
            </a:r>
            <a:r>
              <a:rPr lang="en-GB" sz="2400" dirty="0" smtClean="0"/>
              <a:t>together with the need for subsidy;</a:t>
            </a:r>
          </a:p>
          <a:p>
            <a:pPr>
              <a:lnSpc>
                <a:spcPct val="120000"/>
              </a:lnSpc>
            </a:pPr>
            <a:r>
              <a:rPr lang="en-GB" sz="2400" dirty="0" smtClean="0"/>
              <a:t>Major development of the model for the Housing Policy Review in 1977;</a:t>
            </a:r>
          </a:p>
          <a:p>
            <a:pPr>
              <a:lnSpc>
                <a:spcPct val="120000"/>
              </a:lnSpc>
            </a:pPr>
            <a:r>
              <a:rPr lang="en-GB" sz="2400" dirty="0" smtClean="0"/>
              <a:t>Alan continued to provide these estimates whenever new household projections were made available  - both in government and from independent organisations, including the TCPA;</a:t>
            </a:r>
          </a:p>
          <a:p>
            <a:pPr>
              <a:lnSpc>
                <a:spcPct val="120000"/>
              </a:lnSpc>
            </a:pPr>
            <a:r>
              <a:rPr lang="en-GB" sz="2400" dirty="0" smtClean="0"/>
              <a:t>Alan’s last estimates of housing demand and need were based on the 2011 household projections. These, although  recognised as less strongly based than usual, were important and well used, particularly by local authorities to support their local plans;</a:t>
            </a:r>
          </a:p>
          <a:p>
            <a:pPr>
              <a:lnSpc>
                <a:spcPct val="120000"/>
              </a:lnSpc>
            </a:pPr>
            <a:r>
              <a:rPr lang="en-GB" sz="2400" dirty="0" smtClean="0"/>
              <a:t>Alan was looking forward to being involved in these latest projections;</a:t>
            </a:r>
          </a:p>
          <a:p>
            <a:pPr>
              <a:lnSpc>
                <a:spcPct val="120000"/>
              </a:lnSpc>
            </a:pPr>
            <a:r>
              <a:rPr lang="en-GB" sz="2400" dirty="0" smtClean="0"/>
              <a:t>These are more strongly based in the latest evidence - but until now can only deal in detail with requirements, not with issues of affordability. </a:t>
            </a:r>
          </a:p>
        </p:txBody>
      </p:sp>
      <p:sp>
        <p:nvSpPr>
          <p:cNvPr id="4" name="Slide Number Placeholder 3"/>
          <p:cNvSpPr>
            <a:spLocks noGrp="1"/>
          </p:cNvSpPr>
          <p:nvPr>
            <p:ph type="sldNum" sz="quarter" idx="12"/>
          </p:nvPr>
        </p:nvSpPr>
        <p:spPr/>
        <p:txBody>
          <a:bodyPr/>
          <a:lstStyle/>
          <a:p>
            <a:fld id="{997AED0C-AB2F-43A7-903F-A5703C6AB753}" type="slidenum">
              <a:rPr lang="en-GB" smtClean="0"/>
              <a:t>2</a:t>
            </a:fld>
            <a:endParaRPr lang="en-GB"/>
          </a:p>
        </p:txBody>
      </p:sp>
    </p:spTree>
    <p:extLst>
      <p:ext uri="{BB962C8B-B14F-4D97-AF65-F5344CB8AC3E}">
        <p14:creationId xmlns:p14="http://schemas.microsoft.com/office/powerpoint/2010/main" val="2245753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76274"/>
            <a:ext cx="8911687" cy="681879"/>
          </a:xfrm>
        </p:spPr>
        <p:txBody>
          <a:bodyPr>
            <a:normAutofit/>
          </a:bodyPr>
          <a:lstStyle/>
          <a:p>
            <a:r>
              <a:rPr lang="en-GB" b="1" dirty="0" smtClean="0"/>
              <a:t>The Headline Story</a:t>
            </a:r>
            <a:endParaRPr lang="en-GB" b="1" dirty="0"/>
          </a:p>
        </p:txBody>
      </p:sp>
      <p:sp>
        <p:nvSpPr>
          <p:cNvPr id="3" name="Content Placeholder 2"/>
          <p:cNvSpPr>
            <a:spLocks noGrp="1"/>
          </p:cNvSpPr>
          <p:nvPr>
            <p:ph idx="1"/>
          </p:nvPr>
        </p:nvSpPr>
        <p:spPr>
          <a:xfrm>
            <a:off x="2446337" y="1550894"/>
            <a:ext cx="8915400" cy="4741329"/>
          </a:xfrm>
        </p:spPr>
        <p:txBody>
          <a:bodyPr>
            <a:normAutofit fontScale="92500"/>
          </a:bodyPr>
          <a:lstStyle/>
          <a:p>
            <a:r>
              <a:rPr lang="en-GB" sz="2400" dirty="0" smtClean="0"/>
              <a:t>The 2012 based projections suggest that, if past trends continue,  we will need to build an extra 222,000 homes each year from 2011 – 2031;</a:t>
            </a:r>
          </a:p>
          <a:p>
            <a:r>
              <a:rPr lang="en-GB" sz="2400" dirty="0" smtClean="0"/>
              <a:t>This is less than earlier projections BUT ONLY because  household growth has been restricted by lack of supply and problems of affordability  - at least for the last decade and for younger households for a quarter of a century;</a:t>
            </a:r>
          </a:p>
          <a:p>
            <a:r>
              <a:rPr lang="en-GB" sz="2400" dirty="0" smtClean="0"/>
              <a:t>So far since 2011 we have built only 54% of  the homes required – so if we were to try to catch up by 2021 we would need to build over 300,000 each year;</a:t>
            </a:r>
          </a:p>
          <a:p>
            <a:r>
              <a:rPr lang="en-GB" sz="2400" dirty="0" smtClean="0"/>
              <a:t>This compares with 138,000 starts and 125,000 completions in England  in 2014/15. </a:t>
            </a:r>
          </a:p>
          <a:p>
            <a:endParaRPr lang="en-GB" sz="2400" dirty="0"/>
          </a:p>
        </p:txBody>
      </p:sp>
      <p:sp>
        <p:nvSpPr>
          <p:cNvPr id="4" name="Slide Number Placeholder 3"/>
          <p:cNvSpPr>
            <a:spLocks noGrp="1"/>
          </p:cNvSpPr>
          <p:nvPr>
            <p:ph type="sldNum" sz="quarter" idx="12"/>
          </p:nvPr>
        </p:nvSpPr>
        <p:spPr/>
        <p:txBody>
          <a:bodyPr/>
          <a:lstStyle/>
          <a:p>
            <a:fld id="{997AED0C-AB2F-43A7-903F-A5703C6AB753}" type="slidenum">
              <a:rPr lang="en-GB" smtClean="0"/>
              <a:t>3</a:t>
            </a:fld>
            <a:endParaRPr lang="en-GB"/>
          </a:p>
        </p:txBody>
      </p:sp>
    </p:spTree>
    <p:extLst>
      <p:ext uri="{BB962C8B-B14F-4D97-AF65-F5344CB8AC3E}">
        <p14:creationId xmlns:p14="http://schemas.microsoft.com/office/powerpoint/2010/main" val="518971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7035" y="676274"/>
            <a:ext cx="9227577" cy="681879"/>
          </a:xfrm>
        </p:spPr>
        <p:txBody>
          <a:bodyPr>
            <a:normAutofit/>
          </a:bodyPr>
          <a:lstStyle/>
          <a:p>
            <a:r>
              <a:rPr lang="en-GB" b="1" dirty="0" smtClean="0"/>
              <a:t>The 2012-based household projection</a:t>
            </a:r>
            <a:endParaRPr lang="en-GB" b="1" dirty="0"/>
          </a:p>
        </p:txBody>
      </p:sp>
      <p:sp>
        <p:nvSpPr>
          <p:cNvPr id="3" name="Content Placeholder 2"/>
          <p:cNvSpPr>
            <a:spLocks noGrp="1"/>
          </p:cNvSpPr>
          <p:nvPr>
            <p:ph idx="1"/>
          </p:nvPr>
        </p:nvSpPr>
        <p:spPr>
          <a:xfrm>
            <a:off x="2277035" y="2116671"/>
            <a:ext cx="8915400" cy="4741329"/>
          </a:xfrm>
        </p:spPr>
        <p:txBody>
          <a:bodyPr>
            <a:normAutofit/>
          </a:bodyPr>
          <a:lstStyle/>
          <a:p>
            <a:pPr>
              <a:lnSpc>
                <a:spcPct val="200000"/>
              </a:lnSpc>
            </a:pPr>
            <a:r>
              <a:rPr lang="en-GB" sz="3200" dirty="0" smtClean="0"/>
              <a:t>Household projections based on:</a:t>
            </a:r>
          </a:p>
          <a:p>
            <a:pPr lvl="1">
              <a:lnSpc>
                <a:spcPct val="200000"/>
              </a:lnSpc>
            </a:pPr>
            <a:r>
              <a:rPr lang="en-GB" sz="2800" dirty="0" smtClean="0"/>
              <a:t>ONS population projections: 2012-based</a:t>
            </a:r>
          </a:p>
          <a:p>
            <a:pPr lvl="1">
              <a:lnSpc>
                <a:spcPct val="200000"/>
              </a:lnSpc>
            </a:pPr>
            <a:r>
              <a:rPr lang="en-GB" sz="2800" dirty="0" smtClean="0"/>
              <a:t>DCLG’s household formation rate projections.</a:t>
            </a:r>
            <a:r>
              <a:rPr lang="en-GB" sz="2200" dirty="0" smtClean="0"/>
              <a:t> </a:t>
            </a:r>
          </a:p>
          <a:p>
            <a:pPr>
              <a:lnSpc>
                <a:spcPct val="200000"/>
              </a:lnSpc>
            </a:pPr>
            <a:endParaRPr lang="en-GB" sz="2400" dirty="0"/>
          </a:p>
        </p:txBody>
      </p:sp>
      <p:sp>
        <p:nvSpPr>
          <p:cNvPr id="4" name="Slide Number Placeholder 3"/>
          <p:cNvSpPr>
            <a:spLocks noGrp="1"/>
          </p:cNvSpPr>
          <p:nvPr>
            <p:ph type="sldNum" sz="quarter" idx="12"/>
          </p:nvPr>
        </p:nvSpPr>
        <p:spPr/>
        <p:txBody>
          <a:bodyPr/>
          <a:lstStyle/>
          <a:p>
            <a:fld id="{997AED0C-AB2F-43A7-903F-A5703C6AB753}" type="slidenum">
              <a:rPr lang="en-GB" smtClean="0"/>
              <a:pPr/>
              <a:t>4</a:t>
            </a:fld>
            <a:endParaRPr lang="en-GB"/>
          </a:p>
        </p:txBody>
      </p:sp>
    </p:spTree>
    <p:extLst>
      <p:ext uri="{BB962C8B-B14F-4D97-AF65-F5344CB8AC3E}">
        <p14:creationId xmlns:p14="http://schemas.microsoft.com/office/powerpoint/2010/main" val="10050715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0050" y="500285"/>
            <a:ext cx="8911687" cy="697594"/>
          </a:xfrm>
        </p:spPr>
        <p:txBody>
          <a:bodyPr>
            <a:normAutofit fontScale="90000"/>
          </a:bodyPr>
          <a:lstStyle/>
          <a:p>
            <a:r>
              <a:rPr lang="en-GB" b="1" dirty="0" smtClean="0"/>
              <a:t>How the population projections have changed</a:t>
            </a:r>
            <a:endParaRPr lang="en-GB" b="1" dirty="0"/>
          </a:p>
        </p:txBody>
      </p:sp>
      <p:sp>
        <p:nvSpPr>
          <p:cNvPr id="3" name="Content Placeholder 2"/>
          <p:cNvSpPr>
            <a:spLocks noGrp="1"/>
          </p:cNvSpPr>
          <p:nvPr>
            <p:ph idx="1"/>
          </p:nvPr>
        </p:nvSpPr>
        <p:spPr>
          <a:xfrm>
            <a:off x="7854275" y="1755285"/>
            <a:ext cx="4082864" cy="4737551"/>
          </a:xfrm>
        </p:spPr>
        <p:txBody>
          <a:bodyPr>
            <a:normAutofit fontScale="92500"/>
          </a:bodyPr>
          <a:lstStyle/>
          <a:p>
            <a:r>
              <a:rPr lang="en-GB" sz="2400" dirty="0" smtClean="0"/>
              <a:t>2011 census found more people than previously expected</a:t>
            </a:r>
          </a:p>
          <a:p>
            <a:r>
              <a:rPr lang="en-GB" sz="2400" dirty="0" smtClean="0"/>
              <a:t>2012-based projections therefore start from higher base population in 2012 than assumed in last pre-recession set of household projection – the 2008-based projections</a:t>
            </a:r>
          </a:p>
          <a:p>
            <a:r>
              <a:rPr lang="en-GB" sz="2400" dirty="0" smtClean="0"/>
              <a:t>But rate of population growth not dissimilar from 2008-based projections</a:t>
            </a:r>
            <a:endParaRPr lang="en-GB" sz="2400" dirty="0"/>
          </a:p>
        </p:txBody>
      </p:sp>
      <p:sp>
        <p:nvSpPr>
          <p:cNvPr id="4" name="Slide Number Placeholder 3"/>
          <p:cNvSpPr>
            <a:spLocks noGrp="1"/>
          </p:cNvSpPr>
          <p:nvPr>
            <p:ph type="sldNum" sz="quarter" idx="12"/>
          </p:nvPr>
        </p:nvSpPr>
        <p:spPr/>
        <p:txBody>
          <a:bodyPr/>
          <a:lstStyle/>
          <a:p>
            <a:fld id="{997AED0C-AB2F-43A7-903F-A5703C6AB753}" type="slidenum">
              <a:rPr lang="en-GB" smtClean="0"/>
              <a:t>5</a:t>
            </a:fld>
            <a:endParaRPr lang="en-GB"/>
          </a:p>
        </p:txBody>
      </p:sp>
      <p:pic>
        <p:nvPicPr>
          <p:cNvPr id="6" name="Picture 5"/>
          <p:cNvPicPr>
            <a:picLocks noChangeAspect="1"/>
          </p:cNvPicPr>
          <p:nvPr/>
        </p:nvPicPr>
        <p:blipFill>
          <a:blip r:embed="rId2"/>
          <a:stretch>
            <a:fillRect/>
          </a:stretch>
        </p:blipFill>
        <p:spPr>
          <a:xfrm>
            <a:off x="296897" y="1775606"/>
            <a:ext cx="7395351" cy="4696911"/>
          </a:xfrm>
          <a:prstGeom prst="rect">
            <a:avLst/>
          </a:prstGeom>
        </p:spPr>
      </p:pic>
    </p:spTree>
    <p:extLst>
      <p:ext uri="{BB962C8B-B14F-4D97-AF65-F5344CB8AC3E}">
        <p14:creationId xmlns:p14="http://schemas.microsoft.com/office/powerpoint/2010/main" val="12026668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5694" y="500285"/>
            <a:ext cx="9506043" cy="697594"/>
          </a:xfrm>
        </p:spPr>
        <p:txBody>
          <a:bodyPr>
            <a:normAutofit fontScale="90000"/>
          </a:bodyPr>
          <a:lstStyle/>
          <a:p>
            <a:r>
              <a:rPr lang="en-GB" b="1" dirty="0" smtClean="0"/>
              <a:t>How the household formation rate projections have changed</a:t>
            </a:r>
            <a:endParaRPr lang="en-GB" b="1" dirty="0"/>
          </a:p>
        </p:txBody>
      </p:sp>
      <p:sp>
        <p:nvSpPr>
          <p:cNvPr id="3" name="Content Placeholder 2"/>
          <p:cNvSpPr>
            <a:spLocks noGrp="1"/>
          </p:cNvSpPr>
          <p:nvPr>
            <p:ph idx="1"/>
          </p:nvPr>
        </p:nvSpPr>
        <p:spPr>
          <a:xfrm>
            <a:off x="7782558" y="1697972"/>
            <a:ext cx="4082864" cy="4626039"/>
          </a:xfrm>
        </p:spPr>
        <p:txBody>
          <a:bodyPr>
            <a:normAutofit fontScale="85000" lnSpcReduction="20000"/>
          </a:bodyPr>
          <a:lstStyle/>
          <a:p>
            <a:pPr>
              <a:lnSpc>
                <a:spcPct val="120000"/>
              </a:lnSpc>
            </a:pPr>
            <a:r>
              <a:rPr lang="en-GB" sz="2400" dirty="0" smtClean="0"/>
              <a:t>2011 census found fewer households than expected: 2008-based projection had over-estimated household formation rates</a:t>
            </a:r>
          </a:p>
          <a:p>
            <a:pPr>
              <a:lnSpc>
                <a:spcPct val="120000"/>
              </a:lnSpc>
            </a:pPr>
            <a:r>
              <a:rPr lang="en-GB" sz="2400" dirty="0" smtClean="0"/>
              <a:t>In break from past trends aggregate household formation rates were virtually flat between 2001 and 2011</a:t>
            </a:r>
          </a:p>
          <a:p>
            <a:pPr>
              <a:lnSpc>
                <a:spcPct val="120000"/>
              </a:lnSpc>
            </a:pPr>
            <a:r>
              <a:rPr lang="en-GB" sz="2400" dirty="0" smtClean="0"/>
              <a:t>2012-based projections envisage return to increasing household formation rates – but not for everyone</a:t>
            </a:r>
            <a:endParaRPr lang="en-GB" sz="2400" dirty="0"/>
          </a:p>
        </p:txBody>
      </p:sp>
      <p:sp>
        <p:nvSpPr>
          <p:cNvPr id="4" name="Slide Number Placeholder 3"/>
          <p:cNvSpPr>
            <a:spLocks noGrp="1"/>
          </p:cNvSpPr>
          <p:nvPr>
            <p:ph type="sldNum" sz="quarter" idx="12"/>
          </p:nvPr>
        </p:nvSpPr>
        <p:spPr/>
        <p:txBody>
          <a:bodyPr/>
          <a:lstStyle/>
          <a:p>
            <a:fld id="{997AED0C-AB2F-43A7-903F-A5703C6AB753}" type="slidenum">
              <a:rPr lang="en-GB" smtClean="0"/>
              <a:pPr/>
              <a:t>6</a:t>
            </a:fld>
            <a:endParaRPr lang="en-GB"/>
          </a:p>
        </p:txBody>
      </p:sp>
      <p:pic>
        <p:nvPicPr>
          <p:cNvPr id="5" name="Picture 4"/>
          <p:cNvPicPr>
            <a:picLocks noChangeAspect="1"/>
          </p:cNvPicPr>
          <p:nvPr/>
        </p:nvPicPr>
        <p:blipFill>
          <a:blip r:embed="rId2"/>
          <a:stretch>
            <a:fillRect/>
          </a:stretch>
        </p:blipFill>
        <p:spPr>
          <a:xfrm>
            <a:off x="335804" y="1697972"/>
            <a:ext cx="7353616" cy="4666717"/>
          </a:xfrm>
          <a:prstGeom prst="rect">
            <a:avLst/>
          </a:prstGeom>
        </p:spPr>
      </p:pic>
    </p:spTree>
    <p:extLst>
      <p:ext uri="{BB962C8B-B14F-4D97-AF65-F5344CB8AC3E}">
        <p14:creationId xmlns:p14="http://schemas.microsoft.com/office/powerpoint/2010/main" val="9108806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8093" y="629890"/>
            <a:ext cx="9383204" cy="680907"/>
          </a:xfrm>
        </p:spPr>
        <p:txBody>
          <a:bodyPr>
            <a:noAutofit/>
          </a:bodyPr>
          <a:lstStyle/>
          <a:p>
            <a:r>
              <a:rPr lang="en-GB" b="1" dirty="0" smtClean="0"/>
              <a:t>Winners and losers</a:t>
            </a:r>
            <a:endParaRPr lang="en-GB" b="1" dirty="0"/>
          </a:p>
        </p:txBody>
      </p:sp>
      <p:sp>
        <p:nvSpPr>
          <p:cNvPr id="4" name="Slide Number Placeholder 3"/>
          <p:cNvSpPr>
            <a:spLocks noGrp="1"/>
          </p:cNvSpPr>
          <p:nvPr>
            <p:ph type="sldNum" sz="quarter" idx="12"/>
          </p:nvPr>
        </p:nvSpPr>
        <p:spPr/>
        <p:txBody>
          <a:bodyPr/>
          <a:lstStyle/>
          <a:p>
            <a:fld id="{997AED0C-AB2F-43A7-903F-A5703C6AB753}" type="slidenum">
              <a:rPr lang="en-GB" smtClean="0"/>
              <a:pPr/>
              <a:t>7</a:t>
            </a:fld>
            <a:endParaRPr lang="en-GB" dirty="0"/>
          </a:p>
        </p:txBody>
      </p:sp>
      <p:sp>
        <p:nvSpPr>
          <p:cNvPr id="5" name="Content Placeholder 2"/>
          <p:cNvSpPr>
            <a:spLocks noGrp="1"/>
          </p:cNvSpPr>
          <p:nvPr>
            <p:ph idx="1"/>
          </p:nvPr>
        </p:nvSpPr>
        <p:spPr>
          <a:xfrm>
            <a:off x="7505700" y="1128235"/>
            <a:ext cx="4419600" cy="5065587"/>
          </a:xfrm>
        </p:spPr>
        <p:txBody>
          <a:bodyPr>
            <a:noAutofit/>
          </a:bodyPr>
          <a:lstStyle/>
          <a:p>
            <a:r>
              <a:rPr lang="en-GB" sz="2400" dirty="0" smtClean="0"/>
              <a:t>Projections envisage that there will be more than enough extra households formed to allow all groups to have greater chance of setting up a separate household, </a:t>
            </a:r>
            <a:r>
              <a:rPr lang="en-GB" sz="2400" b="1" dirty="0" smtClean="0"/>
              <a:t>but that is almost certainly not what will happen;</a:t>
            </a:r>
          </a:p>
          <a:p>
            <a:r>
              <a:rPr lang="en-GB" sz="2400" dirty="0" smtClean="0"/>
              <a:t>Some groups – particularly, singles over 30 will be ‘winners’ and couples in their 20s and 30s will be ‘losers’.</a:t>
            </a:r>
          </a:p>
        </p:txBody>
      </p:sp>
      <p:pic>
        <p:nvPicPr>
          <p:cNvPr id="3" name="Picture 2"/>
          <p:cNvPicPr>
            <a:picLocks noChangeAspect="1"/>
          </p:cNvPicPr>
          <p:nvPr/>
        </p:nvPicPr>
        <p:blipFill>
          <a:blip r:embed="rId3"/>
          <a:stretch>
            <a:fillRect/>
          </a:stretch>
        </p:blipFill>
        <p:spPr>
          <a:xfrm>
            <a:off x="278024" y="1495806"/>
            <a:ext cx="7010147" cy="4790693"/>
          </a:xfrm>
          <a:prstGeom prst="rect">
            <a:avLst/>
          </a:prstGeom>
        </p:spPr>
      </p:pic>
    </p:spTree>
    <p:extLst>
      <p:ext uri="{BB962C8B-B14F-4D97-AF65-F5344CB8AC3E}">
        <p14:creationId xmlns:p14="http://schemas.microsoft.com/office/powerpoint/2010/main" val="1117715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2917" y="447328"/>
            <a:ext cx="9383204" cy="680907"/>
          </a:xfrm>
        </p:spPr>
        <p:txBody>
          <a:bodyPr>
            <a:noAutofit/>
          </a:bodyPr>
          <a:lstStyle/>
          <a:p>
            <a:r>
              <a:rPr lang="en-GB" b="1" dirty="0" smtClean="0"/>
              <a:t>Couples in 20s and 30s are the big losers</a:t>
            </a:r>
            <a:endParaRPr lang="en-GB" b="1" dirty="0"/>
          </a:p>
        </p:txBody>
      </p:sp>
      <p:sp>
        <p:nvSpPr>
          <p:cNvPr id="4" name="Slide Number Placeholder 3"/>
          <p:cNvSpPr>
            <a:spLocks noGrp="1"/>
          </p:cNvSpPr>
          <p:nvPr>
            <p:ph type="sldNum" sz="quarter" idx="12"/>
          </p:nvPr>
        </p:nvSpPr>
        <p:spPr/>
        <p:txBody>
          <a:bodyPr/>
          <a:lstStyle/>
          <a:p>
            <a:fld id="{997AED0C-AB2F-43A7-903F-A5703C6AB753}" type="slidenum">
              <a:rPr lang="en-GB" smtClean="0"/>
              <a:pPr/>
              <a:t>8</a:t>
            </a:fld>
            <a:endParaRPr lang="en-GB" dirty="0"/>
          </a:p>
        </p:txBody>
      </p:sp>
      <p:sp>
        <p:nvSpPr>
          <p:cNvPr id="5" name="Content Placeholder 2"/>
          <p:cNvSpPr>
            <a:spLocks noGrp="1"/>
          </p:cNvSpPr>
          <p:nvPr>
            <p:ph idx="1"/>
          </p:nvPr>
        </p:nvSpPr>
        <p:spPr>
          <a:xfrm>
            <a:off x="7183531" y="1552389"/>
            <a:ext cx="4695825" cy="4480104"/>
          </a:xfrm>
        </p:spPr>
        <p:txBody>
          <a:bodyPr>
            <a:noAutofit/>
          </a:bodyPr>
          <a:lstStyle/>
          <a:p>
            <a:r>
              <a:rPr lang="en-GB" sz="2400" dirty="0" smtClean="0"/>
              <a:t>Falling household formation rates since 1991</a:t>
            </a:r>
          </a:p>
          <a:p>
            <a:r>
              <a:rPr lang="en-GB" sz="2400" dirty="0" smtClean="0"/>
              <a:t>Household formation rates continued to fall in ‘boom years’ to 2007</a:t>
            </a:r>
          </a:p>
          <a:p>
            <a:r>
              <a:rPr lang="en-GB" sz="2400" dirty="0" smtClean="0"/>
              <a:t>Whilst recession may have exacerbated decline, clearly other factors in play</a:t>
            </a:r>
          </a:p>
          <a:p>
            <a:r>
              <a:rPr lang="en-GB" sz="2400" dirty="0" smtClean="0"/>
              <a:t>Projections suggest continuing decline, but at a slower rate</a:t>
            </a:r>
          </a:p>
        </p:txBody>
      </p:sp>
      <p:pic>
        <p:nvPicPr>
          <p:cNvPr id="7" name="Picture 6"/>
          <p:cNvPicPr>
            <a:picLocks noChangeAspect="1"/>
          </p:cNvPicPr>
          <p:nvPr/>
        </p:nvPicPr>
        <p:blipFill>
          <a:blip r:embed="rId3"/>
          <a:stretch>
            <a:fillRect/>
          </a:stretch>
        </p:blipFill>
        <p:spPr>
          <a:xfrm>
            <a:off x="303125" y="1640542"/>
            <a:ext cx="6754900" cy="4274658"/>
          </a:xfrm>
          <a:prstGeom prst="rect">
            <a:avLst/>
          </a:prstGeom>
        </p:spPr>
      </p:pic>
    </p:spTree>
    <p:extLst>
      <p:ext uri="{BB962C8B-B14F-4D97-AF65-F5344CB8AC3E}">
        <p14:creationId xmlns:p14="http://schemas.microsoft.com/office/powerpoint/2010/main" val="36285385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2917" y="447328"/>
            <a:ext cx="9383204" cy="680907"/>
          </a:xfrm>
        </p:spPr>
        <p:txBody>
          <a:bodyPr>
            <a:noAutofit/>
          </a:bodyPr>
          <a:lstStyle/>
          <a:p>
            <a:r>
              <a:rPr lang="en-GB" b="1" dirty="0" smtClean="0"/>
              <a:t>Structural change or temporary blip?</a:t>
            </a:r>
            <a:endParaRPr lang="en-GB" b="1" dirty="0"/>
          </a:p>
        </p:txBody>
      </p:sp>
      <p:sp>
        <p:nvSpPr>
          <p:cNvPr id="4" name="Slide Number Placeholder 3"/>
          <p:cNvSpPr>
            <a:spLocks noGrp="1"/>
          </p:cNvSpPr>
          <p:nvPr>
            <p:ph type="sldNum" sz="quarter" idx="12"/>
          </p:nvPr>
        </p:nvSpPr>
        <p:spPr/>
        <p:txBody>
          <a:bodyPr/>
          <a:lstStyle/>
          <a:p>
            <a:fld id="{997AED0C-AB2F-43A7-903F-A5703C6AB753}" type="slidenum">
              <a:rPr lang="en-GB" smtClean="0"/>
              <a:pPr/>
              <a:t>9</a:t>
            </a:fld>
            <a:endParaRPr lang="en-GB" dirty="0"/>
          </a:p>
        </p:txBody>
      </p:sp>
      <p:sp>
        <p:nvSpPr>
          <p:cNvPr id="5" name="Content Placeholder 2"/>
          <p:cNvSpPr>
            <a:spLocks noGrp="1"/>
          </p:cNvSpPr>
          <p:nvPr>
            <p:ph idx="1"/>
          </p:nvPr>
        </p:nvSpPr>
        <p:spPr>
          <a:xfrm>
            <a:off x="1311579" y="4733354"/>
            <a:ext cx="10535291" cy="1836071"/>
          </a:xfrm>
        </p:spPr>
        <p:txBody>
          <a:bodyPr>
            <a:noAutofit/>
          </a:bodyPr>
          <a:lstStyle/>
          <a:p>
            <a:r>
              <a:rPr lang="en-GB" sz="2200" dirty="0" smtClean="0"/>
              <a:t>20% of the change arises from a </a:t>
            </a:r>
            <a:r>
              <a:rPr lang="en-GB" sz="2200" b="1" dirty="0" smtClean="0"/>
              <a:t>higher</a:t>
            </a:r>
            <a:r>
              <a:rPr lang="en-GB" sz="2200" dirty="0" smtClean="0"/>
              <a:t> proportion of couples than previously expected  </a:t>
            </a:r>
          </a:p>
          <a:p>
            <a:r>
              <a:rPr lang="en-GB" sz="2200" dirty="0" smtClean="0"/>
              <a:t>Unlikely to be result of economic pressures and therefore unlikely to be significantly reversed</a:t>
            </a:r>
          </a:p>
        </p:txBody>
      </p:sp>
      <p:pic>
        <p:nvPicPr>
          <p:cNvPr id="6" name="Picture 5"/>
          <p:cNvPicPr>
            <a:picLocks noChangeAspect="1"/>
          </p:cNvPicPr>
          <p:nvPr/>
        </p:nvPicPr>
        <p:blipFill>
          <a:blip r:embed="rId3"/>
          <a:stretch>
            <a:fillRect/>
          </a:stretch>
        </p:blipFill>
        <p:spPr>
          <a:xfrm>
            <a:off x="3817101" y="1186495"/>
            <a:ext cx="5524246" cy="3488599"/>
          </a:xfrm>
          <a:prstGeom prst="rect">
            <a:avLst/>
          </a:prstGeom>
        </p:spPr>
      </p:pic>
    </p:spTree>
    <p:extLst>
      <p:ext uri="{BB962C8B-B14F-4D97-AF65-F5344CB8AC3E}">
        <p14:creationId xmlns:p14="http://schemas.microsoft.com/office/powerpoint/2010/main" val="4056467444"/>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7791</TotalTime>
  <Words>1122</Words>
  <Application>Microsoft Office PowerPoint</Application>
  <PresentationFormat>Custom</PresentationFormat>
  <Paragraphs>96</Paragraphs>
  <Slides>16</Slides>
  <Notes>8</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Wisp</vt:lpstr>
      <vt:lpstr>New estimates of housing requirements in England, 2012 to 2037  </vt:lpstr>
      <vt:lpstr>Alan Holman’s Legacy</vt:lpstr>
      <vt:lpstr>The Headline Story</vt:lpstr>
      <vt:lpstr>The 2012-based household projection</vt:lpstr>
      <vt:lpstr>How the population projections have changed</vt:lpstr>
      <vt:lpstr>How the household formation rate projections have changed</vt:lpstr>
      <vt:lpstr>Winners and losers</vt:lpstr>
      <vt:lpstr>Couples in 20s and 30s are the big losers</vt:lpstr>
      <vt:lpstr>Structural change or temporary blip?</vt:lpstr>
      <vt:lpstr>Structural change or long but temporary blip?</vt:lpstr>
      <vt:lpstr>Stage 2 Results</vt:lpstr>
      <vt:lpstr>Stage 2 Results</vt:lpstr>
      <vt:lpstr>Regional variations</vt:lpstr>
      <vt:lpstr>Using the projections (1)</vt:lpstr>
      <vt:lpstr>Using the projections (2)</vt:lpstr>
      <vt:lpstr>Conclusions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Assessing the housing requirements of Stroud, Forest of Dean and Cotswold</dc:title>
  <dc:creator>Neil McDonald</dc:creator>
  <cp:lastModifiedBy>Christine</cp:lastModifiedBy>
  <cp:revision>200</cp:revision>
  <cp:lastPrinted>2015-04-21T12:23:51Z</cp:lastPrinted>
  <dcterms:created xsi:type="dcterms:W3CDTF">2014-08-09T17:53:10Z</dcterms:created>
  <dcterms:modified xsi:type="dcterms:W3CDTF">2015-12-07T12:43:19Z</dcterms:modified>
</cp:coreProperties>
</file>