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3DC58-BDE4-434F-86AA-3E88550A1517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38D0F-9F9E-45BB-A74F-3BF9D87C9D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4992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3DC58-BDE4-434F-86AA-3E88550A1517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38D0F-9F9E-45BB-A74F-3BF9D87C9D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2530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3DC58-BDE4-434F-86AA-3E88550A1517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38D0F-9F9E-45BB-A74F-3BF9D87C9D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1164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3DC58-BDE4-434F-86AA-3E88550A1517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38D0F-9F9E-45BB-A74F-3BF9D87C9D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7831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3DC58-BDE4-434F-86AA-3E88550A1517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38D0F-9F9E-45BB-A74F-3BF9D87C9D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2579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3DC58-BDE4-434F-86AA-3E88550A1517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38D0F-9F9E-45BB-A74F-3BF9D87C9D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0271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3DC58-BDE4-434F-86AA-3E88550A1517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38D0F-9F9E-45BB-A74F-3BF9D87C9D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6118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3DC58-BDE4-434F-86AA-3E88550A1517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38D0F-9F9E-45BB-A74F-3BF9D87C9D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6690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3DC58-BDE4-434F-86AA-3E88550A1517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38D0F-9F9E-45BB-A74F-3BF9D87C9D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8604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3DC58-BDE4-434F-86AA-3E88550A1517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38D0F-9F9E-45BB-A74F-3BF9D87C9D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4950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3DC58-BDE4-434F-86AA-3E88550A1517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38D0F-9F9E-45BB-A74F-3BF9D87C9D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6274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F3DC58-BDE4-434F-86AA-3E88550A1517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D38D0F-9F9E-45BB-A74F-3BF9D87C9D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8197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5" descr="PPTsky.jpg"/>
          <p:cNvPicPr>
            <a:picLocks noChangeAspect="1"/>
          </p:cNvPicPr>
          <p:nvPr/>
        </p:nvPicPr>
        <p:blipFill>
          <a:blip r:embed="rId2"/>
          <a:srcRect l="7169" t="2911" r="681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2286000"/>
            <a:ext cx="77724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Housing Need &amp; Demand </a:t>
            </a:r>
            <a:br>
              <a:rPr lang="en-US" dirty="0" smtClean="0"/>
            </a:br>
            <a:r>
              <a:rPr lang="en-US" dirty="0" smtClean="0"/>
              <a:t>in Scotland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3657600"/>
            <a:ext cx="7086600" cy="1752600"/>
          </a:xfrm>
        </p:spPr>
        <p:txBody>
          <a:bodyPr/>
          <a:lstStyle/>
          <a:p>
            <a:pPr algn="l" eaLnBrk="1" hangingPunct="1"/>
            <a:r>
              <a:rPr lang="en-US" dirty="0" smtClean="0"/>
              <a:t>Kenneth Gibb</a:t>
            </a:r>
          </a:p>
          <a:p>
            <a:pPr algn="l" eaLnBrk="1" hangingPunct="1"/>
            <a:endParaRPr lang="en-US" sz="2000" dirty="0" smtClean="0"/>
          </a:p>
          <a:p>
            <a:pPr algn="l" eaLnBrk="1" hangingPunct="1"/>
            <a:r>
              <a:rPr lang="en-US" sz="2000" dirty="0" smtClean="0"/>
              <a:t>Seminar in </a:t>
            </a:r>
            <a:r>
              <a:rPr lang="en-US" sz="2000" dirty="0" err="1" smtClean="0"/>
              <a:t>Honour</a:t>
            </a:r>
            <a:r>
              <a:rPr lang="en-US" sz="2000" dirty="0" smtClean="0"/>
              <a:t> of Alan </a:t>
            </a:r>
            <a:r>
              <a:rPr lang="en-US" sz="2000" dirty="0" err="1" smtClean="0"/>
              <a:t>Holmans</a:t>
            </a:r>
            <a:endParaRPr lang="en-US" sz="2000" dirty="0" smtClean="0"/>
          </a:p>
          <a:p>
            <a:pPr algn="l" eaLnBrk="1" hangingPunct="1"/>
            <a:r>
              <a:rPr lang="en-US" sz="2000" dirty="0" smtClean="0"/>
              <a:t>December 7 2015, LSE London</a:t>
            </a:r>
          </a:p>
        </p:txBody>
      </p:sp>
      <p:sp>
        <p:nvSpPr>
          <p:cNvPr id="10245" name="Rectangle 12"/>
          <p:cNvSpPr>
            <a:spLocks noChangeArrowheads="1"/>
          </p:cNvSpPr>
          <p:nvPr/>
        </p:nvSpPr>
        <p:spPr bwMode="auto">
          <a:xfrm>
            <a:off x="0" y="0"/>
            <a:ext cx="9144000" cy="1381125"/>
          </a:xfrm>
          <a:prstGeom prst="rect">
            <a:avLst/>
          </a:prstGeom>
          <a:solidFill>
            <a:srgbClr val="3A5667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n-US" sz="1400">
              <a:solidFill>
                <a:srgbClr val="210A2F"/>
              </a:solidFill>
              <a:cs typeface="Arial" charset="0"/>
            </a:endParaRPr>
          </a:p>
        </p:txBody>
      </p:sp>
      <p:pic>
        <p:nvPicPr>
          <p:cNvPr id="1026" name="Picture 2" descr="J:\KE\Templates\Uni approved word logos\PolicyScotland_whit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84237"/>
            <a:ext cx="3102870" cy="612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908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Scotland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Local Housing Systems Analysis and Local </a:t>
            </a:r>
            <a:r>
              <a:rPr lang="en-GB" dirty="0"/>
              <a:t>H</a:t>
            </a:r>
            <a:r>
              <a:rPr lang="en-GB" dirty="0" smtClean="0"/>
              <a:t>ousing Strategies</a:t>
            </a:r>
          </a:p>
          <a:p>
            <a:r>
              <a:rPr lang="en-GB" dirty="0" smtClean="0"/>
              <a:t>Evolving Housing Needs (chiefly Glen)</a:t>
            </a:r>
          </a:p>
          <a:p>
            <a:r>
              <a:rPr lang="en-GB" dirty="0" smtClean="0"/>
              <a:t>Housing Needs and Demand Approaches led by Scottish Government Centre for Housing Market Analysis (HNDA) </a:t>
            </a:r>
            <a:r>
              <a:rPr lang="en-US" dirty="0" smtClean="0"/>
              <a:t>Gross Flows models – interactions of households and housing stock – includes migration, household formation, affordability, etc. and forms the principal guidance in Scotland and England</a:t>
            </a:r>
            <a:endParaRPr lang="en-GB" dirty="0" smtClean="0"/>
          </a:p>
          <a:p>
            <a:r>
              <a:rPr lang="en-GB" dirty="0" smtClean="0"/>
              <a:t>National ‘official’ estimates of annual need:</a:t>
            </a:r>
            <a:br>
              <a:rPr lang="en-GB" dirty="0" smtClean="0"/>
            </a:br>
            <a:r>
              <a:rPr lang="en-GB" dirty="0" smtClean="0"/>
              <a:t>- 8,000 in 2006</a:t>
            </a:r>
            <a:br>
              <a:rPr lang="en-GB" dirty="0" smtClean="0"/>
            </a:br>
            <a:r>
              <a:rPr lang="en-GB" dirty="0" smtClean="0"/>
              <a:t>- 12,000 in 2015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94867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Gross Flows National Need Model 2015</a:t>
            </a:r>
            <a:endParaRPr lang="en-GB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Core model and variations (migration, disaggregation and market growth)</a:t>
            </a:r>
          </a:p>
          <a:p>
            <a:r>
              <a:rPr lang="en-GB" dirty="0" smtClean="0"/>
              <a:t>Backlog need (11,184)</a:t>
            </a:r>
          </a:p>
          <a:p>
            <a:r>
              <a:rPr lang="en-GB" dirty="0" smtClean="0"/>
              <a:t>Newly arising need (26,461)</a:t>
            </a:r>
          </a:p>
          <a:p>
            <a:r>
              <a:rPr lang="en-GB" dirty="0" smtClean="0"/>
              <a:t>Affordable supply (27,326)</a:t>
            </a:r>
          </a:p>
          <a:p>
            <a:r>
              <a:rPr lang="en-GB" dirty="0" smtClean="0"/>
              <a:t>(adjusted figure) for annual affordable need 12,014</a:t>
            </a:r>
          </a:p>
          <a:p>
            <a:r>
              <a:rPr lang="en-GB" dirty="0" smtClean="0"/>
              <a:t>Assumptions</a:t>
            </a:r>
          </a:p>
          <a:p>
            <a:r>
              <a:rPr lang="en-GB" dirty="0" smtClean="0"/>
              <a:t>Responses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468993"/>
            <a:ext cx="4038600" cy="2788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2629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Housing Demand and Supply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Housebuilding performance</a:t>
            </a:r>
          </a:p>
          <a:p>
            <a:r>
              <a:rPr lang="en-GB" dirty="0" smtClean="0"/>
              <a:t>Prices, rents and affordability</a:t>
            </a:r>
          </a:p>
          <a:p>
            <a:r>
              <a:rPr lang="en-GB" dirty="0" smtClean="0"/>
              <a:t>Household and population growth</a:t>
            </a:r>
          </a:p>
          <a:p>
            <a:r>
              <a:rPr lang="en-GB" dirty="0" smtClean="0"/>
              <a:t>Lending and land</a:t>
            </a:r>
          </a:p>
          <a:p>
            <a:r>
              <a:rPr lang="en-GB" dirty="0" smtClean="0"/>
              <a:t>Scotland is different – policy divergence, council tax and constitutional change opportunities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0026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Alan’s contribution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Critical to the evolution of housing needs and demand research</a:t>
            </a:r>
          </a:p>
          <a:p>
            <a:r>
              <a:rPr lang="en-GB" dirty="0" smtClean="0"/>
              <a:t>Personally always very helpful and supportive</a:t>
            </a:r>
          </a:p>
          <a:p>
            <a:r>
              <a:rPr lang="en-GB" dirty="0" smtClean="0"/>
              <a:t>Memorable </a:t>
            </a:r>
            <a:r>
              <a:rPr lang="en-GB" smtClean="0"/>
              <a:t>mixed metaphors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36125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187</Words>
  <Application>Microsoft Office PowerPoint</Application>
  <PresentationFormat>On-screen Show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Housing Need &amp; Demand  in Scotland</vt:lpstr>
      <vt:lpstr>Scotland</vt:lpstr>
      <vt:lpstr>Gross Flows National Need Model 2015</vt:lpstr>
      <vt:lpstr>Housing Demand and Supply</vt:lpstr>
      <vt:lpstr>Alan’s contribution</vt:lpstr>
    </vt:vector>
  </TitlesOfParts>
  <Company>University of Glasgow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Housing Need &amp; Demand  in Scotland</dc:title>
  <dc:creator>Kenneth Gibb</dc:creator>
  <cp:lastModifiedBy>Christine</cp:lastModifiedBy>
  <cp:revision>3</cp:revision>
  <dcterms:created xsi:type="dcterms:W3CDTF">2015-12-05T10:07:59Z</dcterms:created>
  <dcterms:modified xsi:type="dcterms:W3CDTF">2015-12-07T12:44:32Z</dcterms:modified>
</cp:coreProperties>
</file>