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charts/chart2.xml" ContentType="application/vnd.openxmlformats-officedocument.drawingml.chart+xml"/>
  <Override PartName="/ppt/theme/themeOverride3.xml" ContentType="application/vnd.openxmlformats-officedocument.themeOverride+xml"/>
  <Override PartName="/ppt/charts/chart3.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1" r:id="rId3"/>
  </p:sldMasterIdLst>
  <p:notesMasterIdLst>
    <p:notesMasterId r:id="rId11"/>
  </p:notesMasterIdLst>
  <p:handoutMasterIdLst>
    <p:handoutMasterId r:id="rId12"/>
  </p:handoutMasterIdLst>
  <p:sldIdLst>
    <p:sldId id="256" r:id="rId4"/>
    <p:sldId id="564" r:id="rId5"/>
    <p:sldId id="565" r:id="rId6"/>
    <p:sldId id="566" r:id="rId7"/>
    <p:sldId id="567" r:id="rId8"/>
    <p:sldId id="568" r:id="rId9"/>
    <p:sldId id="569" r:id="rId10"/>
  </p:sldIdLst>
  <p:sldSz cx="9144000" cy="6858000" type="screen4x3"/>
  <p:notesSz cx="6718300" cy="9867900"/>
  <p:defaultTextStyle>
    <a:defPPr>
      <a:defRPr lang="en-US"/>
    </a:defPPr>
    <a:lvl1pPr algn="l" rtl="0" fontAlgn="base">
      <a:spcBef>
        <a:spcPct val="0"/>
      </a:spcBef>
      <a:spcAft>
        <a:spcPct val="0"/>
      </a:spcAft>
      <a:defRPr sz="8600" kern="1200">
        <a:solidFill>
          <a:schemeClr val="bg1"/>
        </a:solidFill>
        <a:latin typeface="Rdg Vesta" pitchFamily="2" charset="0"/>
        <a:ea typeface="+mn-ea"/>
        <a:cs typeface="+mn-cs"/>
      </a:defRPr>
    </a:lvl1pPr>
    <a:lvl2pPr marL="457200" algn="l" rtl="0" fontAlgn="base">
      <a:spcBef>
        <a:spcPct val="0"/>
      </a:spcBef>
      <a:spcAft>
        <a:spcPct val="0"/>
      </a:spcAft>
      <a:defRPr sz="8600" kern="1200">
        <a:solidFill>
          <a:schemeClr val="bg1"/>
        </a:solidFill>
        <a:latin typeface="Rdg Vesta" pitchFamily="2" charset="0"/>
        <a:ea typeface="+mn-ea"/>
        <a:cs typeface="+mn-cs"/>
      </a:defRPr>
    </a:lvl2pPr>
    <a:lvl3pPr marL="914400" algn="l" rtl="0" fontAlgn="base">
      <a:spcBef>
        <a:spcPct val="0"/>
      </a:spcBef>
      <a:spcAft>
        <a:spcPct val="0"/>
      </a:spcAft>
      <a:defRPr sz="8600" kern="1200">
        <a:solidFill>
          <a:schemeClr val="bg1"/>
        </a:solidFill>
        <a:latin typeface="Rdg Vesta" pitchFamily="2" charset="0"/>
        <a:ea typeface="+mn-ea"/>
        <a:cs typeface="+mn-cs"/>
      </a:defRPr>
    </a:lvl3pPr>
    <a:lvl4pPr marL="1371600" algn="l" rtl="0" fontAlgn="base">
      <a:spcBef>
        <a:spcPct val="0"/>
      </a:spcBef>
      <a:spcAft>
        <a:spcPct val="0"/>
      </a:spcAft>
      <a:defRPr sz="8600" kern="1200">
        <a:solidFill>
          <a:schemeClr val="bg1"/>
        </a:solidFill>
        <a:latin typeface="Rdg Vesta" pitchFamily="2" charset="0"/>
        <a:ea typeface="+mn-ea"/>
        <a:cs typeface="+mn-cs"/>
      </a:defRPr>
    </a:lvl4pPr>
    <a:lvl5pPr marL="1828800" algn="l" rtl="0" fontAlgn="base">
      <a:spcBef>
        <a:spcPct val="0"/>
      </a:spcBef>
      <a:spcAft>
        <a:spcPct val="0"/>
      </a:spcAft>
      <a:defRPr sz="8600" kern="1200">
        <a:solidFill>
          <a:schemeClr val="bg1"/>
        </a:solidFill>
        <a:latin typeface="Rdg Vesta" pitchFamily="2" charset="0"/>
        <a:ea typeface="+mn-ea"/>
        <a:cs typeface="+mn-cs"/>
      </a:defRPr>
    </a:lvl5pPr>
    <a:lvl6pPr marL="2286000" algn="l" defTabSz="914400" rtl="0" eaLnBrk="1" latinLnBrk="0" hangingPunct="1">
      <a:defRPr sz="8600" kern="1200">
        <a:solidFill>
          <a:schemeClr val="bg1"/>
        </a:solidFill>
        <a:latin typeface="Rdg Vesta" pitchFamily="2" charset="0"/>
        <a:ea typeface="+mn-ea"/>
        <a:cs typeface="+mn-cs"/>
      </a:defRPr>
    </a:lvl6pPr>
    <a:lvl7pPr marL="2743200" algn="l" defTabSz="914400" rtl="0" eaLnBrk="1" latinLnBrk="0" hangingPunct="1">
      <a:defRPr sz="8600" kern="1200">
        <a:solidFill>
          <a:schemeClr val="bg1"/>
        </a:solidFill>
        <a:latin typeface="Rdg Vesta" pitchFamily="2" charset="0"/>
        <a:ea typeface="+mn-ea"/>
        <a:cs typeface="+mn-cs"/>
      </a:defRPr>
    </a:lvl7pPr>
    <a:lvl8pPr marL="3200400" algn="l" defTabSz="914400" rtl="0" eaLnBrk="1" latinLnBrk="0" hangingPunct="1">
      <a:defRPr sz="8600" kern="1200">
        <a:solidFill>
          <a:schemeClr val="bg1"/>
        </a:solidFill>
        <a:latin typeface="Rdg Vesta" pitchFamily="2" charset="0"/>
        <a:ea typeface="+mn-ea"/>
        <a:cs typeface="+mn-cs"/>
      </a:defRPr>
    </a:lvl8pPr>
    <a:lvl9pPr marL="3657600" algn="l" defTabSz="914400" rtl="0" eaLnBrk="1" latinLnBrk="0" hangingPunct="1">
      <a:defRPr sz="8600" kern="1200">
        <a:solidFill>
          <a:schemeClr val="bg1"/>
        </a:solidFill>
        <a:latin typeface="Rdg Vesta" pitchFamily="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99A1"/>
    <a:srgbClr val="BF0071"/>
    <a:srgbClr val="7EAF35"/>
    <a:srgbClr val="194B8D"/>
    <a:srgbClr val="9B1D0A"/>
    <a:srgbClr val="981D0A"/>
    <a:srgbClr val="FF0066"/>
    <a:srgbClr val="A3B7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1743" autoAdjust="0"/>
    <p:restoredTop sz="95942" autoAdjust="0"/>
  </p:normalViewPr>
  <p:slideViewPr>
    <p:cSldViewPr>
      <p:cViewPr>
        <p:scale>
          <a:sx n="97" d="100"/>
          <a:sy n="97" d="100"/>
        </p:scale>
        <p:origin x="-114" y="-26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Geoff\Desktop\HRP.xlsx" TargetMode="External"/><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2" Type="http://schemas.openxmlformats.org/officeDocument/2006/relationships/oleObject" Target="file:///C:\Users\Geoff\Desktop\HRP.xlsx" TargetMode="External"/><Relationship Id="rId1" Type="http://schemas.openxmlformats.org/officeDocument/2006/relationships/themeOverride" Target="../theme/themeOverride3.xml"/></Relationships>
</file>

<file path=ppt/charts/_rels/chart3.xml.rels><?xml version="1.0" encoding="UTF-8" standalone="yes"?>
<Relationships xmlns="http://schemas.openxmlformats.org/package/2006/relationships"><Relationship Id="rId2" Type="http://schemas.openxmlformats.org/officeDocument/2006/relationships/oleObject" Target="file:///C:\Users\Geoff\Desktop\households.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7335739282589669E-2"/>
          <c:y val="8.7003864100320794E-2"/>
          <c:w val="0.52208770778652669"/>
          <c:h val="0.78278032954214061"/>
        </c:manualLayout>
      </c:layout>
      <c:lineChart>
        <c:grouping val="standard"/>
        <c:varyColors val="0"/>
        <c:ser>
          <c:idx val="0"/>
          <c:order val="0"/>
          <c:tx>
            <c:strRef>
              <c:f>Sheet1!$A$2</c:f>
              <c:strCache>
                <c:ptCount val="1"/>
                <c:pt idx="0">
                  <c:v>Barnet</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Sheet1!$B$2:$W$2</c:f>
              <c:numCache>
                <c:formatCode>General</c:formatCode>
                <c:ptCount val="22"/>
                <c:pt idx="0">
                  <c:v>0.40300000000000002</c:v>
                </c:pt>
                <c:pt idx="1">
                  <c:v>0.39400000000000002</c:v>
                </c:pt>
                <c:pt idx="2">
                  <c:v>0.38600000000000001</c:v>
                </c:pt>
                <c:pt idx="3">
                  <c:v>0.379</c:v>
                </c:pt>
                <c:pt idx="4">
                  <c:v>0.371</c:v>
                </c:pt>
                <c:pt idx="5">
                  <c:v>0.36199999999999999</c:v>
                </c:pt>
                <c:pt idx="6">
                  <c:v>0.35399999999999998</c:v>
                </c:pt>
                <c:pt idx="7">
                  <c:v>0.34499999999999997</c:v>
                </c:pt>
                <c:pt idx="8">
                  <c:v>0.33400000000000002</c:v>
                </c:pt>
                <c:pt idx="9">
                  <c:v>0.32400000000000001</c:v>
                </c:pt>
                <c:pt idx="10">
                  <c:v>0.315</c:v>
                </c:pt>
                <c:pt idx="11">
                  <c:v>0.312</c:v>
                </c:pt>
                <c:pt idx="12">
                  <c:v>0.308</c:v>
                </c:pt>
                <c:pt idx="13">
                  <c:v>0.30499999999999999</c:v>
                </c:pt>
                <c:pt idx="14">
                  <c:v>0.30099999999999999</c:v>
                </c:pt>
                <c:pt idx="15">
                  <c:v>0.29799999999999999</c:v>
                </c:pt>
                <c:pt idx="16">
                  <c:v>0.29499999999999998</c:v>
                </c:pt>
                <c:pt idx="17">
                  <c:v>0.29199999999999998</c:v>
                </c:pt>
                <c:pt idx="18">
                  <c:v>0.28799999999999998</c:v>
                </c:pt>
                <c:pt idx="19">
                  <c:v>0.28499999999999998</c:v>
                </c:pt>
                <c:pt idx="20">
                  <c:v>0.28100000000000003</c:v>
                </c:pt>
                <c:pt idx="21">
                  <c:v>0.28100000000000003</c:v>
                </c:pt>
              </c:numCache>
            </c:numRef>
          </c:val>
          <c:smooth val="0"/>
        </c:ser>
        <c:ser>
          <c:idx val="1"/>
          <c:order val="1"/>
          <c:tx>
            <c:strRef>
              <c:f>Sheet1!$A$3</c:f>
              <c:strCache>
                <c:ptCount val="1"/>
                <c:pt idx="0">
                  <c:v>Barnsley</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Sheet1!$B$3:$W$3</c:f>
              <c:numCache>
                <c:formatCode>General</c:formatCode>
                <c:ptCount val="22"/>
                <c:pt idx="0">
                  <c:v>0.27500000000000002</c:v>
                </c:pt>
                <c:pt idx="1">
                  <c:v>0.27500000000000002</c:v>
                </c:pt>
                <c:pt idx="2">
                  <c:v>0.27500000000000002</c:v>
                </c:pt>
                <c:pt idx="3">
                  <c:v>0.27600000000000002</c:v>
                </c:pt>
                <c:pt idx="4">
                  <c:v>0.27700000000000002</c:v>
                </c:pt>
                <c:pt idx="5">
                  <c:v>0.27700000000000002</c:v>
                </c:pt>
                <c:pt idx="6">
                  <c:v>0.27700000000000002</c:v>
                </c:pt>
                <c:pt idx="7">
                  <c:v>0.27700000000000002</c:v>
                </c:pt>
                <c:pt idx="8">
                  <c:v>0.27600000000000002</c:v>
                </c:pt>
                <c:pt idx="9">
                  <c:v>0.27500000000000002</c:v>
                </c:pt>
                <c:pt idx="10">
                  <c:v>0.27500000000000002</c:v>
                </c:pt>
                <c:pt idx="11">
                  <c:v>0.27500000000000002</c:v>
                </c:pt>
                <c:pt idx="12">
                  <c:v>0.27600000000000002</c:v>
                </c:pt>
                <c:pt idx="13">
                  <c:v>0.27600000000000002</c:v>
                </c:pt>
                <c:pt idx="14">
                  <c:v>0.27500000000000002</c:v>
                </c:pt>
                <c:pt idx="15">
                  <c:v>0.27600000000000002</c:v>
                </c:pt>
                <c:pt idx="16">
                  <c:v>0.27700000000000002</c:v>
                </c:pt>
                <c:pt idx="17">
                  <c:v>0.27800000000000002</c:v>
                </c:pt>
                <c:pt idx="18">
                  <c:v>0.28000000000000003</c:v>
                </c:pt>
                <c:pt idx="19">
                  <c:v>0.28000000000000003</c:v>
                </c:pt>
                <c:pt idx="20">
                  <c:v>0.28199999999999997</c:v>
                </c:pt>
                <c:pt idx="21">
                  <c:v>0.28399999999999997</c:v>
                </c:pt>
              </c:numCache>
            </c:numRef>
          </c:val>
          <c:smooth val="0"/>
        </c:ser>
        <c:ser>
          <c:idx val="2"/>
          <c:order val="2"/>
          <c:tx>
            <c:strRef>
              <c:f>Sheet1!$A$4</c:f>
              <c:strCache>
                <c:ptCount val="1"/>
                <c:pt idx="0">
                  <c:v>Basildon</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Sheet1!$B$4:$W$4</c:f>
              <c:numCache>
                <c:formatCode>General</c:formatCode>
                <c:ptCount val="22"/>
                <c:pt idx="0">
                  <c:v>0.42199999999999999</c:v>
                </c:pt>
                <c:pt idx="1">
                  <c:v>0.41799999999999998</c:v>
                </c:pt>
                <c:pt idx="2">
                  <c:v>0.41299999999999998</c:v>
                </c:pt>
                <c:pt idx="3">
                  <c:v>0.41099999999999998</c:v>
                </c:pt>
                <c:pt idx="4">
                  <c:v>0.40799999999999997</c:v>
                </c:pt>
                <c:pt idx="5">
                  <c:v>0.40400000000000003</c:v>
                </c:pt>
                <c:pt idx="6">
                  <c:v>0.4</c:v>
                </c:pt>
                <c:pt idx="7">
                  <c:v>0.39700000000000002</c:v>
                </c:pt>
                <c:pt idx="8">
                  <c:v>0.39200000000000002</c:v>
                </c:pt>
                <c:pt idx="9">
                  <c:v>0.38700000000000001</c:v>
                </c:pt>
                <c:pt idx="10">
                  <c:v>0.38300000000000001</c:v>
                </c:pt>
                <c:pt idx="11">
                  <c:v>0.379</c:v>
                </c:pt>
                <c:pt idx="12">
                  <c:v>0.376</c:v>
                </c:pt>
                <c:pt idx="13">
                  <c:v>0.372</c:v>
                </c:pt>
                <c:pt idx="14">
                  <c:v>0.36799999999999999</c:v>
                </c:pt>
                <c:pt idx="15">
                  <c:v>0.36399999999999999</c:v>
                </c:pt>
                <c:pt idx="16">
                  <c:v>0.36099999999999999</c:v>
                </c:pt>
                <c:pt idx="17">
                  <c:v>0.35799999999999998</c:v>
                </c:pt>
                <c:pt idx="18">
                  <c:v>0.35499999999999998</c:v>
                </c:pt>
                <c:pt idx="19">
                  <c:v>0.35099999999999998</c:v>
                </c:pt>
                <c:pt idx="20">
                  <c:v>0.34799999999999998</c:v>
                </c:pt>
                <c:pt idx="21">
                  <c:v>0.35</c:v>
                </c:pt>
              </c:numCache>
            </c:numRef>
          </c:val>
          <c:smooth val="0"/>
        </c:ser>
        <c:ser>
          <c:idx val="3"/>
          <c:order val="3"/>
          <c:tx>
            <c:strRef>
              <c:f>Sheet1!$A$5</c:f>
              <c:strCache>
                <c:ptCount val="1"/>
                <c:pt idx="0">
                  <c:v>Basingstoke</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Sheet1!$B$5:$W$5</c:f>
              <c:numCache>
                <c:formatCode>General</c:formatCode>
                <c:ptCount val="22"/>
                <c:pt idx="0">
                  <c:v>0.51600000000000001</c:v>
                </c:pt>
                <c:pt idx="1">
                  <c:v>0.502</c:v>
                </c:pt>
                <c:pt idx="2">
                  <c:v>0.48799999999999999</c:v>
                </c:pt>
                <c:pt idx="3">
                  <c:v>0.47499999999999998</c:v>
                </c:pt>
                <c:pt idx="4">
                  <c:v>0.46100000000000002</c:v>
                </c:pt>
                <c:pt idx="5">
                  <c:v>0.44800000000000001</c:v>
                </c:pt>
                <c:pt idx="6">
                  <c:v>0.434</c:v>
                </c:pt>
                <c:pt idx="7">
                  <c:v>0.42</c:v>
                </c:pt>
                <c:pt idx="8">
                  <c:v>0.40500000000000003</c:v>
                </c:pt>
                <c:pt idx="9">
                  <c:v>0.39</c:v>
                </c:pt>
                <c:pt idx="10">
                  <c:v>0.376</c:v>
                </c:pt>
                <c:pt idx="11">
                  <c:v>0.374</c:v>
                </c:pt>
                <c:pt idx="12">
                  <c:v>0.371</c:v>
                </c:pt>
                <c:pt idx="13">
                  <c:v>0.36899999999999999</c:v>
                </c:pt>
                <c:pt idx="14">
                  <c:v>0.36499999999999999</c:v>
                </c:pt>
                <c:pt idx="15">
                  <c:v>0.36299999999999999</c:v>
                </c:pt>
                <c:pt idx="16">
                  <c:v>0.36</c:v>
                </c:pt>
                <c:pt idx="17">
                  <c:v>0.35799999999999998</c:v>
                </c:pt>
                <c:pt idx="18">
                  <c:v>0.35499999999999998</c:v>
                </c:pt>
                <c:pt idx="19">
                  <c:v>0.35299999999999998</c:v>
                </c:pt>
                <c:pt idx="20">
                  <c:v>0.35</c:v>
                </c:pt>
                <c:pt idx="21">
                  <c:v>0.35099999999999998</c:v>
                </c:pt>
              </c:numCache>
            </c:numRef>
          </c:val>
          <c:smooth val="0"/>
        </c:ser>
        <c:ser>
          <c:idx val="4"/>
          <c:order val="4"/>
          <c:tx>
            <c:strRef>
              <c:f>Sheet1!$A$6</c:f>
              <c:strCache>
                <c:ptCount val="1"/>
                <c:pt idx="0">
                  <c:v>Bath</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Sheet1!$B$6:$W$6</c:f>
              <c:numCache>
                <c:formatCode>General</c:formatCode>
                <c:ptCount val="22"/>
                <c:pt idx="0">
                  <c:v>0.48699999999999999</c:v>
                </c:pt>
                <c:pt idx="1">
                  <c:v>0.47799999999999998</c:v>
                </c:pt>
                <c:pt idx="2">
                  <c:v>0.47</c:v>
                </c:pt>
                <c:pt idx="3">
                  <c:v>0.46400000000000002</c:v>
                </c:pt>
                <c:pt idx="4">
                  <c:v>0.45800000000000002</c:v>
                </c:pt>
                <c:pt idx="5">
                  <c:v>0.45100000000000001</c:v>
                </c:pt>
                <c:pt idx="6">
                  <c:v>0.44400000000000001</c:v>
                </c:pt>
                <c:pt idx="7">
                  <c:v>0.435</c:v>
                </c:pt>
                <c:pt idx="8">
                  <c:v>0.42499999999999999</c:v>
                </c:pt>
                <c:pt idx="9">
                  <c:v>0.41499999999999998</c:v>
                </c:pt>
                <c:pt idx="10">
                  <c:v>0.40600000000000003</c:v>
                </c:pt>
                <c:pt idx="11">
                  <c:v>0.40400000000000003</c:v>
                </c:pt>
                <c:pt idx="12">
                  <c:v>0.40100000000000002</c:v>
                </c:pt>
                <c:pt idx="13">
                  <c:v>0.39800000000000002</c:v>
                </c:pt>
                <c:pt idx="14">
                  <c:v>0.39500000000000002</c:v>
                </c:pt>
                <c:pt idx="15">
                  <c:v>0.39300000000000002</c:v>
                </c:pt>
                <c:pt idx="16">
                  <c:v>0.39</c:v>
                </c:pt>
                <c:pt idx="17">
                  <c:v>0.38800000000000001</c:v>
                </c:pt>
                <c:pt idx="18">
                  <c:v>0.38700000000000001</c:v>
                </c:pt>
                <c:pt idx="19">
                  <c:v>0.38500000000000001</c:v>
                </c:pt>
                <c:pt idx="20">
                  <c:v>0.38400000000000001</c:v>
                </c:pt>
                <c:pt idx="21">
                  <c:v>0.38600000000000001</c:v>
                </c:pt>
              </c:numCache>
            </c:numRef>
          </c:val>
          <c:smooth val="0"/>
        </c:ser>
        <c:ser>
          <c:idx val="5"/>
          <c:order val="5"/>
          <c:tx>
            <c:strRef>
              <c:f>Sheet1!$A$7</c:f>
              <c:strCache>
                <c:ptCount val="1"/>
                <c:pt idx="0">
                  <c:v>Birmingham</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Sheet1!$B$7:$W$7</c:f>
              <c:numCache>
                <c:formatCode>General</c:formatCode>
                <c:ptCount val="22"/>
                <c:pt idx="0">
                  <c:v>0.37</c:v>
                </c:pt>
                <c:pt idx="1">
                  <c:v>0.36499999999999999</c:v>
                </c:pt>
                <c:pt idx="2">
                  <c:v>0.36</c:v>
                </c:pt>
                <c:pt idx="3">
                  <c:v>0.35499999999999998</c:v>
                </c:pt>
                <c:pt idx="4">
                  <c:v>0.35099999999999998</c:v>
                </c:pt>
                <c:pt idx="5">
                  <c:v>0.34599999999999997</c:v>
                </c:pt>
                <c:pt idx="6">
                  <c:v>0.34100000000000003</c:v>
                </c:pt>
                <c:pt idx="7">
                  <c:v>0.33500000000000002</c:v>
                </c:pt>
                <c:pt idx="8">
                  <c:v>0.32900000000000001</c:v>
                </c:pt>
                <c:pt idx="9">
                  <c:v>0.32300000000000001</c:v>
                </c:pt>
                <c:pt idx="10">
                  <c:v>0.317</c:v>
                </c:pt>
                <c:pt idx="11">
                  <c:v>0.314</c:v>
                </c:pt>
                <c:pt idx="12">
                  <c:v>0.311</c:v>
                </c:pt>
                <c:pt idx="13">
                  <c:v>0.308</c:v>
                </c:pt>
                <c:pt idx="14">
                  <c:v>0.30499999999999999</c:v>
                </c:pt>
                <c:pt idx="15">
                  <c:v>0.30199999999999999</c:v>
                </c:pt>
                <c:pt idx="16">
                  <c:v>0.29899999999999999</c:v>
                </c:pt>
                <c:pt idx="17">
                  <c:v>0.29599999999999999</c:v>
                </c:pt>
                <c:pt idx="18">
                  <c:v>0.29399999999999998</c:v>
                </c:pt>
                <c:pt idx="19">
                  <c:v>0.29199999999999998</c:v>
                </c:pt>
                <c:pt idx="20">
                  <c:v>0.28999999999999998</c:v>
                </c:pt>
                <c:pt idx="21">
                  <c:v>0.29099999999999998</c:v>
                </c:pt>
              </c:numCache>
            </c:numRef>
          </c:val>
          <c:smooth val="0"/>
        </c:ser>
        <c:ser>
          <c:idx val="6"/>
          <c:order val="6"/>
          <c:tx>
            <c:strRef>
              <c:f>Sheet1!$A$8</c:f>
              <c:strCache>
                <c:ptCount val="1"/>
                <c:pt idx="0">
                  <c:v>Blackpool</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Sheet1!$B$8:$W$8</c:f>
              <c:numCache>
                <c:formatCode>General</c:formatCode>
                <c:ptCount val="22"/>
                <c:pt idx="0">
                  <c:v>0.44</c:v>
                </c:pt>
                <c:pt idx="1">
                  <c:v>0.436</c:v>
                </c:pt>
                <c:pt idx="2">
                  <c:v>0.43099999999999999</c:v>
                </c:pt>
                <c:pt idx="3">
                  <c:v>0.42899999999999999</c:v>
                </c:pt>
                <c:pt idx="4">
                  <c:v>0.42599999999999999</c:v>
                </c:pt>
                <c:pt idx="5">
                  <c:v>0.42399999999999999</c:v>
                </c:pt>
                <c:pt idx="6">
                  <c:v>0.42099999999999999</c:v>
                </c:pt>
                <c:pt idx="7">
                  <c:v>0.41699999999999998</c:v>
                </c:pt>
                <c:pt idx="8">
                  <c:v>0.41099999999999998</c:v>
                </c:pt>
                <c:pt idx="9">
                  <c:v>0.40500000000000003</c:v>
                </c:pt>
                <c:pt idx="10">
                  <c:v>0.40100000000000002</c:v>
                </c:pt>
                <c:pt idx="11">
                  <c:v>0.39800000000000002</c:v>
                </c:pt>
                <c:pt idx="12">
                  <c:v>0.39400000000000002</c:v>
                </c:pt>
                <c:pt idx="13">
                  <c:v>0.39100000000000001</c:v>
                </c:pt>
                <c:pt idx="14">
                  <c:v>0.38800000000000001</c:v>
                </c:pt>
                <c:pt idx="15">
                  <c:v>0.38500000000000001</c:v>
                </c:pt>
                <c:pt idx="16">
                  <c:v>0.38300000000000001</c:v>
                </c:pt>
                <c:pt idx="17">
                  <c:v>0.38100000000000001</c:v>
                </c:pt>
                <c:pt idx="18">
                  <c:v>0.38</c:v>
                </c:pt>
                <c:pt idx="19">
                  <c:v>0.378</c:v>
                </c:pt>
                <c:pt idx="20">
                  <c:v>0.377</c:v>
                </c:pt>
                <c:pt idx="21">
                  <c:v>0.378</c:v>
                </c:pt>
              </c:numCache>
            </c:numRef>
          </c:val>
          <c:smooth val="0"/>
        </c:ser>
        <c:ser>
          <c:idx val="7"/>
          <c:order val="7"/>
          <c:tx>
            <c:strRef>
              <c:f>Sheet1!$A$9</c:f>
              <c:strCache>
                <c:ptCount val="1"/>
                <c:pt idx="0">
                  <c:v>Bournemouth</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Sheet1!$B$9:$W$9</c:f>
              <c:numCache>
                <c:formatCode>General</c:formatCode>
                <c:ptCount val="22"/>
                <c:pt idx="0">
                  <c:v>0.49199999999999999</c:v>
                </c:pt>
                <c:pt idx="1">
                  <c:v>0.49099999999999999</c:v>
                </c:pt>
                <c:pt idx="2">
                  <c:v>0.48799999999999999</c:v>
                </c:pt>
                <c:pt idx="3">
                  <c:v>0.48899999999999999</c:v>
                </c:pt>
                <c:pt idx="4">
                  <c:v>0.49</c:v>
                </c:pt>
                <c:pt idx="5">
                  <c:v>0.48899999999999999</c:v>
                </c:pt>
                <c:pt idx="6">
                  <c:v>0.48799999999999999</c:v>
                </c:pt>
                <c:pt idx="7">
                  <c:v>0.48599999999999999</c:v>
                </c:pt>
                <c:pt idx="8">
                  <c:v>0.48199999999999998</c:v>
                </c:pt>
                <c:pt idx="9">
                  <c:v>0.47799999999999998</c:v>
                </c:pt>
                <c:pt idx="10">
                  <c:v>0.47499999999999998</c:v>
                </c:pt>
                <c:pt idx="11">
                  <c:v>0.47299999999999998</c:v>
                </c:pt>
                <c:pt idx="12">
                  <c:v>0.47099999999999997</c:v>
                </c:pt>
                <c:pt idx="13">
                  <c:v>0.46800000000000003</c:v>
                </c:pt>
                <c:pt idx="14">
                  <c:v>0.46500000000000002</c:v>
                </c:pt>
                <c:pt idx="15">
                  <c:v>0.46400000000000002</c:v>
                </c:pt>
                <c:pt idx="16">
                  <c:v>0.46100000000000002</c:v>
                </c:pt>
                <c:pt idx="17">
                  <c:v>0.46</c:v>
                </c:pt>
                <c:pt idx="18">
                  <c:v>0.45900000000000002</c:v>
                </c:pt>
                <c:pt idx="19">
                  <c:v>0.45700000000000002</c:v>
                </c:pt>
                <c:pt idx="20">
                  <c:v>0.45700000000000002</c:v>
                </c:pt>
                <c:pt idx="21">
                  <c:v>0.46</c:v>
                </c:pt>
              </c:numCache>
            </c:numRef>
          </c:val>
          <c:smooth val="0"/>
        </c:ser>
        <c:ser>
          <c:idx val="8"/>
          <c:order val="8"/>
          <c:tx>
            <c:strRef>
              <c:f>Sheet1!$A$10</c:f>
              <c:strCache>
                <c:ptCount val="1"/>
                <c:pt idx="0">
                  <c:v>Bradford</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Sheet1!$B$10:$W$10</c:f>
              <c:numCache>
                <c:formatCode>General</c:formatCode>
                <c:ptCount val="22"/>
                <c:pt idx="0">
                  <c:v>0.33100000000000002</c:v>
                </c:pt>
                <c:pt idx="1">
                  <c:v>0.32400000000000001</c:v>
                </c:pt>
                <c:pt idx="2">
                  <c:v>0.317</c:v>
                </c:pt>
                <c:pt idx="3">
                  <c:v>0.311</c:v>
                </c:pt>
                <c:pt idx="4">
                  <c:v>0.30499999999999999</c:v>
                </c:pt>
                <c:pt idx="5">
                  <c:v>0.29899999999999999</c:v>
                </c:pt>
                <c:pt idx="6">
                  <c:v>0.29199999999999998</c:v>
                </c:pt>
                <c:pt idx="7">
                  <c:v>0.28599999999999998</c:v>
                </c:pt>
                <c:pt idx="8">
                  <c:v>0.27800000000000002</c:v>
                </c:pt>
                <c:pt idx="9">
                  <c:v>0.27100000000000002</c:v>
                </c:pt>
                <c:pt idx="10">
                  <c:v>0.26500000000000001</c:v>
                </c:pt>
                <c:pt idx="11">
                  <c:v>0.26400000000000001</c:v>
                </c:pt>
                <c:pt idx="12">
                  <c:v>0.26200000000000001</c:v>
                </c:pt>
                <c:pt idx="13">
                  <c:v>0.26</c:v>
                </c:pt>
                <c:pt idx="14">
                  <c:v>0.25800000000000001</c:v>
                </c:pt>
                <c:pt idx="15">
                  <c:v>0.25700000000000001</c:v>
                </c:pt>
                <c:pt idx="16">
                  <c:v>0.25600000000000001</c:v>
                </c:pt>
                <c:pt idx="17">
                  <c:v>0.255</c:v>
                </c:pt>
                <c:pt idx="18">
                  <c:v>0.254</c:v>
                </c:pt>
                <c:pt idx="19">
                  <c:v>0.254</c:v>
                </c:pt>
                <c:pt idx="20">
                  <c:v>0.253</c:v>
                </c:pt>
                <c:pt idx="21">
                  <c:v>0.253</c:v>
                </c:pt>
              </c:numCache>
            </c:numRef>
          </c:val>
          <c:smooth val="0"/>
        </c:ser>
        <c:ser>
          <c:idx val="9"/>
          <c:order val="9"/>
          <c:tx>
            <c:strRef>
              <c:f>Sheet1!$A$11</c:f>
              <c:strCache>
                <c:ptCount val="1"/>
                <c:pt idx="0">
                  <c:v>Bristol</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Sheet1!$B$11:$W$11</c:f>
              <c:numCache>
                <c:formatCode>General</c:formatCode>
                <c:ptCount val="22"/>
                <c:pt idx="0">
                  <c:v>0.51800000000000002</c:v>
                </c:pt>
                <c:pt idx="1">
                  <c:v>0.50900000000000001</c:v>
                </c:pt>
                <c:pt idx="2">
                  <c:v>0.499</c:v>
                </c:pt>
                <c:pt idx="3">
                  <c:v>0.49299999999999999</c:v>
                </c:pt>
                <c:pt idx="4">
                  <c:v>0.48599999999999999</c:v>
                </c:pt>
                <c:pt idx="5">
                  <c:v>0.47799999999999998</c:v>
                </c:pt>
                <c:pt idx="6">
                  <c:v>0.47</c:v>
                </c:pt>
                <c:pt idx="7">
                  <c:v>0.46100000000000002</c:v>
                </c:pt>
                <c:pt idx="8">
                  <c:v>0.44900000000000001</c:v>
                </c:pt>
                <c:pt idx="9">
                  <c:v>0.438</c:v>
                </c:pt>
                <c:pt idx="10">
                  <c:v>0.42799999999999999</c:v>
                </c:pt>
                <c:pt idx="11">
                  <c:v>0.42599999999999999</c:v>
                </c:pt>
                <c:pt idx="12">
                  <c:v>0.42399999999999999</c:v>
                </c:pt>
                <c:pt idx="13">
                  <c:v>0.42199999999999999</c:v>
                </c:pt>
                <c:pt idx="14">
                  <c:v>0.42</c:v>
                </c:pt>
                <c:pt idx="15">
                  <c:v>0.41799999999999998</c:v>
                </c:pt>
                <c:pt idx="16">
                  <c:v>0.41599999999999998</c:v>
                </c:pt>
                <c:pt idx="17">
                  <c:v>0.41399999999999998</c:v>
                </c:pt>
                <c:pt idx="18">
                  <c:v>0.41299999999999998</c:v>
                </c:pt>
                <c:pt idx="19">
                  <c:v>0.41199999999999998</c:v>
                </c:pt>
                <c:pt idx="20">
                  <c:v>0.41199999999999998</c:v>
                </c:pt>
                <c:pt idx="21">
                  <c:v>0.41399999999999998</c:v>
                </c:pt>
              </c:numCache>
            </c:numRef>
          </c:val>
          <c:smooth val="0"/>
        </c:ser>
        <c:ser>
          <c:idx val="10"/>
          <c:order val="10"/>
          <c:tx>
            <c:strRef>
              <c:f>Sheet1!$A$12</c:f>
              <c:strCache>
                <c:ptCount val="1"/>
                <c:pt idx="0">
                  <c:v>Cambridge</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Sheet1!$B$12:$W$12</c:f>
              <c:numCache>
                <c:formatCode>General</c:formatCode>
                <c:ptCount val="22"/>
                <c:pt idx="0">
                  <c:v>0.56799999999999995</c:v>
                </c:pt>
                <c:pt idx="1">
                  <c:v>0.55300000000000005</c:v>
                </c:pt>
                <c:pt idx="2">
                  <c:v>0.53800000000000003</c:v>
                </c:pt>
                <c:pt idx="3">
                  <c:v>0.52500000000000002</c:v>
                </c:pt>
                <c:pt idx="4">
                  <c:v>0.51100000000000001</c:v>
                </c:pt>
                <c:pt idx="5">
                  <c:v>0.497</c:v>
                </c:pt>
                <c:pt idx="6">
                  <c:v>0.48199999999999998</c:v>
                </c:pt>
                <c:pt idx="7">
                  <c:v>0.46800000000000003</c:v>
                </c:pt>
                <c:pt idx="8">
                  <c:v>0.45200000000000001</c:v>
                </c:pt>
                <c:pt idx="9">
                  <c:v>0.437</c:v>
                </c:pt>
                <c:pt idx="10">
                  <c:v>0.42199999999999999</c:v>
                </c:pt>
                <c:pt idx="11">
                  <c:v>0.41799999999999998</c:v>
                </c:pt>
                <c:pt idx="12">
                  <c:v>0.41299999999999998</c:v>
                </c:pt>
                <c:pt idx="13">
                  <c:v>0.40899999999999997</c:v>
                </c:pt>
                <c:pt idx="14">
                  <c:v>0.40400000000000003</c:v>
                </c:pt>
                <c:pt idx="15">
                  <c:v>0.4</c:v>
                </c:pt>
                <c:pt idx="16">
                  <c:v>0.39500000000000002</c:v>
                </c:pt>
                <c:pt idx="17">
                  <c:v>0.39100000000000001</c:v>
                </c:pt>
                <c:pt idx="18">
                  <c:v>0.38700000000000001</c:v>
                </c:pt>
                <c:pt idx="19">
                  <c:v>0.38300000000000001</c:v>
                </c:pt>
                <c:pt idx="20">
                  <c:v>0.379</c:v>
                </c:pt>
                <c:pt idx="21">
                  <c:v>0.378</c:v>
                </c:pt>
              </c:numCache>
            </c:numRef>
          </c:val>
          <c:smooth val="0"/>
        </c:ser>
        <c:ser>
          <c:idx val="11"/>
          <c:order val="11"/>
          <c:tx>
            <c:strRef>
              <c:f>Sheet1!$A$13</c:f>
              <c:strCache>
                <c:ptCount val="1"/>
                <c:pt idx="0">
                  <c:v>Canterbury</c:v>
                </c:pt>
              </c:strCache>
            </c:strRef>
          </c:tx>
          <c:marker>
            <c:symbol val="none"/>
          </c:marker>
          <c:cat>
            <c:numRef>
              <c:f>Sheet1!$B$1:$W$1</c:f>
              <c:numCache>
                <c:formatCode>General</c:formatCode>
                <c:ptCount val="2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numCache>
            </c:numRef>
          </c:cat>
          <c:val>
            <c:numRef>
              <c:f>Sheet1!$B$13:$W$13</c:f>
              <c:numCache>
                <c:formatCode>General</c:formatCode>
                <c:ptCount val="22"/>
                <c:pt idx="0">
                  <c:v>0.40799999999999997</c:v>
                </c:pt>
                <c:pt idx="1">
                  <c:v>0.40699999999999997</c:v>
                </c:pt>
                <c:pt idx="2">
                  <c:v>0.40600000000000003</c:v>
                </c:pt>
                <c:pt idx="3">
                  <c:v>0.40600000000000003</c:v>
                </c:pt>
                <c:pt idx="4">
                  <c:v>0.40600000000000003</c:v>
                </c:pt>
                <c:pt idx="5">
                  <c:v>0.40500000000000003</c:v>
                </c:pt>
                <c:pt idx="6">
                  <c:v>0.40500000000000003</c:v>
                </c:pt>
                <c:pt idx="7">
                  <c:v>0.40400000000000003</c:v>
                </c:pt>
                <c:pt idx="8">
                  <c:v>0.40200000000000002</c:v>
                </c:pt>
                <c:pt idx="9">
                  <c:v>0.4</c:v>
                </c:pt>
                <c:pt idx="10">
                  <c:v>0.39900000000000002</c:v>
                </c:pt>
                <c:pt idx="11">
                  <c:v>0.39700000000000002</c:v>
                </c:pt>
                <c:pt idx="12">
                  <c:v>0.39600000000000002</c:v>
                </c:pt>
                <c:pt idx="13">
                  <c:v>0.39500000000000002</c:v>
                </c:pt>
                <c:pt idx="14">
                  <c:v>0.39300000000000002</c:v>
                </c:pt>
                <c:pt idx="15">
                  <c:v>0.39100000000000001</c:v>
                </c:pt>
                <c:pt idx="16">
                  <c:v>0.39</c:v>
                </c:pt>
                <c:pt idx="17">
                  <c:v>0.38900000000000001</c:v>
                </c:pt>
                <c:pt idx="18">
                  <c:v>0.38700000000000001</c:v>
                </c:pt>
                <c:pt idx="19">
                  <c:v>0.38600000000000001</c:v>
                </c:pt>
                <c:pt idx="20">
                  <c:v>0.38500000000000001</c:v>
                </c:pt>
                <c:pt idx="21">
                  <c:v>0.38700000000000001</c:v>
                </c:pt>
              </c:numCache>
            </c:numRef>
          </c:val>
          <c:smooth val="0"/>
        </c:ser>
        <c:dLbls>
          <c:showLegendKey val="0"/>
          <c:showVal val="0"/>
          <c:showCatName val="0"/>
          <c:showSerName val="0"/>
          <c:showPercent val="0"/>
          <c:showBubbleSize val="0"/>
        </c:dLbls>
        <c:marker val="1"/>
        <c:smooth val="0"/>
        <c:axId val="36042240"/>
        <c:axId val="36043776"/>
      </c:lineChart>
      <c:catAx>
        <c:axId val="36042240"/>
        <c:scaling>
          <c:orientation val="minMax"/>
        </c:scaling>
        <c:delete val="0"/>
        <c:axPos val="b"/>
        <c:numFmt formatCode="General" sourceLinked="1"/>
        <c:majorTickMark val="out"/>
        <c:minorTickMark val="none"/>
        <c:tickLblPos val="nextTo"/>
        <c:crossAx val="36043776"/>
        <c:crosses val="autoZero"/>
        <c:auto val="1"/>
        <c:lblAlgn val="ctr"/>
        <c:lblOffset val="100"/>
        <c:noMultiLvlLbl val="0"/>
      </c:catAx>
      <c:valAx>
        <c:axId val="36043776"/>
        <c:scaling>
          <c:orientation val="minMax"/>
        </c:scaling>
        <c:delete val="0"/>
        <c:axPos val="l"/>
        <c:majorGridlines/>
        <c:numFmt formatCode="General" sourceLinked="1"/>
        <c:majorTickMark val="out"/>
        <c:minorTickMark val="none"/>
        <c:tickLblPos val="nextTo"/>
        <c:crossAx val="36042240"/>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Sheet1!$A$42</c:f>
              <c:strCache>
                <c:ptCount val="1"/>
                <c:pt idx="0">
                  <c:v>Barnet</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Sheet1!$B$42:$AA$42</c:f>
              <c:numCache>
                <c:formatCode>General</c:formatCode>
                <c:ptCount val="26"/>
                <c:pt idx="0">
                  <c:v>0.28100000000000003</c:v>
                </c:pt>
                <c:pt idx="1">
                  <c:v>0.28100000000000003</c:v>
                </c:pt>
                <c:pt idx="2">
                  <c:v>0.28100000000000003</c:v>
                </c:pt>
                <c:pt idx="3">
                  <c:v>0.28100000000000003</c:v>
                </c:pt>
                <c:pt idx="4">
                  <c:v>0.28100000000000003</c:v>
                </c:pt>
                <c:pt idx="5">
                  <c:v>0.28000000000000003</c:v>
                </c:pt>
                <c:pt idx="6">
                  <c:v>0.27900000000000003</c:v>
                </c:pt>
                <c:pt idx="7">
                  <c:v>0.27900000000000003</c:v>
                </c:pt>
                <c:pt idx="8">
                  <c:v>0.27800000000000002</c:v>
                </c:pt>
                <c:pt idx="9">
                  <c:v>0.27700000000000002</c:v>
                </c:pt>
                <c:pt idx="10">
                  <c:v>0.27700000000000002</c:v>
                </c:pt>
                <c:pt idx="11">
                  <c:v>0.27600000000000002</c:v>
                </c:pt>
                <c:pt idx="12">
                  <c:v>0.27600000000000002</c:v>
                </c:pt>
                <c:pt idx="13">
                  <c:v>0.27500000000000002</c:v>
                </c:pt>
                <c:pt idx="14">
                  <c:v>0.27500000000000002</c:v>
                </c:pt>
                <c:pt idx="15">
                  <c:v>0.27400000000000002</c:v>
                </c:pt>
                <c:pt idx="16">
                  <c:v>0.27400000000000002</c:v>
                </c:pt>
                <c:pt idx="17">
                  <c:v>0.27300000000000002</c:v>
                </c:pt>
                <c:pt idx="18">
                  <c:v>0.27300000000000002</c:v>
                </c:pt>
                <c:pt idx="19">
                  <c:v>0.27200000000000002</c:v>
                </c:pt>
                <c:pt idx="20">
                  <c:v>0.27100000000000002</c:v>
                </c:pt>
                <c:pt idx="21">
                  <c:v>0.27</c:v>
                </c:pt>
                <c:pt idx="22">
                  <c:v>0.27</c:v>
                </c:pt>
                <c:pt idx="23">
                  <c:v>0.26900000000000002</c:v>
                </c:pt>
                <c:pt idx="24">
                  <c:v>0.26800000000000002</c:v>
                </c:pt>
                <c:pt idx="25">
                  <c:v>0.26700000000000002</c:v>
                </c:pt>
              </c:numCache>
            </c:numRef>
          </c:val>
          <c:smooth val="0"/>
        </c:ser>
        <c:ser>
          <c:idx val="1"/>
          <c:order val="1"/>
          <c:tx>
            <c:strRef>
              <c:f>Sheet1!$A$43</c:f>
              <c:strCache>
                <c:ptCount val="1"/>
                <c:pt idx="0">
                  <c:v>Barnsley</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Sheet1!$B$43:$AA$43</c:f>
              <c:numCache>
                <c:formatCode>General</c:formatCode>
                <c:ptCount val="26"/>
                <c:pt idx="0">
                  <c:v>0.28399999999999997</c:v>
                </c:pt>
                <c:pt idx="1">
                  <c:v>0.28499999999999998</c:v>
                </c:pt>
                <c:pt idx="2">
                  <c:v>0.28599999999999998</c:v>
                </c:pt>
                <c:pt idx="3">
                  <c:v>0.28799999999999998</c:v>
                </c:pt>
                <c:pt idx="4">
                  <c:v>0.28899999999999998</c:v>
                </c:pt>
                <c:pt idx="5">
                  <c:v>0.29099999999999998</c:v>
                </c:pt>
                <c:pt idx="6">
                  <c:v>0.29299999999999998</c:v>
                </c:pt>
                <c:pt idx="7">
                  <c:v>0.29399999999999998</c:v>
                </c:pt>
                <c:pt idx="8">
                  <c:v>0.29599999999999999</c:v>
                </c:pt>
                <c:pt idx="9">
                  <c:v>0.29799999999999999</c:v>
                </c:pt>
                <c:pt idx="10">
                  <c:v>0.29899999999999999</c:v>
                </c:pt>
                <c:pt idx="11">
                  <c:v>0.30099999999999999</c:v>
                </c:pt>
                <c:pt idx="12">
                  <c:v>0.30299999999999999</c:v>
                </c:pt>
                <c:pt idx="13">
                  <c:v>0.30399999999999999</c:v>
                </c:pt>
                <c:pt idx="14">
                  <c:v>0.30599999999999999</c:v>
                </c:pt>
                <c:pt idx="15">
                  <c:v>0.308</c:v>
                </c:pt>
                <c:pt idx="16">
                  <c:v>0.31</c:v>
                </c:pt>
                <c:pt idx="17">
                  <c:v>0.311</c:v>
                </c:pt>
                <c:pt idx="18">
                  <c:v>0.313</c:v>
                </c:pt>
                <c:pt idx="19">
                  <c:v>0.314</c:v>
                </c:pt>
                <c:pt idx="20">
                  <c:v>0.316</c:v>
                </c:pt>
                <c:pt idx="21">
                  <c:v>0.318</c:v>
                </c:pt>
                <c:pt idx="22">
                  <c:v>0.31900000000000001</c:v>
                </c:pt>
                <c:pt idx="23">
                  <c:v>0.32100000000000001</c:v>
                </c:pt>
                <c:pt idx="24">
                  <c:v>0.32200000000000001</c:v>
                </c:pt>
                <c:pt idx="25">
                  <c:v>0.32400000000000001</c:v>
                </c:pt>
              </c:numCache>
            </c:numRef>
          </c:val>
          <c:smooth val="0"/>
        </c:ser>
        <c:ser>
          <c:idx val="2"/>
          <c:order val="2"/>
          <c:tx>
            <c:strRef>
              <c:f>Sheet1!$A$44</c:f>
              <c:strCache>
                <c:ptCount val="1"/>
                <c:pt idx="0">
                  <c:v>Basildon</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Sheet1!$B$44:$AA$44</c:f>
              <c:numCache>
                <c:formatCode>General</c:formatCode>
                <c:ptCount val="26"/>
                <c:pt idx="0">
                  <c:v>0.35</c:v>
                </c:pt>
                <c:pt idx="1">
                  <c:v>0.35099999999999998</c:v>
                </c:pt>
                <c:pt idx="2">
                  <c:v>0.35199999999999998</c:v>
                </c:pt>
                <c:pt idx="3">
                  <c:v>0.35299999999999998</c:v>
                </c:pt>
                <c:pt idx="4">
                  <c:v>0.35399999999999998</c:v>
                </c:pt>
                <c:pt idx="5">
                  <c:v>0.35499999999999998</c:v>
                </c:pt>
                <c:pt idx="6">
                  <c:v>0.35599999999999998</c:v>
                </c:pt>
                <c:pt idx="7">
                  <c:v>0.35599999999999998</c:v>
                </c:pt>
                <c:pt idx="8">
                  <c:v>0.35699999999999998</c:v>
                </c:pt>
                <c:pt idx="9">
                  <c:v>0.35799999999999998</c:v>
                </c:pt>
                <c:pt idx="10">
                  <c:v>0.35899999999999999</c:v>
                </c:pt>
                <c:pt idx="11">
                  <c:v>0.36</c:v>
                </c:pt>
                <c:pt idx="12">
                  <c:v>0.36099999999999999</c:v>
                </c:pt>
                <c:pt idx="13">
                  <c:v>0.36199999999999999</c:v>
                </c:pt>
                <c:pt idx="14">
                  <c:v>0.36299999999999999</c:v>
                </c:pt>
                <c:pt idx="15">
                  <c:v>0.36399999999999999</c:v>
                </c:pt>
                <c:pt idx="16">
                  <c:v>0.36499999999999999</c:v>
                </c:pt>
                <c:pt idx="17">
                  <c:v>0.36599999999999999</c:v>
                </c:pt>
                <c:pt idx="18">
                  <c:v>0.36699999999999999</c:v>
                </c:pt>
                <c:pt idx="19">
                  <c:v>0.36799999999999999</c:v>
                </c:pt>
                <c:pt idx="20">
                  <c:v>0.36799999999999999</c:v>
                </c:pt>
                <c:pt idx="21">
                  <c:v>0.36899999999999999</c:v>
                </c:pt>
                <c:pt idx="22">
                  <c:v>0.37</c:v>
                </c:pt>
                <c:pt idx="23">
                  <c:v>0.371</c:v>
                </c:pt>
                <c:pt idx="24">
                  <c:v>0.371</c:v>
                </c:pt>
                <c:pt idx="25">
                  <c:v>0.372</c:v>
                </c:pt>
              </c:numCache>
            </c:numRef>
          </c:val>
          <c:smooth val="0"/>
        </c:ser>
        <c:ser>
          <c:idx val="3"/>
          <c:order val="3"/>
          <c:tx>
            <c:strRef>
              <c:f>Sheet1!$A$45</c:f>
              <c:strCache>
                <c:ptCount val="1"/>
                <c:pt idx="0">
                  <c:v>Basingstoke</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Sheet1!$B$45:$AA$45</c:f>
              <c:numCache>
                <c:formatCode>General</c:formatCode>
                <c:ptCount val="26"/>
                <c:pt idx="0">
                  <c:v>0.35099999999999998</c:v>
                </c:pt>
                <c:pt idx="1">
                  <c:v>0.35099999999999998</c:v>
                </c:pt>
                <c:pt idx="2">
                  <c:v>0.35099999999999998</c:v>
                </c:pt>
                <c:pt idx="3">
                  <c:v>0.35</c:v>
                </c:pt>
                <c:pt idx="4">
                  <c:v>0.35</c:v>
                </c:pt>
                <c:pt idx="5">
                  <c:v>0.35</c:v>
                </c:pt>
                <c:pt idx="6">
                  <c:v>0.34899999999999998</c:v>
                </c:pt>
                <c:pt idx="7">
                  <c:v>0.34799999999999998</c:v>
                </c:pt>
                <c:pt idx="8">
                  <c:v>0.34799999999999998</c:v>
                </c:pt>
                <c:pt idx="9">
                  <c:v>0.34699999999999998</c:v>
                </c:pt>
                <c:pt idx="10">
                  <c:v>0.34699999999999998</c:v>
                </c:pt>
                <c:pt idx="11">
                  <c:v>0.34699999999999998</c:v>
                </c:pt>
                <c:pt idx="12">
                  <c:v>0.34599999999999997</c:v>
                </c:pt>
                <c:pt idx="13">
                  <c:v>0.34599999999999997</c:v>
                </c:pt>
                <c:pt idx="14">
                  <c:v>0.34599999999999997</c:v>
                </c:pt>
                <c:pt idx="15">
                  <c:v>0.34599999999999997</c:v>
                </c:pt>
                <c:pt idx="16">
                  <c:v>0.34499999999999997</c:v>
                </c:pt>
                <c:pt idx="17">
                  <c:v>0.34499999999999997</c:v>
                </c:pt>
                <c:pt idx="18">
                  <c:v>0.34499999999999997</c:v>
                </c:pt>
                <c:pt idx="19">
                  <c:v>0.34399999999999997</c:v>
                </c:pt>
                <c:pt idx="20">
                  <c:v>0.34399999999999997</c:v>
                </c:pt>
                <c:pt idx="21">
                  <c:v>0.34300000000000003</c:v>
                </c:pt>
                <c:pt idx="22">
                  <c:v>0.34300000000000003</c:v>
                </c:pt>
                <c:pt idx="23">
                  <c:v>0.34300000000000003</c:v>
                </c:pt>
                <c:pt idx="24">
                  <c:v>0.34200000000000003</c:v>
                </c:pt>
                <c:pt idx="25">
                  <c:v>0.34200000000000003</c:v>
                </c:pt>
              </c:numCache>
            </c:numRef>
          </c:val>
          <c:smooth val="0"/>
        </c:ser>
        <c:ser>
          <c:idx val="4"/>
          <c:order val="4"/>
          <c:tx>
            <c:strRef>
              <c:f>Sheet1!$A$46</c:f>
              <c:strCache>
                <c:ptCount val="1"/>
                <c:pt idx="0">
                  <c:v>Bath</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Sheet1!$B$46:$AA$46</c:f>
              <c:numCache>
                <c:formatCode>General</c:formatCode>
                <c:ptCount val="26"/>
                <c:pt idx="0">
                  <c:v>0.38600000000000001</c:v>
                </c:pt>
                <c:pt idx="1">
                  <c:v>0.38700000000000001</c:v>
                </c:pt>
                <c:pt idx="2">
                  <c:v>0.38700000000000001</c:v>
                </c:pt>
                <c:pt idx="3">
                  <c:v>0.38800000000000001</c:v>
                </c:pt>
                <c:pt idx="4">
                  <c:v>0.38900000000000001</c:v>
                </c:pt>
                <c:pt idx="5">
                  <c:v>0.38900000000000001</c:v>
                </c:pt>
                <c:pt idx="6">
                  <c:v>0.38800000000000001</c:v>
                </c:pt>
                <c:pt idx="7">
                  <c:v>0.38800000000000001</c:v>
                </c:pt>
                <c:pt idx="8">
                  <c:v>0.38800000000000001</c:v>
                </c:pt>
                <c:pt idx="9">
                  <c:v>0.38700000000000001</c:v>
                </c:pt>
                <c:pt idx="10">
                  <c:v>0.38700000000000001</c:v>
                </c:pt>
                <c:pt idx="11">
                  <c:v>0.38800000000000001</c:v>
                </c:pt>
                <c:pt idx="12">
                  <c:v>0.38800000000000001</c:v>
                </c:pt>
                <c:pt idx="13">
                  <c:v>0.38800000000000001</c:v>
                </c:pt>
                <c:pt idx="14">
                  <c:v>0.38800000000000001</c:v>
                </c:pt>
                <c:pt idx="15">
                  <c:v>0.38800000000000001</c:v>
                </c:pt>
                <c:pt idx="16">
                  <c:v>0.38900000000000001</c:v>
                </c:pt>
                <c:pt idx="17">
                  <c:v>0.38900000000000001</c:v>
                </c:pt>
                <c:pt idx="18">
                  <c:v>0.38900000000000001</c:v>
                </c:pt>
                <c:pt idx="19">
                  <c:v>0.38900000000000001</c:v>
                </c:pt>
                <c:pt idx="20">
                  <c:v>0.39</c:v>
                </c:pt>
                <c:pt idx="21">
                  <c:v>0.39</c:v>
                </c:pt>
                <c:pt idx="22">
                  <c:v>0.39</c:v>
                </c:pt>
                <c:pt idx="23">
                  <c:v>0.39</c:v>
                </c:pt>
                <c:pt idx="24">
                  <c:v>0.39</c:v>
                </c:pt>
                <c:pt idx="25">
                  <c:v>0.39</c:v>
                </c:pt>
              </c:numCache>
            </c:numRef>
          </c:val>
          <c:smooth val="0"/>
        </c:ser>
        <c:ser>
          <c:idx val="5"/>
          <c:order val="5"/>
          <c:tx>
            <c:strRef>
              <c:f>Sheet1!$A$47</c:f>
              <c:strCache>
                <c:ptCount val="1"/>
                <c:pt idx="0">
                  <c:v>Birmingham</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Sheet1!$B$47:$AA$47</c:f>
              <c:numCache>
                <c:formatCode>General</c:formatCode>
                <c:ptCount val="26"/>
                <c:pt idx="0">
                  <c:v>0.29099999999999998</c:v>
                </c:pt>
                <c:pt idx="1">
                  <c:v>0.29199999999999998</c:v>
                </c:pt>
                <c:pt idx="2">
                  <c:v>0.29299999999999998</c:v>
                </c:pt>
                <c:pt idx="3">
                  <c:v>0.29299999999999998</c:v>
                </c:pt>
                <c:pt idx="4">
                  <c:v>0.29299999999999998</c:v>
                </c:pt>
                <c:pt idx="5">
                  <c:v>0.29399999999999998</c:v>
                </c:pt>
                <c:pt idx="6">
                  <c:v>0.29499999999999998</c:v>
                </c:pt>
                <c:pt idx="7">
                  <c:v>0.29499999999999998</c:v>
                </c:pt>
                <c:pt idx="8">
                  <c:v>0.29599999999999999</c:v>
                </c:pt>
                <c:pt idx="9">
                  <c:v>0.29699999999999999</c:v>
                </c:pt>
                <c:pt idx="10">
                  <c:v>0.29799999999999999</c:v>
                </c:pt>
                <c:pt idx="11">
                  <c:v>0.29799999999999999</c:v>
                </c:pt>
                <c:pt idx="12">
                  <c:v>0.29899999999999999</c:v>
                </c:pt>
                <c:pt idx="13">
                  <c:v>0.3</c:v>
                </c:pt>
                <c:pt idx="14">
                  <c:v>0.30099999999999999</c:v>
                </c:pt>
                <c:pt idx="15">
                  <c:v>0.30199999999999999</c:v>
                </c:pt>
                <c:pt idx="16">
                  <c:v>0.30199999999999999</c:v>
                </c:pt>
                <c:pt idx="17">
                  <c:v>0.30299999999999999</c:v>
                </c:pt>
                <c:pt idx="18">
                  <c:v>0.30399999999999999</c:v>
                </c:pt>
                <c:pt idx="19">
                  <c:v>0.30499999999999999</c:v>
                </c:pt>
                <c:pt idx="20">
                  <c:v>0.30599999999999999</c:v>
                </c:pt>
                <c:pt idx="21">
                  <c:v>0.30599999999999999</c:v>
                </c:pt>
                <c:pt idx="22">
                  <c:v>0.307</c:v>
                </c:pt>
                <c:pt idx="23">
                  <c:v>0.308</c:v>
                </c:pt>
                <c:pt idx="24">
                  <c:v>0.309</c:v>
                </c:pt>
                <c:pt idx="25">
                  <c:v>0.309</c:v>
                </c:pt>
              </c:numCache>
            </c:numRef>
          </c:val>
          <c:smooth val="0"/>
        </c:ser>
        <c:ser>
          <c:idx val="6"/>
          <c:order val="6"/>
          <c:tx>
            <c:strRef>
              <c:f>Sheet1!$A$48</c:f>
              <c:strCache>
                <c:ptCount val="1"/>
                <c:pt idx="0">
                  <c:v>Blackpool</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Sheet1!$B$48:$AA$48</c:f>
              <c:numCache>
                <c:formatCode>General</c:formatCode>
                <c:ptCount val="26"/>
                <c:pt idx="0">
                  <c:v>0.378</c:v>
                </c:pt>
                <c:pt idx="1">
                  <c:v>0.379</c:v>
                </c:pt>
                <c:pt idx="2">
                  <c:v>0.38</c:v>
                </c:pt>
                <c:pt idx="3">
                  <c:v>0.38100000000000001</c:v>
                </c:pt>
                <c:pt idx="4">
                  <c:v>0.38300000000000001</c:v>
                </c:pt>
                <c:pt idx="5">
                  <c:v>0.38400000000000001</c:v>
                </c:pt>
                <c:pt idx="6">
                  <c:v>0.38500000000000001</c:v>
                </c:pt>
                <c:pt idx="7">
                  <c:v>0.38600000000000001</c:v>
                </c:pt>
                <c:pt idx="8">
                  <c:v>0.38700000000000001</c:v>
                </c:pt>
                <c:pt idx="9">
                  <c:v>0.38800000000000001</c:v>
                </c:pt>
                <c:pt idx="10">
                  <c:v>0.38900000000000001</c:v>
                </c:pt>
                <c:pt idx="11">
                  <c:v>0.39</c:v>
                </c:pt>
                <c:pt idx="12">
                  <c:v>0.39100000000000001</c:v>
                </c:pt>
                <c:pt idx="13">
                  <c:v>0.39200000000000002</c:v>
                </c:pt>
                <c:pt idx="14">
                  <c:v>0.39300000000000002</c:v>
                </c:pt>
                <c:pt idx="15">
                  <c:v>0.39400000000000002</c:v>
                </c:pt>
                <c:pt idx="16">
                  <c:v>0.39500000000000002</c:v>
                </c:pt>
                <c:pt idx="17">
                  <c:v>0.39500000000000002</c:v>
                </c:pt>
                <c:pt idx="18">
                  <c:v>0.39700000000000002</c:v>
                </c:pt>
                <c:pt idx="19">
                  <c:v>0.39700000000000002</c:v>
                </c:pt>
                <c:pt idx="20">
                  <c:v>0.39900000000000002</c:v>
                </c:pt>
                <c:pt idx="21">
                  <c:v>0.39900000000000002</c:v>
                </c:pt>
                <c:pt idx="22">
                  <c:v>0.4</c:v>
                </c:pt>
                <c:pt idx="23">
                  <c:v>0.40100000000000002</c:v>
                </c:pt>
                <c:pt idx="24">
                  <c:v>0.40200000000000002</c:v>
                </c:pt>
                <c:pt idx="25">
                  <c:v>0.40300000000000002</c:v>
                </c:pt>
              </c:numCache>
            </c:numRef>
          </c:val>
          <c:smooth val="0"/>
        </c:ser>
        <c:ser>
          <c:idx val="7"/>
          <c:order val="7"/>
          <c:tx>
            <c:strRef>
              <c:f>Sheet1!$A$49</c:f>
              <c:strCache>
                <c:ptCount val="1"/>
                <c:pt idx="0">
                  <c:v>Bournemouth</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Sheet1!$B$49:$AA$49</c:f>
              <c:numCache>
                <c:formatCode>General</c:formatCode>
                <c:ptCount val="26"/>
                <c:pt idx="0">
                  <c:v>0.46</c:v>
                </c:pt>
                <c:pt idx="1">
                  <c:v>0.46200000000000002</c:v>
                </c:pt>
                <c:pt idx="2">
                  <c:v>0.46400000000000002</c:v>
                </c:pt>
                <c:pt idx="3">
                  <c:v>0.46600000000000003</c:v>
                </c:pt>
                <c:pt idx="4">
                  <c:v>0.46700000000000003</c:v>
                </c:pt>
                <c:pt idx="5">
                  <c:v>0.46800000000000003</c:v>
                </c:pt>
                <c:pt idx="6">
                  <c:v>0.46899999999999997</c:v>
                </c:pt>
                <c:pt idx="7">
                  <c:v>0.47</c:v>
                </c:pt>
                <c:pt idx="8">
                  <c:v>0.47199999999999998</c:v>
                </c:pt>
                <c:pt idx="9">
                  <c:v>0.47299999999999998</c:v>
                </c:pt>
                <c:pt idx="10">
                  <c:v>0.47399999999999998</c:v>
                </c:pt>
                <c:pt idx="11">
                  <c:v>0.47499999999999998</c:v>
                </c:pt>
                <c:pt idx="12">
                  <c:v>0.47699999999999998</c:v>
                </c:pt>
                <c:pt idx="13">
                  <c:v>0.47799999999999998</c:v>
                </c:pt>
                <c:pt idx="14">
                  <c:v>0.47899999999999998</c:v>
                </c:pt>
                <c:pt idx="15">
                  <c:v>0.48099999999999998</c:v>
                </c:pt>
                <c:pt idx="16">
                  <c:v>0.48199999999999998</c:v>
                </c:pt>
                <c:pt idx="17">
                  <c:v>0.48299999999999998</c:v>
                </c:pt>
                <c:pt idx="18">
                  <c:v>0.48499999999999999</c:v>
                </c:pt>
                <c:pt idx="19">
                  <c:v>0.48599999999999999</c:v>
                </c:pt>
                <c:pt idx="20">
                  <c:v>0.48699999999999999</c:v>
                </c:pt>
                <c:pt idx="21">
                  <c:v>0.48799999999999999</c:v>
                </c:pt>
                <c:pt idx="22">
                  <c:v>0.48899999999999999</c:v>
                </c:pt>
                <c:pt idx="23">
                  <c:v>0.49</c:v>
                </c:pt>
                <c:pt idx="24">
                  <c:v>0.49199999999999999</c:v>
                </c:pt>
                <c:pt idx="25">
                  <c:v>0.49299999999999999</c:v>
                </c:pt>
              </c:numCache>
            </c:numRef>
          </c:val>
          <c:smooth val="0"/>
        </c:ser>
        <c:ser>
          <c:idx val="8"/>
          <c:order val="8"/>
          <c:tx>
            <c:strRef>
              <c:f>Sheet1!$A$50</c:f>
              <c:strCache>
                <c:ptCount val="1"/>
                <c:pt idx="0">
                  <c:v>Bradford</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Sheet1!$B$50:$AA$50</c:f>
              <c:numCache>
                <c:formatCode>General</c:formatCode>
                <c:ptCount val="26"/>
                <c:pt idx="0">
                  <c:v>0.253</c:v>
                </c:pt>
                <c:pt idx="1">
                  <c:v>0.254</c:v>
                </c:pt>
                <c:pt idx="2">
                  <c:v>0.254</c:v>
                </c:pt>
                <c:pt idx="3">
                  <c:v>0.254</c:v>
                </c:pt>
                <c:pt idx="4">
                  <c:v>0.255</c:v>
                </c:pt>
                <c:pt idx="5">
                  <c:v>0.255</c:v>
                </c:pt>
                <c:pt idx="6">
                  <c:v>0.255</c:v>
                </c:pt>
                <c:pt idx="7">
                  <c:v>0.25600000000000001</c:v>
                </c:pt>
                <c:pt idx="8">
                  <c:v>0.25600000000000001</c:v>
                </c:pt>
                <c:pt idx="9">
                  <c:v>0.25700000000000001</c:v>
                </c:pt>
                <c:pt idx="10">
                  <c:v>0.25700000000000001</c:v>
                </c:pt>
                <c:pt idx="11">
                  <c:v>0.25800000000000001</c:v>
                </c:pt>
                <c:pt idx="12">
                  <c:v>0.25800000000000001</c:v>
                </c:pt>
                <c:pt idx="13">
                  <c:v>0.25900000000000001</c:v>
                </c:pt>
                <c:pt idx="14">
                  <c:v>0.25900000000000001</c:v>
                </c:pt>
                <c:pt idx="15">
                  <c:v>0.26</c:v>
                </c:pt>
                <c:pt idx="16">
                  <c:v>0.26100000000000001</c:v>
                </c:pt>
                <c:pt idx="17">
                  <c:v>0.26100000000000001</c:v>
                </c:pt>
                <c:pt idx="18">
                  <c:v>0.26200000000000001</c:v>
                </c:pt>
                <c:pt idx="19">
                  <c:v>0.26200000000000001</c:v>
                </c:pt>
                <c:pt idx="20">
                  <c:v>0.26300000000000001</c:v>
                </c:pt>
                <c:pt idx="21">
                  <c:v>0.26300000000000001</c:v>
                </c:pt>
                <c:pt idx="22">
                  <c:v>0.26300000000000001</c:v>
                </c:pt>
                <c:pt idx="23">
                  <c:v>0.26400000000000001</c:v>
                </c:pt>
                <c:pt idx="24">
                  <c:v>0.26400000000000001</c:v>
                </c:pt>
                <c:pt idx="25">
                  <c:v>0.26500000000000001</c:v>
                </c:pt>
              </c:numCache>
            </c:numRef>
          </c:val>
          <c:smooth val="0"/>
        </c:ser>
        <c:ser>
          <c:idx val="9"/>
          <c:order val="9"/>
          <c:tx>
            <c:strRef>
              <c:f>Sheet1!$A$51</c:f>
              <c:strCache>
                <c:ptCount val="1"/>
                <c:pt idx="0">
                  <c:v>Bristol</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Sheet1!$B$51:$AA$51</c:f>
              <c:numCache>
                <c:formatCode>General</c:formatCode>
                <c:ptCount val="26"/>
                <c:pt idx="0">
                  <c:v>0.41399999999999998</c:v>
                </c:pt>
                <c:pt idx="1">
                  <c:v>0.41499999999999998</c:v>
                </c:pt>
                <c:pt idx="2">
                  <c:v>0.41599999999999998</c:v>
                </c:pt>
                <c:pt idx="3">
                  <c:v>0.41699999999999998</c:v>
                </c:pt>
                <c:pt idx="4">
                  <c:v>0.41699999999999998</c:v>
                </c:pt>
                <c:pt idx="5">
                  <c:v>0.41699999999999998</c:v>
                </c:pt>
                <c:pt idx="6">
                  <c:v>0.41699999999999998</c:v>
                </c:pt>
                <c:pt idx="7">
                  <c:v>0.41699999999999998</c:v>
                </c:pt>
                <c:pt idx="8">
                  <c:v>0.41699999999999998</c:v>
                </c:pt>
                <c:pt idx="9">
                  <c:v>0.41699999999999998</c:v>
                </c:pt>
                <c:pt idx="10">
                  <c:v>0.41699999999999998</c:v>
                </c:pt>
                <c:pt idx="11">
                  <c:v>0.41699999999999998</c:v>
                </c:pt>
                <c:pt idx="12">
                  <c:v>0.41699999999999998</c:v>
                </c:pt>
                <c:pt idx="13">
                  <c:v>0.41699999999999998</c:v>
                </c:pt>
                <c:pt idx="14">
                  <c:v>0.41799999999999998</c:v>
                </c:pt>
                <c:pt idx="15">
                  <c:v>0.41799999999999998</c:v>
                </c:pt>
                <c:pt idx="16">
                  <c:v>0.41799999999999998</c:v>
                </c:pt>
                <c:pt idx="17">
                  <c:v>0.41899999999999998</c:v>
                </c:pt>
                <c:pt idx="18">
                  <c:v>0.41899999999999998</c:v>
                </c:pt>
                <c:pt idx="19">
                  <c:v>0.41899999999999998</c:v>
                </c:pt>
                <c:pt idx="20">
                  <c:v>0.42</c:v>
                </c:pt>
                <c:pt idx="21">
                  <c:v>0.42</c:v>
                </c:pt>
                <c:pt idx="22">
                  <c:v>0.42</c:v>
                </c:pt>
                <c:pt idx="23">
                  <c:v>0.42</c:v>
                </c:pt>
                <c:pt idx="24">
                  <c:v>0.42099999999999999</c:v>
                </c:pt>
                <c:pt idx="25">
                  <c:v>0.42099999999999999</c:v>
                </c:pt>
              </c:numCache>
            </c:numRef>
          </c:val>
          <c:smooth val="0"/>
        </c:ser>
        <c:ser>
          <c:idx val="10"/>
          <c:order val="10"/>
          <c:tx>
            <c:strRef>
              <c:f>Sheet1!$A$52</c:f>
              <c:strCache>
                <c:ptCount val="1"/>
                <c:pt idx="0">
                  <c:v>Cambridge</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Sheet1!$B$52:$AA$52</c:f>
              <c:numCache>
                <c:formatCode>General</c:formatCode>
                <c:ptCount val="26"/>
                <c:pt idx="0">
                  <c:v>0.378</c:v>
                </c:pt>
                <c:pt idx="1">
                  <c:v>0.377</c:v>
                </c:pt>
                <c:pt idx="2">
                  <c:v>0.376</c:v>
                </c:pt>
                <c:pt idx="3">
                  <c:v>0.375</c:v>
                </c:pt>
                <c:pt idx="4">
                  <c:v>0.374</c:v>
                </c:pt>
                <c:pt idx="5">
                  <c:v>0.373</c:v>
                </c:pt>
                <c:pt idx="6">
                  <c:v>0.371</c:v>
                </c:pt>
                <c:pt idx="7">
                  <c:v>0.37</c:v>
                </c:pt>
                <c:pt idx="8">
                  <c:v>0.36899999999999999</c:v>
                </c:pt>
                <c:pt idx="9">
                  <c:v>0.36699999999999999</c:v>
                </c:pt>
                <c:pt idx="10">
                  <c:v>0.36699999999999999</c:v>
                </c:pt>
                <c:pt idx="11">
                  <c:v>0.36599999999999999</c:v>
                </c:pt>
                <c:pt idx="12">
                  <c:v>0.36499999999999999</c:v>
                </c:pt>
                <c:pt idx="13">
                  <c:v>0.36399999999999999</c:v>
                </c:pt>
                <c:pt idx="14">
                  <c:v>0.36299999999999999</c:v>
                </c:pt>
                <c:pt idx="15">
                  <c:v>0.36299999999999999</c:v>
                </c:pt>
                <c:pt idx="16">
                  <c:v>0.36199999999999999</c:v>
                </c:pt>
                <c:pt idx="17">
                  <c:v>0.36099999999999999</c:v>
                </c:pt>
                <c:pt idx="18">
                  <c:v>0.36</c:v>
                </c:pt>
                <c:pt idx="19">
                  <c:v>0.35899999999999999</c:v>
                </c:pt>
                <c:pt idx="20">
                  <c:v>0.35799999999999998</c:v>
                </c:pt>
                <c:pt idx="21">
                  <c:v>0.35699999999999998</c:v>
                </c:pt>
                <c:pt idx="22">
                  <c:v>0.35599999999999998</c:v>
                </c:pt>
                <c:pt idx="23">
                  <c:v>0.35499999999999998</c:v>
                </c:pt>
                <c:pt idx="24">
                  <c:v>0.35399999999999998</c:v>
                </c:pt>
                <c:pt idx="25">
                  <c:v>0.35299999999999998</c:v>
                </c:pt>
              </c:numCache>
            </c:numRef>
          </c:val>
          <c:smooth val="0"/>
        </c:ser>
        <c:ser>
          <c:idx val="11"/>
          <c:order val="11"/>
          <c:tx>
            <c:strRef>
              <c:f>Sheet1!$A$53</c:f>
              <c:strCache>
                <c:ptCount val="1"/>
                <c:pt idx="0">
                  <c:v>Canterbury</c:v>
                </c:pt>
              </c:strCache>
            </c:strRef>
          </c:tx>
          <c:marker>
            <c:symbol val="none"/>
          </c:marker>
          <c:cat>
            <c:numRef>
              <c:f>Sheet1!$B$41:$AA$41</c:f>
              <c:numCache>
                <c:formatCode>General</c:formatCode>
                <c:ptCount val="26"/>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pt idx="13">
                  <c:v>2025</c:v>
                </c:pt>
                <c:pt idx="14">
                  <c:v>2026</c:v>
                </c:pt>
                <c:pt idx="15">
                  <c:v>2027</c:v>
                </c:pt>
                <c:pt idx="16">
                  <c:v>2028</c:v>
                </c:pt>
                <c:pt idx="17">
                  <c:v>2029</c:v>
                </c:pt>
                <c:pt idx="18">
                  <c:v>2030</c:v>
                </c:pt>
                <c:pt idx="19">
                  <c:v>2031</c:v>
                </c:pt>
                <c:pt idx="20">
                  <c:v>2032</c:v>
                </c:pt>
                <c:pt idx="21">
                  <c:v>2033</c:v>
                </c:pt>
                <c:pt idx="22">
                  <c:v>2034</c:v>
                </c:pt>
                <c:pt idx="23">
                  <c:v>2035</c:v>
                </c:pt>
                <c:pt idx="24">
                  <c:v>2036</c:v>
                </c:pt>
                <c:pt idx="25">
                  <c:v>2037</c:v>
                </c:pt>
              </c:numCache>
            </c:numRef>
          </c:cat>
          <c:val>
            <c:numRef>
              <c:f>Sheet1!$B$53:$AA$53</c:f>
              <c:numCache>
                <c:formatCode>General</c:formatCode>
                <c:ptCount val="26"/>
                <c:pt idx="0">
                  <c:v>0.38700000000000001</c:v>
                </c:pt>
                <c:pt idx="1">
                  <c:v>0.38800000000000001</c:v>
                </c:pt>
                <c:pt idx="2">
                  <c:v>0.39</c:v>
                </c:pt>
                <c:pt idx="3">
                  <c:v>0.39100000000000001</c:v>
                </c:pt>
                <c:pt idx="4">
                  <c:v>0.39300000000000002</c:v>
                </c:pt>
                <c:pt idx="5">
                  <c:v>0.39400000000000002</c:v>
                </c:pt>
                <c:pt idx="6">
                  <c:v>0.39500000000000002</c:v>
                </c:pt>
                <c:pt idx="7">
                  <c:v>0.39600000000000002</c:v>
                </c:pt>
                <c:pt idx="8">
                  <c:v>0.39700000000000002</c:v>
                </c:pt>
                <c:pt idx="9">
                  <c:v>0.39800000000000002</c:v>
                </c:pt>
                <c:pt idx="10">
                  <c:v>0.39900000000000002</c:v>
                </c:pt>
                <c:pt idx="11">
                  <c:v>0.4</c:v>
                </c:pt>
                <c:pt idx="12">
                  <c:v>0.40100000000000002</c:v>
                </c:pt>
                <c:pt idx="13">
                  <c:v>0.40300000000000002</c:v>
                </c:pt>
                <c:pt idx="14">
                  <c:v>0.40400000000000003</c:v>
                </c:pt>
                <c:pt idx="15">
                  <c:v>0.40500000000000003</c:v>
                </c:pt>
                <c:pt idx="16">
                  <c:v>0.40699999999999997</c:v>
                </c:pt>
                <c:pt idx="17">
                  <c:v>0.40799999999999997</c:v>
                </c:pt>
                <c:pt idx="18">
                  <c:v>0.40899999999999997</c:v>
                </c:pt>
                <c:pt idx="19">
                  <c:v>0.41</c:v>
                </c:pt>
                <c:pt idx="20">
                  <c:v>0.41099999999999998</c:v>
                </c:pt>
                <c:pt idx="21">
                  <c:v>0.41199999999999998</c:v>
                </c:pt>
                <c:pt idx="22">
                  <c:v>0.41299999999999998</c:v>
                </c:pt>
                <c:pt idx="23">
                  <c:v>0.41399999999999998</c:v>
                </c:pt>
                <c:pt idx="24">
                  <c:v>0.41499999999999998</c:v>
                </c:pt>
                <c:pt idx="25">
                  <c:v>0.41599999999999998</c:v>
                </c:pt>
              </c:numCache>
            </c:numRef>
          </c:val>
          <c:smooth val="0"/>
        </c:ser>
        <c:dLbls>
          <c:showLegendKey val="0"/>
          <c:showVal val="0"/>
          <c:showCatName val="0"/>
          <c:showSerName val="0"/>
          <c:showPercent val="0"/>
          <c:showBubbleSize val="0"/>
        </c:dLbls>
        <c:marker val="1"/>
        <c:smooth val="0"/>
        <c:axId val="35859456"/>
        <c:axId val="35873536"/>
      </c:lineChart>
      <c:catAx>
        <c:axId val="35859456"/>
        <c:scaling>
          <c:orientation val="minMax"/>
        </c:scaling>
        <c:delete val="0"/>
        <c:axPos val="b"/>
        <c:numFmt formatCode="General" sourceLinked="1"/>
        <c:majorTickMark val="out"/>
        <c:minorTickMark val="none"/>
        <c:tickLblPos val="nextTo"/>
        <c:crossAx val="35873536"/>
        <c:crosses val="autoZero"/>
        <c:auto val="1"/>
        <c:lblAlgn val="ctr"/>
        <c:lblOffset val="100"/>
        <c:noMultiLvlLbl val="0"/>
      </c:catAx>
      <c:valAx>
        <c:axId val="35873536"/>
        <c:scaling>
          <c:orientation val="minMax"/>
        </c:scaling>
        <c:delete val="0"/>
        <c:axPos val="l"/>
        <c:majorGridlines/>
        <c:numFmt formatCode="General" sourceLinked="1"/>
        <c:majorTickMark val="out"/>
        <c:minorTickMark val="none"/>
        <c:tickLblPos val="nextTo"/>
        <c:crossAx val="35859456"/>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overlay val="0"/>
    </c:title>
    <c:autoTitleDeleted val="0"/>
    <c:plotArea>
      <c:layout/>
      <c:lineChart>
        <c:grouping val="standard"/>
        <c:varyColors val="0"/>
        <c:ser>
          <c:idx val="0"/>
          <c:order val="0"/>
          <c:tx>
            <c:strRef>
              <c:f>Sheet1!$A$29:$D$29</c:f>
              <c:strCache>
                <c:ptCount val="1"/>
                <c:pt idx="0">
                  <c:v>percent difference between "trend" and "economic" estimates</c:v>
                </c:pt>
              </c:strCache>
            </c:strRef>
          </c:tx>
          <c:marker>
            <c:symbol val="none"/>
          </c:marker>
          <c:cat>
            <c:numRef>
              <c:f>Sheet1!$E$28:$AC$28</c:f>
              <c:numCache>
                <c:formatCode>General</c:formatCode>
                <c:ptCount val="25"/>
                <c:pt idx="0">
                  <c:v>2013</c:v>
                </c:pt>
                <c:pt idx="1">
                  <c:v>2014</c:v>
                </c:pt>
                <c:pt idx="2">
                  <c:v>2015</c:v>
                </c:pt>
                <c:pt idx="3">
                  <c:v>2016</c:v>
                </c:pt>
                <c:pt idx="4">
                  <c:v>2017</c:v>
                </c:pt>
                <c:pt idx="5">
                  <c:v>2018</c:v>
                </c:pt>
                <c:pt idx="6">
                  <c:v>2019</c:v>
                </c:pt>
                <c:pt idx="7">
                  <c:v>2020</c:v>
                </c:pt>
                <c:pt idx="8">
                  <c:v>2021</c:v>
                </c:pt>
                <c:pt idx="9">
                  <c:v>2022</c:v>
                </c:pt>
                <c:pt idx="10">
                  <c:v>2023</c:v>
                </c:pt>
                <c:pt idx="11">
                  <c:v>2024</c:v>
                </c:pt>
                <c:pt idx="12">
                  <c:v>2025</c:v>
                </c:pt>
                <c:pt idx="13">
                  <c:v>2026</c:v>
                </c:pt>
                <c:pt idx="14">
                  <c:v>2027</c:v>
                </c:pt>
                <c:pt idx="15">
                  <c:v>2028</c:v>
                </c:pt>
                <c:pt idx="16">
                  <c:v>2029</c:v>
                </c:pt>
                <c:pt idx="17">
                  <c:v>2030</c:v>
                </c:pt>
                <c:pt idx="18">
                  <c:v>2031</c:v>
                </c:pt>
                <c:pt idx="19">
                  <c:v>2032</c:v>
                </c:pt>
                <c:pt idx="20">
                  <c:v>2033</c:v>
                </c:pt>
                <c:pt idx="21">
                  <c:v>2034</c:v>
                </c:pt>
                <c:pt idx="22">
                  <c:v>2035</c:v>
                </c:pt>
                <c:pt idx="23">
                  <c:v>2036</c:v>
                </c:pt>
                <c:pt idx="24">
                  <c:v>2037</c:v>
                </c:pt>
              </c:numCache>
            </c:numRef>
          </c:cat>
          <c:val>
            <c:numRef>
              <c:f>Sheet1!$E$29:$AC$29</c:f>
              <c:numCache>
                <c:formatCode>General</c:formatCode>
                <c:ptCount val="25"/>
                <c:pt idx="0">
                  <c:v>-1.1016107166304523</c:v>
                </c:pt>
                <c:pt idx="1">
                  <c:v>-1.1094279208064384</c:v>
                </c:pt>
                <c:pt idx="2">
                  <c:v>-1.1918467240832786</c:v>
                </c:pt>
                <c:pt idx="3">
                  <c:v>-1.3154439240220417</c:v>
                </c:pt>
                <c:pt idx="4">
                  <c:v>-1.2888779836628395</c:v>
                </c:pt>
                <c:pt idx="5">
                  <c:v>-1.4822417949201361</c:v>
                </c:pt>
                <c:pt idx="6">
                  <c:v>-1.7948695808245541</c:v>
                </c:pt>
                <c:pt idx="7">
                  <c:v>-2.0717234222351499</c:v>
                </c:pt>
                <c:pt idx="8">
                  <c:v>-2.4045296150263518</c:v>
                </c:pt>
                <c:pt idx="9">
                  <c:v>-2.9013527610205037</c:v>
                </c:pt>
                <c:pt idx="10">
                  <c:v>-3.0096556878214664</c:v>
                </c:pt>
                <c:pt idx="11">
                  <c:v>-3.5363477252348896</c:v>
                </c:pt>
                <c:pt idx="12">
                  <c:v>-4.0201286982874169</c:v>
                </c:pt>
                <c:pt idx="13">
                  <c:v>-4.1317026306933453</c:v>
                </c:pt>
                <c:pt idx="14">
                  <c:v>-4.2144460193781601</c:v>
                </c:pt>
                <c:pt idx="15">
                  <c:v>-4.3629953311795759</c:v>
                </c:pt>
                <c:pt idx="16">
                  <c:v>-4.5328578983453109</c:v>
                </c:pt>
                <c:pt idx="17">
                  <c:v>-4.6892102922571404</c:v>
                </c:pt>
                <c:pt idx="18">
                  <c:v>-4.8590708144940375</c:v>
                </c:pt>
                <c:pt idx="19">
                  <c:v>-4.928213311788765</c:v>
                </c:pt>
                <c:pt idx="20">
                  <c:v>-5.1318948607879999</c:v>
                </c:pt>
                <c:pt idx="21">
                  <c:v>-5.3048991158621046</c:v>
                </c:pt>
                <c:pt idx="22">
                  <c:v>-5.5129324325258295</c:v>
                </c:pt>
                <c:pt idx="23">
                  <c:v>-5.6627489701028599</c:v>
                </c:pt>
                <c:pt idx="24">
                  <c:v>-5.7332082613080093</c:v>
                </c:pt>
              </c:numCache>
            </c:numRef>
          </c:val>
          <c:smooth val="0"/>
        </c:ser>
        <c:dLbls>
          <c:showLegendKey val="0"/>
          <c:showVal val="0"/>
          <c:showCatName val="0"/>
          <c:showSerName val="0"/>
          <c:showPercent val="0"/>
          <c:showBubbleSize val="0"/>
        </c:dLbls>
        <c:marker val="1"/>
        <c:smooth val="0"/>
        <c:axId val="35102080"/>
        <c:axId val="35918976"/>
      </c:lineChart>
      <c:catAx>
        <c:axId val="35102080"/>
        <c:scaling>
          <c:orientation val="minMax"/>
        </c:scaling>
        <c:delete val="0"/>
        <c:axPos val="b"/>
        <c:numFmt formatCode="General" sourceLinked="1"/>
        <c:majorTickMark val="out"/>
        <c:minorTickMark val="none"/>
        <c:tickLblPos val="nextTo"/>
        <c:crossAx val="35918976"/>
        <c:crosses val="autoZero"/>
        <c:auto val="1"/>
        <c:lblAlgn val="ctr"/>
        <c:lblOffset val="100"/>
        <c:noMultiLvlLbl val="0"/>
      </c:catAx>
      <c:valAx>
        <c:axId val="35918976"/>
        <c:scaling>
          <c:orientation val="minMax"/>
        </c:scaling>
        <c:delete val="0"/>
        <c:axPos val="l"/>
        <c:majorGridlines/>
        <c:numFmt formatCode="General" sourceLinked="1"/>
        <c:majorTickMark val="out"/>
        <c:minorTickMark val="none"/>
        <c:tickLblPos val="nextTo"/>
        <c:crossAx val="35102080"/>
        <c:crosses val="autoZero"/>
        <c:crossBetween val="between"/>
      </c:valAx>
    </c:plotArea>
    <c:legend>
      <c:legendPos val="r"/>
      <c:layout/>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34" tIns="45716" rIns="91434" bIns="45716" numCol="1" anchor="ctr" anchorCtr="0" compatLnSpc="1">
            <a:prstTxWarp prst="textNoShape">
              <a:avLst/>
            </a:prstTxWarp>
          </a:bodyPr>
          <a:lstStyle>
            <a:lvl1pPr>
              <a:defRPr sz="1200"/>
            </a:lvl1pPr>
          </a:lstStyle>
          <a:p>
            <a:pPr>
              <a:defRPr/>
            </a:pPr>
            <a:endParaRPr lang="en-US"/>
          </a:p>
        </p:txBody>
      </p:sp>
      <p:sp>
        <p:nvSpPr>
          <p:cNvPr id="459779" name="Rectangle 3"/>
          <p:cNvSpPr>
            <a:spLocks noGrp="1" noChangeArrowheads="1"/>
          </p:cNvSpPr>
          <p:nvPr>
            <p:ph type="dt" sz="quarter" idx="1"/>
          </p:nvPr>
        </p:nvSpPr>
        <p:spPr bwMode="auto">
          <a:xfrm>
            <a:off x="3806825" y="0"/>
            <a:ext cx="2911475" cy="493713"/>
          </a:xfrm>
          <a:prstGeom prst="rect">
            <a:avLst/>
          </a:prstGeom>
          <a:noFill/>
          <a:ln w="9525">
            <a:noFill/>
            <a:miter lim="800000"/>
            <a:headEnd/>
            <a:tailEnd/>
          </a:ln>
          <a:effectLst/>
        </p:spPr>
        <p:txBody>
          <a:bodyPr vert="horz" wrap="square" lIns="91434" tIns="45716" rIns="91434" bIns="45716" numCol="1" anchor="ctr" anchorCtr="0" compatLnSpc="1">
            <a:prstTxWarp prst="textNoShape">
              <a:avLst/>
            </a:prstTxWarp>
          </a:bodyPr>
          <a:lstStyle>
            <a:lvl1pPr algn="r">
              <a:defRPr sz="1200"/>
            </a:lvl1pPr>
          </a:lstStyle>
          <a:p>
            <a:pPr>
              <a:defRPr/>
            </a:pPr>
            <a:endParaRPr lang="en-US"/>
          </a:p>
        </p:txBody>
      </p:sp>
      <p:sp>
        <p:nvSpPr>
          <p:cNvPr id="459780" name="Rectangle 4"/>
          <p:cNvSpPr>
            <a:spLocks noGrp="1" noChangeArrowheads="1"/>
          </p:cNvSpPr>
          <p:nvPr>
            <p:ph type="ftr" sz="quarter" idx="2"/>
          </p:nvPr>
        </p:nvSpPr>
        <p:spPr bwMode="auto">
          <a:xfrm>
            <a:off x="0" y="9374188"/>
            <a:ext cx="2911475" cy="493712"/>
          </a:xfrm>
          <a:prstGeom prst="rect">
            <a:avLst/>
          </a:prstGeom>
          <a:noFill/>
          <a:ln w="9525">
            <a:noFill/>
            <a:miter lim="800000"/>
            <a:headEnd/>
            <a:tailEnd/>
          </a:ln>
          <a:effectLst/>
        </p:spPr>
        <p:txBody>
          <a:bodyPr vert="horz" wrap="square" lIns="91434" tIns="45716" rIns="91434" bIns="45716" numCol="1" anchor="b" anchorCtr="0" compatLnSpc="1">
            <a:prstTxWarp prst="textNoShape">
              <a:avLst/>
            </a:prstTxWarp>
          </a:bodyPr>
          <a:lstStyle>
            <a:lvl1pPr>
              <a:defRPr sz="1200"/>
            </a:lvl1pPr>
          </a:lstStyle>
          <a:p>
            <a:pPr>
              <a:defRPr/>
            </a:pPr>
            <a:endParaRPr lang="en-US"/>
          </a:p>
        </p:txBody>
      </p:sp>
      <p:sp>
        <p:nvSpPr>
          <p:cNvPr id="459781" name="Rectangle 5"/>
          <p:cNvSpPr>
            <a:spLocks noGrp="1" noChangeArrowheads="1"/>
          </p:cNvSpPr>
          <p:nvPr>
            <p:ph type="sldNum" sz="quarter" idx="3"/>
          </p:nvPr>
        </p:nvSpPr>
        <p:spPr bwMode="auto">
          <a:xfrm>
            <a:off x="3806825" y="9374188"/>
            <a:ext cx="2911475" cy="493712"/>
          </a:xfrm>
          <a:prstGeom prst="rect">
            <a:avLst/>
          </a:prstGeom>
          <a:noFill/>
          <a:ln w="9525">
            <a:noFill/>
            <a:miter lim="800000"/>
            <a:headEnd/>
            <a:tailEnd/>
          </a:ln>
          <a:effectLst/>
        </p:spPr>
        <p:txBody>
          <a:bodyPr vert="horz" wrap="square" lIns="91434" tIns="45716" rIns="91434" bIns="45716" numCol="1" anchor="b" anchorCtr="0" compatLnSpc="1">
            <a:prstTxWarp prst="textNoShape">
              <a:avLst/>
            </a:prstTxWarp>
          </a:bodyPr>
          <a:lstStyle>
            <a:lvl1pPr algn="r">
              <a:defRPr sz="1200"/>
            </a:lvl1pPr>
          </a:lstStyle>
          <a:p>
            <a:pPr>
              <a:defRPr/>
            </a:pPr>
            <a:fld id="{17199222-E301-4B2E-88BB-EB96987C1627}" type="slidenum">
              <a:rPr lang="en-US"/>
              <a:pPr>
                <a:defRPr/>
              </a:pPr>
              <a:t>‹#›</a:t>
            </a:fld>
            <a:endParaRPr lang="en-US"/>
          </a:p>
        </p:txBody>
      </p:sp>
    </p:spTree>
    <p:extLst>
      <p:ext uri="{BB962C8B-B14F-4D97-AF65-F5344CB8AC3E}">
        <p14:creationId xmlns:p14="http://schemas.microsoft.com/office/powerpoint/2010/main" val="4041484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34" tIns="45716" rIns="91434" bIns="45716" numCol="1" anchor="t" anchorCtr="0" compatLnSpc="1">
            <a:prstTxWarp prst="textNoShape">
              <a:avLst/>
            </a:prstTxWarp>
          </a:bodyPr>
          <a:lstStyle>
            <a:lvl1pPr>
              <a:defRPr sz="1200">
                <a:solidFill>
                  <a:schemeClr val="tx1"/>
                </a:solidFill>
                <a:latin typeface="Arial" charset="0"/>
              </a:defRPr>
            </a:lvl1pPr>
          </a:lstStyle>
          <a:p>
            <a:pPr>
              <a:defRPr/>
            </a:pPr>
            <a:endParaRPr lang="en-US"/>
          </a:p>
        </p:txBody>
      </p:sp>
      <p:sp>
        <p:nvSpPr>
          <p:cNvPr id="9219" name="Rectangle 3"/>
          <p:cNvSpPr>
            <a:spLocks noGrp="1" noChangeArrowheads="1"/>
          </p:cNvSpPr>
          <p:nvPr>
            <p:ph type="dt" idx="1"/>
          </p:nvPr>
        </p:nvSpPr>
        <p:spPr bwMode="auto">
          <a:xfrm>
            <a:off x="3805238" y="0"/>
            <a:ext cx="2911475" cy="493713"/>
          </a:xfrm>
          <a:prstGeom prst="rect">
            <a:avLst/>
          </a:prstGeom>
          <a:noFill/>
          <a:ln w="9525">
            <a:noFill/>
            <a:miter lim="800000"/>
            <a:headEnd/>
            <a:tailEnd/>
          </a:ln>
          <a:effectLst/>
        </p:spPr>
        <p:txBody>
          <a:bodyPr vert="horz" wrap="square" lIns="91434" tIns="45716" rIns="91434" bIns="45716" numCol="1" anchor="t" anchorCtr="0" compatLnSpc="1">
            <a:prstTxWarp prst="textNoShape">
              <a:avLst/>
            </a:prstTxWarp>
          </a:bodyPr>
          <a:lstStyle>
            <a:lvl1pPr algn="r">
              <a:defRPr sz="1200">
                <a:solidFill>
                  <a:schemeClr val="tx1"/>
                </a:solidFill>
                <a:latin typeface="Arial"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893763" y="739775"/>
            <a:ext cx="4933950" cy="3700463"/>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71513" y="4687888"/>
            <a:ext cx="5375275" cy="4440237"/>
          </a:xfrm>
          <a:prstGeom prst="rect">
            <a:avLst/>
          </a:prstGeom>
          <a:noFill/>
          <a:ln w="9525">
            <a:noFill/>
            <a:miter lim="800000"/>
            <a:headEnd/>
            <a:tailEnd/>
          </a:ln>
          <a:effectLst/>
        </p:spPr>
        <p:txBody>
          <a:bodyPr vert="horz" wrap="square" lIns="91434" tIns="45716" rIns="91434" bIns="457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372600"/>
            <a:ext cx="2911475" cy="493713"/>
          </a:xfrm>
          <a:prstGeom prst="rect">
            <a:avLst/>
          </a:prstGeom>
          <a:noFill/>
          <a:ln w="9525">
            <a:noFill/>
            <a:miter lim="800000"/>
            <a:headEnd/>
            <a:tailEnd/>
          </a:ln>
          <a:effectLst/>
        </p:spPr>
        <p:txBody>
          <a:bodyPr vert="horz" wrap="square" lIns="91434" tIns="45716" rIns="91434" bIns="45716" numCol="1" anchor="b" anchorCtr="0" compatLnSpc="1">
            <a:prstTxWarp prst="textNoShape">
              <a:avLst/>
            </a:prstTxWarp>
          </a:bodyPr>
          <a:lstStyle>
            <a:lvl1pPr>
              <a:defRPr sz="1200">
                <a:solidFill>
                  <a:schemeClr val="tx1"/>
                </a:solidFill>
                <a:latin typeface="Arial" charset="0"/>
              </a:defRPr>
            </a:lvl1pPr>
          </a:lstStyle>
          <a:p>
            <a:pPr>
              <a:defRPr/>
            </a:pPr>
            <a:endParaRPr lang="en-US"/>
          </a:p>
        </p:txBody>
      </p:sp>
      <p:sp>
        <p:nvSpPr>
          <p:cNvPr id="9223" name="Rectangle 7"/>
          <p:cNvSpPr>
            <a:spLocks noGrp="1" noChangeArrowheads="1"/>
          </p:cNvSpPr>
          <p:nvPr>
            <p:ph type="sldNum" sz="quarter" idx="5"/>
          </p:nvPr>
        </p:nvSpPr>
        <p:spPr bwMode="auto">
          <a:xfrm>
            <a:off x="3805238" y="9372600"/>
            <a:ext cx="2911475" cy="493713"/>
          </a:xfrm>
          <a:prstGeom prst="rect">
            <a:avLst/>
          </a:prstGeom>
          <a:noFill/>
          <a:ln w="9525">
            <a:noFill/>
            <a:miter lim="800000"/>
            <a:headEnd/>
            <a:tailEnd/>
          </a:ln>
          <a:effectLst/>
        </p:spPr>
        <p:txBody>
          <a:bodyPr vert="horz" wrap="square" lIns="91434" tIns="45716" rIns="91434" bIns="45716" numCol="1" anchor="b" anchorCtr="0" compatLnSpc="1">
            <a:prstTxWarp prst="textNoShape">
              <a:avLst/>
            </a:prstTxWarp>
          </a:bodyPr>
          <a:lstStyle>
            <a:lvl1pPr algn="r">
              <a:defRPr sz="1200">
                <a:solidFill>
                  <a:schemeClr val="tx1"/>
                </a:solidFill>
                <a:latin typeface="Arial" charset="0"/>
              </a:defRPr>
            </a:lvl1pPr>
          </a:lstStyle>
          <a:p>
            <a:pPr>
              <a:defRPr/>
            </a:pPr>
            <a:fld id="{0170F48E-284F-40DA-905A-86E12F2584C2}" type="slidenum">
              <a:rPr lang="en-US"/>
              <a:pPr>
                <a:defRPr/>
              </a:pPr>
              <a:t>‹#›</a:t>
            </a:fld>
            <a:endParaRPr lang="en-US"/>
          </a:p>
        </p:txBody>
      </p:sp>
    </p:spTree>
    <p:extLst>
      <p:ext uri="{BB962C8B-B14F-4D97-AF65-F5344CB8AC3E}">
        <p14:creationId xmlns:p14="http://schemas.microsoft.com/office/powerpoint/2010/main" val="23797997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2DBD3208-3AE3-4F63-B133-ECEFBD5338A6}" type="slidenum">
              <a:rPr lang="en-US" smtClean="0"/>
              <a:pPr/>
              <a:t>1</a:t>
            </a:fld>
            <a:endParaRPr lang="en-US" smtClean="0"/>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r>
              <a:rPr lang="en-US" smtClean="0"/>
              <a:t>This is the title slide, PowerPoint will automatically format the first slide with the title master, although this can be changed in the design palette.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35" descr="R-Logo-blue_03"/>
          <p:cNvPicPr>
            <a:picLocks noChangeAspect="1" noChangeArrowheads="1"/>
          </p:cNvPicPr>
          <p:nvPr/>
        </p:nvPicPr>
        <p:blipFill>
          <a:blip r:embed="rId3" cstate="print"/>
          <a:srcRect/>
          <a:stretch>
            <a:fillRect/>
          </a:stretch>
        </p:blipFill>
        <p:spPr bwMode="hidden">
          <a:xfrm>
            <a:off x="0" y="0"/>
            <a:ext cx="9144000" cy="6858000"/>
          </a:xfrm>
          <a:prstGeom prst="rect">
            <a:avLst/>
          </a:prstGeom>
          <a:noFill/>
          <a:ln w="9525">
            <a:noFill/>
            <a:miter lim="800000"/>
            <a:headEnd/>
            <a:tailEnd/>
          </a:ln>
        </p:spPr>
      </p:pic>
      <p:pic>
        <p:nvPicPr>
          <p:cNvPr id="5" name="Picture 32" descr="Device-black"/>
          <p:cNvPicPr>
            <a:picLocks noChangeAspect="1" noChangeArrowheads="1"/>
          </p:cNvPicPr>
          <p:nvPr/>
        </p:nvPicPr>
        <p:blipFill>
          <a:blip r:embed="rId4" cstate="print"/>
          <a:srcRect/>
          <a:stretch>
            <a:fillRect/>
          </a:stretch>
        </p:blipFill>
        <p:spPr bwMode="auto">
          <a:xfrm>
            <a:off x="7524750" y="433388"/>
            <a:ext cx="1184275" cy="387350"/>
          </a:xfrm>
          <a:prstGeom prst="rect">
            <a:avLst/>
          </a:prstGeom>
          <a:noFill/>
          <a:ln w="9525">
            <a:noFill/>
            <a:miter lim="800000"/>
            <a:headEnd/>
            <a:tailEnd/>
          </a:ln>
        </p:spPr>
      </p:pic>
      <p:sp>
        <p:nvSpPr>
          <p:cNvPr id="6" name="Rectangle 18"/>
          <p:cNvSpPr>
            <a:spLocks noChangeArrowheads="1"/>
          </p:cNvSpPr>
          <p:nvPr/>
        </p:nvSpPr>
        <p:spPr bwMode="auto">
          <a:xfrm>
            <a:off x="3581400" y="6519863"/>
            <a:ext cx="3533775" cy="476250"/>
          </a:xfrm>
          <a:prstGeom prst="rect">
            <a:avLst/>
          </a:prstGeom>
          <a:noFill/>
          <a:ln w="9525">
            <a:noFill/>
            <a:miter lim="800000"/>
            <a:headEnd/>
            <a:tailEnd/>
          </a:ln>
          <a:effectLst/>
        </p:spPr>
        <p:txBody>
          <a:bodyPr/>
          <a:lstStyle/>
          <a:p>
            <a:pPr>
              <a:defRPr/>
            </a:pPr>
            <a:r>
              <a:rPr lang="en-US" sz="1400">
                <a:solidFill>
                  <a:schemeClr val="tx1"/>
                </a:solidFill>
              </a:rPr>
              <a:t>© University of Reading 2006</a:t>
            </a:r>
          </a:p>
        </p:txBody>
      </p:sp>
      <p:sp>
        <p:nvSpPr>
          <p:cNvPr id="7" name="Text Box 19"/>
          <p:cNvSpPr txBox="1">
            <a:spLocks noChangeArrowheads="1"/>
          </p:cNvSpPr>
          <p:nvPr/>
        </p:nvSpPr>
        <p:spPr bwMode="auto">
          <a:xfrm>
            <a:off x="6867525" y="6519863"/>
            <a:ext cx="1871663" cy="304800"/>
          </a:xfrm>
          <a:prstGeom prst="rect">
            <a:avLst/>
          </a:prstGeom>
          <a:noFill/>
          <a:ln w="9525" algn="ctr">
            <a:noFill/>
            <a:miter lim="800000"/>
            <a:headEnd/>
            <a:tailEnd/>
          </a:ln>
          <a:effectLst/>
        </p:spPr>
        <p:txBody>
          <a:bodyPr>
            <a:spAutoFit/>
          </a:bodyPr>
          <a:lstStyle/>
          <a:p>
            <a:pPr algn="r">
              <a:spcBef>
                <a:spcPct val="50000"/>
              </a:spcBef>
              <a:defRPr/>
            </a:pPr>
            <a:r>
              <a:rPr lang="en-US" sz="1400" b="1">
                <a:solidFill>
                  <a:schemeClr val="tx1"/>
                </a:solidFill>
              </a:rPr>
              <a:t>www.reading.ac.uk</a:t>
            </a:r>
          </a:p>
        </p:txBody>
      </p:sp>
      <p:sp>
        <p:nvSpPr>
          <p:cNvPr id="8" name="Rectangle 33"/>
          <p:cNvSpPr>
            <a:spLocks noChangeArrowheads="1"/>
          </p:cNvSpPr>
          <p:nvPr/>
        </p:nvSpPr>
        <p:spPr bwMode="hidden">
          <a:xfrm>
            <a:off x="7343775" y="0"/>
            <a:ext cx="1800225" cy="1125538"/>
          </a:xfrm>
          <a:prstGeom prst="rect">
            <a:avLst/>
          </a:prstGeom>
          <a:solidFill>
            <a:schemeClr val="accent1"/>
          </a:solidFill>
          <a:ln w="9525" algn="ctr">
            <a:noFill/>
            <a:miter lim="800000"/>
            <a:headEnd/>
            <a:tailEnd/>
          </a:ln>
          <a:effectLst/>
        </p:spPr>
        <p:txBody>
          <a:bodyPr wrap="none" anchor="ctr"/>
          <a:lstStyle/>
          <a:p>
            <a:pPr>
              <a:defRPr/>
            </a:pPr>
            <a:endParaRPr lang="en-GB"/>
          </a:p>
        </p:txBody>
      </p:sp>
      <p:pic>
        <p:nvPicPr>
          <p:cNvPr id="9" name="Picture 34" descr="Device-blue"/>
          <p:cNvPicPr>
            <a:picLocks noChangeAspect="1" noChangeArrowheads="1"/>
          </p:cNvPicPr>
          <p:nvPr/>
        </p:nvPicPr>
        <p:blipFill>
          <a:blip r:embed="rId5" cstate="print"/>
          <a:srcRect/>
          <a:stretch>
            <a:fillRect/>
          </a:stretch>
        </p:blipFill>
        <p:spPr bwMode="hidden">
          <a:xfrm>
            <a:off x="7524750" y="438150"/>
            <a:ext cx="1184275" cy="385763"/>
          </a:xfrm>
          <a:prstGeom prst="rect">
            <a:avLst/>
          </a:prstGeom>
          <a:noFill/>
          <a:ln w="9525">
            <a:noFill/>
            <a:miter lim="800000"/>
            <a:headEnd/>
            <a:tailEnd/>
          </a:ln>
        </p:spPr>
      </p:pic>
      <p:sp>
        <p:nvSpPr>
          <p:cNvPr id="3083" name="Rectangle 11"/>
          <p:cNvSpPr>
            <a:spLocks noGrp="1" noChangeArrowheads="1"/>
          </p:cNvSpPr>
          <p:nvPr>
            <p:ph type="ctrTitle"/>
          </p:nvPr>
        </p:nvSpPr>
        <p:spPr>
          <a:xfrm>
            <a:off x="755650" y="1166813"/>
            <a:ext cx="7920038" cy="2387600"/>
          </a:xfrm>
        </p:spPr>
        <p:txBody>
          <a:bodyPr wrap="square"/>
          <a:lstStyle>
            <a:lvl1pPr>
              <a:lnSpc>
                <a:spcPct val="90000"/>
              </a:lnSpc>
              <a:tabLst>
                <a:tab pos="4038600" algn="l"/>
              </a:tabLst>
              <a:defRPr sz="8600"/>
            </a:lvl1pPr>
          </a:lstStyle>
          <a:p>
            <a:r>
              <a:rPr lang="en-US"/>
              <a:t>Click to edit Master title style</a:t>
            </a:r>
          </a:p>
        </p:txBody>
      </p:sp>
      <p:sp>
        <p:nvSpPr>
          <p:cNvPr id="3084" name="Rectangle 12"/>
          <p:cNvSpPr>
            <a:spLocks noGrp="1" noChangeArrowheads="1"/>
          </p:cNvSpPr>
          <p:nvPr>
            <p:ph type="subTitle" idx="1"/>
          </p:nvPr>
        </p:nvSpPr>
        <p:spPr>
          <a:xfrm>
            <a:off x="755650" y="3552825"/>
            <a:ext cx="7920038" cy="1476375"/>
          </a:xfrm>
        </p:spPr>
        <p:txBody>
          <a:bodyPr/>
          <a:lstStyle>
            <a:lvl1pPr marL="0" indent="0">
              <a:buFontTx/>
              <a:buNone/>
              <a:defRPr sz="3600">
                <a:solidFill>
                  <a:srgbClr val="A3B7D1"/>
                </a:solidFill>
              </a:defRPr>
            </a:lvl1pPr>
          </a:lstStyle>
          <a:p>
            <a:r>
              <a:rPr lang="en-US"/>
              <a:t>Click to edit Master subtitle style</a:t>
            </a:r>
          </a:p>
        </p:txBody>
      </p:sp>
      <p:sp>
        <p:nvSpPr>
          <p:cNvPr id="10" name="Rectangle 17"/>
          <p:cNvSpPr>
            <a:spLocks noGrp="1" noChangeArrowheads="1"/>
          </p:cNvSpPr>
          <p:nvPr>
            <p:ph type="dt" sz="half" idx="10"/>
          </p:nvPr>
        </p:nvSpPr>
        <p:spPr bwMode="auto">
          <a:xfrm>
            <a:off x="755650" y="6519863"/>
            <a:ext cx="1773238"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pPr>
              <a:defRPr/>
            </a:pPr>
            <a:fld id="{82170430-3A31-4FAA-896C-06C3C25F6BAF}" type="datetime4">
              <a:rPr lang="en-US"/>
              <a:pPr>
                <a:defRPr/>
              </a:pPr>
              <a:t>December 7, 2015</a:t>
            </a:fld>
            <a:endParaRPr lang="en-US"/>
          </a:p>
        </p:txBody>
      </p:sp>
    </p:spTree>
  </p:cSld>
  <p:clrMapOvr>
    <a:overrideClrMapping bg1="dk2" tx1="lt1" bg2="dk1" tx2="lt2" accent1="accent1" accent2="accent2" accent3="accent3" accent4="accent4" accent5="accent5" accent6="accent6" hlink="hlink" folHlink="folHlink"/>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sldNum" sz="quarter" idx="10"/>
          </p:nvPr>
        </p:nvSpPr>
        <p:spPr>
          <a:ln/>
        </p:spPr>
        <p:txBody>
          <a:bodyPr/>
          <a:lstStyle>
            <a:lvl1pPr>
              <a:defRPr/>
            </a:lvl1pPr>
          </a:lstStyle>
          <a:p>
            <a:pPr>
              <a:defRPr/>
            </a:pPr>
            <a:fld id="{0AC7BA57-2616-4994-8BBB-1EC602FA689C}" type="slidenum">
              <a:rPr lang="en-US"/>
              <a:pPr>
                <a:defRPr/>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4013" y="274638"/>
            <a:ext cx="1982787" cy="56689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55650" y="274638"/>
            <a:ext cx="5795963"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sldNum" sz="quarter" idx="10"/>
          </p:nvPr>
        </p:nvSpPr>
        <p:spPr>
          <a:ln/>
        </p:spPr>
        <p:txBody>
          <a:bodyPr/>
          <a:lstStyle>
            <a:lvl1pPr>
              <a:defRPr/>
            </a:lvl1pPr>
          </a:lstStyle>
          <a:p>
            <a:pPr>
              <a:defRPr/>
            </a:pPr>
            <a:fld id="{DEE5CAFA-DC92-4089-834F-F0144B2516F4}" type="slidenum">
              <a:rPr lang="en-US"/>
              <a:pPr>
                <a:defRPr/>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55650" y="274638"/>
            <a:ext cx="6192838"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755650" y="1600200"/>
            <a:ext cx="3889375"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97425" y="1600200"/>
            <a:ext cx="3889375"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sldNum" sz="quarter" idx="10"/>
          </p:nvPr>
        </p:nvSpPr>
        <p:spPr>
          <a:ln/>
        </p:spPr>
        <p:txBody>
          <a:bodyPr/>
          <a:lstStyle>
            <a:lvl1pPr>
              <a:defRPr/>
            </a:lvl1pPr>
          </a:lstStyle>
          <a:p>
            <a:pPr>
              <a:defRPr/>
            </a:pPr>
            <a:fld id="{0A6C06E4-E48C-43F9-A216-DC3DA083B474}" type="slidenum">
              <a:rPr lang="en-US"/>
              <a:pPr>
                <a:defRPr/>
              </a:pPr>
              <a:t>‹#›</a:t>
            </a:fld>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52475" y="1647825"/>
            <a:ext cx="3884613" cy="4219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89488" y="1647825"/>
            <a:ext cx="3886200" cy="4219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sldNum" sz="quarter" idx="10"/>
          </p:nvPr>
        </p:nvSpPr>
        <p:spPr>
          <a:ln/>
        </p:spPr>
        <p:txBody>
          <a:bodyPr/>
          <a:lstStyle>
            <a:lvl1pPr>
              <a:defRPr/>
            </a:lvl1pPr>
          </a:lstStyle>
          <a:p>
            <a:pPr>
              <a:defRPr/>
            </a:pPr>
            <a:fld id="{5E077AAC-7FE8-45B1-9A44-BF4DBAF779C3}" type="slidenum">
              <a:rPr lang="en-US"/>
              <a:pPr>
                <a:defRPr/>
              </a:pPr>
              <a:t>‹#›</a:t>
            </a:fld>
            <a:endParaRPr lang="en-US"/>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075" y="320675"/>
            <a:ext cx="1979613" cy="55467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52475" y="320675"/>
            <a:ext cx="5791200" cy="5546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071DA2C6-03E5-4792-B077-88C48C95BF9E}" type="slidenum">
              <a:rPr lang="en-US"/>
              <a:pPr>
                <a:defRPr/>
              </a:pPr>
              <a:t>‹#›</a:t>
            </a:fld>
            <a:endParaRPr lang="en-US"/>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55650" y="1600200"/>
            <a:ext cx="38893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97425" y="1600200"/>
            <a:ext cx="38893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sldNum" sz="quarter" idx="10"/>
          </p:nvPr>
        </p:nvSpPr>
        <p:spPr>
          <a:ln/>
        </p:spPr>
        <p:txBody>
          <a:bodyPr/>
          <a:lstStyle>
            <a:lvl1pPr>
              <a:defRPr/>
            </a:lvl1pPr>
          </a:lstStyle>
          <a:p>
            <a:pPr>
              <a:defRPr/>
            </a:pPr>
            <a:fld id="{8737F894-3CC0-4CB3-8012-EBE4A07D1471}" type="slidenum">
              <a:rPr lang="en-US"/>
              <a:pPr>
                <a:defRPr/>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sldNum" sz="quarter" idx="10"/>
          </p:nvPr>
        </p:nvSpPr>
        <p:spPr>
          <a:ln/>
        </p:spPr>
        <p:txBody>
          <a:bodyPr/>
          <a:lstStyle>
            <a:lvl1pPr>
              <a:defRPr/>
            </a:lvl1pPr>
          </a:lstStyle>
          <a:p>
            <a:pPr>
              <a:defRPr/>
            </a:pPr>
            <a:fld id="{0D8F5DD1-ED42-4F7B-8843-95163B249CA5}" type="slidenum">
              <a:rPr lang="en-US"/>
              <a:pPr>
                <a:defRPr/>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sldNum" sz="quarter" idx="10"/>
          </p:nvPr>
        </p:nvSpPr>
        <p:spPr>
          <a:ln/>
        </p:spPr>
        <p:txBody>
          <a:bodyPr/>
          <a:lstStyle>
            <a:lvl1pPr>
              <a:defRPr/>
            </a:lvl1pPr>
          </a:lstStyle>
          <a:p>
            <a:pPr>
              <a:defRPr/>
            </a:pPr>
            <a:fld id="{353341EF-5E30-4A2A-AE9A-4DF21DEE63A3}" type="slidenum">
              <a:rPr lang="en-US"/>
              <a:pPr>
                <a:defRPr/>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0BFE3FF4-F811-4EE4-A537-1FDAC6F7B299}" type="slidenum">
              <a:rPr lang="en-US"/>
              <a:pPr>
                <a:defRPr/>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90E08FEB-F4D1-4CBA-985C-50851A293732}" type="slidenum">
              <a:rPr lang="en-US"/>
              <a:pPr>
                <a:defRPr/>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0E43CF16-2ADD-444D-B61D-A48664BDC17E}" type="slidenum">
              <a:rPr lang="en-US"/>
              <a:pPr>
                <a:defRPr/>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3" descr="Device-black"/>
          <p:cNvPicPr>
            <a:picLocks noChangeAspect="1" noChangeArrowheads="1"/>
          </p:cNvPicPr>
          <p:nvPr/>
        </p:nvPicPr>
        <p:blipFill>
          <a:blip r:embed="rId14" cstate="print"/>
          <a:srcRect/>
          <a:stretch>
            <a:fillRect/>
          </a:stretch>
        </p:blipFill>
        <p:spPr bwMode="auto">
          <a:xfrm>
            <a:off x="7524750" y="438150"/>
            <a:ext cx="1184275" cy="387350"/>
          </a:xfrm>
          <a:prstGeom prst="rect">
            <a:avLst/>
          </a:prstGeom>
          <a:noFill/>
          <a:ln w="9525">
            <a:noFill/>
            <a:miter lim="800000"/>
            <a:headEnd/>
            <a:tailEnd/>
          </a:ln>
        </p:spPr>
      </p:pic>
      <p:sp>
        <p:nvSpPr>
          <p:cNvPr id="2" name="Rectangle 2"/>
          <p:cNvSpPr>
            <a:spLocks noGrp="1" noChangeArrowheads="1"/>
          </p:cNvSpPr>
          <p:nvPr>
            <p:ph type="title"/>
          </p:nvPr>
        </p:nvSpPr>
        <p:spPr bwMode="auto">
          <a:xfrm>
            <a:off x="755650" y="274638"/>
            <a:ext cx="6192838" cy="1143000"/>
          </a:xfrm>
          <a:prstGeom prst="rect">
            <a:avLst/>
          </a:prstGeom>
          <a:noFill/>
          <a:ln w="9525">
            <a:noFill/>
            <a:miter lim="800000"/>
            <a:headEnd/>
            <a:tailEnd/>
          </a:ln>
        </p:spPr>
        <p:txBody>
          <a:bodyPr vert="horz" wrap="non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55650" y="1600200"/>
            <a:ext cx="793115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7" name="Rectangle 13"/>
          <p:cNvSpPr>
            <a:spLocks noGrp="1" noChangeArrowheads="1"/>
          </p:cNvSpPr>
          <p:nvPr>
            <p:ph type="sldNum" sz="quarter" idx="4"/>
          </p:nvPr>
        </p:nvSpPr>
        <p:spPr bwMode="auto">
          <a:xfrm>
            <a:off x="8072438" y="6519863"/>
            <a:ext cx="6762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pPr>
              <a:defRPr/>
            </a:pPr>
            <a:fld id="{6CF0D943-9392-4F10-BEF9-FBC96E0DDE79}" type="slidenum">
              <a:rPr lang="en-US"/>
              <a:pPr>
                <a:defRPr/>
              </a:pPr>
              <a:t>‹#›</a:t>
            </a:fld>
            <a:endParaRPr lang="en-US"/>
          </a:p>
        </p:txBody>
      </p:sp>
      <p:sp>
        <p:nvSpPr>
          <p:cNvPr id="1043" name="Rectangle 19"/>
          <p:cNvSpPr>
            <a:spLocks noChangeArrowheads="1"/>
          </p:cNvSpPr>
          <p:nvPr/>
        </p:nvSpPr>
        <p:spPr bwMode="auto">
          <a:xfrm>
            <a:off x="755650" y="6519863"/>
            <a:ext cx="6337300" cy="476250"/>
          </a:xfrm>
          <a:prstGeom prst="rect">
            <a:avLst/>
          </a:prstGeom>
          <a:noFill/>
          <a:ln w="9525">
            <a:noFill/>
            <a:miter lim="800000"/>
            <a:headEnd/>
            <a:tailEnd/>
          </a:ln>
          <a:effectLst/>
        </p:spPr>
        <p:txBody>
          <a:bodyPr/>
          <a:lstStyle/>
          <a:p>
            <a:pPr>
              <a:defRPr/>
            </a:pPr>
            <a:r>
              <a:rPr lang="en-US" sz="1400">
                <a:solidFill>
                  <a:schemeClr val="tx1"/>
                </a:solidFill>
              </a:rPr>
              <a:t>To put your footer here go to View &gt; Header and Footer</a:t>
            </a:r>
          </a:p>
        </p:txBody>
      </p:sp>
      <p:pic>
        <p:nvPicPr>
          <p:cNvPr id="1031" name="Picture 56" descr="Device-white"/>
          <p:cNvPicPr>
            <a:picLocks noChangeAspect="1" noChangeArrowheads="1"/>
          </p:cNvPicPr>
          <p:nvPr/>
        </p:nvPicPr>
        <p:blipFill>
          <a:blip r:embed="rId15" cstate="print"/>
          <a:srcRect/>
          <a:stretch>
            <a:fillRect/>
          </a:stretch>
        </p:blipFill>
        <p:spPr bwMode="hidden">
          <a:xfrm>
            <a:off x="7524750" y="436563"/>
            <a:ext cx="1184275" cy="387350"/>
          </a:xfrm>
          <a:prstGeom prst="rect">
            <a:avLst/>
          </a:prstGeom>
          <a:solidFill>
            <a:schemeClr val="bg1"/>
          </a:solid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6"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7" grpId="0">
        <p:tmplLst>
          <p:tmpl>
            <p:tnLst>
              <p:par>
                <p:cTn presetID="10" presetClass="entr" presetSubtype="0" fill="hold" nodeType="after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childTnLst>
                </p:cTn>
              </p:par>
            </p:tnLst>
          </p:tmpl>
        </p:tmplLst>
      </p:bldP>
    </p:bldLst>
  </p:timing>
  <p:hf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Rdg Vesta" pitchFamily="2" charset="0"/>
        </a:defRPr>
      </a:lvl2pPr>
      <a:lvl3pPr algn="l" rtl="0" eaLnBrk="0" fontAlgn="base" hangingPunct="0">
        <a:spcBef>
          <a:spcPct val="0"/>
        </a:spcBef>
        <a:spcAft>
          <a:spcPct val="0"/>
        </a:spcAft>
        <a:defRPr sz="3600">
          <a:solidFill>
            <a:schemeClr val="tx2"/>
          </a:solidFill>
          <a:latin typeface="Rdg Vesta" pitchFamily="2" charset="0"/>
        </a:defRPr>
      </a:lvl3pPr>
      <a:lvl4pPr algn="l" rtl="0" eaLnBrk="0" fontAlgn="base" hangingPunct="0">
        <a:spcBef>
          <a:spcPct val="0"/>
        </a:spcBef>
        <a:spcAft>
          <a:spcPct val="0"/>
        </a:spcAft>
        <a:defRPr sz="3600">
          <a:solidFill>
            <a:schemeClr val="tx2"/>
          </a:solidFill>
          <a:latin typeface="Rdg Vesta" pitchFamily="2" charset="0"/>
        </a:defRPr>
      </a:lvl4pPr>
      <a:lvl5pPr algn="l" rtl="0" eaLnBrk="0" fontAlgn="base" hangingPunct="0">
        <a:spcBef>
          <a:spcPct val="0"/>
        </a:spcBef>
        <a:spcAft>
          <a:spcPct val="0"/>
        </a:spcAft>
        <a:defRPr sz="3600">
          <a:solidFill>
            <a:schemeClr val="tx2"/>
          </a:solidFill>
          <a:latin typeface="Rdg Vesta" pitchFamily="2" charset="0"/>
        </a:defRPr>
      </a:lvl5pPr>
      <a:lvl6pPr marL="457200" algn="l" rtl="0" fontAlgn="base">
        <a:spcBef>
          <a:spcPct val="0"/>
        </a:spcBef>
        <a:spcAft>
          <a:spcPct val="0"/>
        </a:spcAft>
        <a:defRPr sz="3600">
          <a:solidFill>
            <a:schemeClr val="tx2"/>
          </a:solidFill>
          <a:latin typeface="Rdg Vesta" pitchFamily="2" charset="0"/>
        </a:defRPr>
      </a:lvl6pPr>
      <a:lvl7pPr marL="914400" algn="l" rtl="0" fontAlgn="base">
        <a:spcBef>
          <a:spcPct val="0"/>
        </a:spcBef>
        <a:spcAft>
          <a:spcPct val="0"/>
        </a:spcAft>
        <a:defRPr sz="3600">
          <a:solidFill>
            <a:schemeClr val="tx2"/>
          </a:solidFill>
          <a:latin typeface="Rdg Vesta" pitchFamily="2" charset="0"/>
        </a:defRPr>
      </a:lvl7pPr>
      <a:lvl8pPr marL="1371600" algn="l" rtl="0" fontAlgn="base">
        <a:spcBef>
          <a:spcPct val="0"/>
        </a:spcBef>
        <a:spcAft>
          <a:spcPct val="0"/>
        </a:spcAft>
        <a:defRPr sz="3600">
          <a:solidFill>
            <a:schemeClr val="tx2"/>
          </a:solidFill>
          <a:latin typeface="Rdg Vesta" pitchFamily="2" charset="0"/>
        </a:defRPr>
      </a:lvl8pPr>
      <a:lvl9pPr marL="1828800" algn="l" rtl="0" fontAlgn="base">
        <a:spcBef>
          <a:spcPct val="0"/>
        </a:spcBef>
        <a:spcAft>
          <a:spcPct val="0"/>
        </a:spcAft>
        <a:defRPr sz="3600">
          <a:solidFill>
            <a:schemeClr val="tx2"/>
          </a:solidFill>
          <a:latin typeface="Rdg Vesta" pitchFamily="2" charset="0"/>
        </a:defRPr>
      </a:lvl9pPr>
    </p:titleStyle>
    <p:bodyStyle>
      <a:lvl1pPr marL="342900" indent="-342900" algn="l" rtl="0" eaLnBrk="0" fontAlgn="base" hangingPunct="0">
        <a:lnSpc>
          <a:spcPct val="110000"/>
        </a:lnSpc>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lnSpc>
          <a:spcPct val="110000"/>
        </a:lnSpc>
        <a:spcBef>
          <a:spcPct val="10000"/>
        </a:spcBef>
        <a:spcAft>
          <a:spcPct val="0"/>
        </a:spcAft>
        <a:buChar char="–"/>
        <a:defRPr sz="2000">
          <a:solidFill>
            <a:schemeClr val="tx1"/>
          </a:solidFill>
          <a:latin typeface="+mn-lt"/>
        </a:defRPr>
      </a:lvl2pPr>
      <a:lvl3pPr marL="1143000" indent="-228600" algn="l" rtl="0" eaLnBrk="0" fontAlgn="base" hangingPunct="0">
        <a:lnSpc>
          <a:spcPct val="110000"/>
        </a:lnSpc>
        <a:spcBef>
          <a:spcPct val="10000"/>
        </a:spcBef>
        <a:spcAft>
          <a:spcPct val="0"/>
        </a:spcAft>
        <a:buChar char="•"/>
        <a:defRPr sz="2000">
          <a:solidFill>
            <a:schemeClr val="tx1"/>
          </a:solidFill>
          <a:latin typeface="+mn-lt"/>
        </a:defRPr>
      </a:lvl3pPr>
      <a:lvl4pPr marL="1600200" indent="-228600" algn="l" rtl="0" eaLnBrk="0" fontAlgn="base" hangingPunct="0">
        <a:lnSpc>
          <a:spcPct val="110000"/>
        </a:lnSpc>
        <a:spcBef>
          <a:spcPct val="10000"/>
        </a:spcBef>
        <a:spcAft>
          <a:spcPct val="0"/>
        </a:spcAft>
        <a:buChar char="–"/>
        <a:defRPr sz="2000">
          <a:solidFill>
            <a:schemeClr val="tx1"/>
          </a:solidFill>
          <a:latin typeface="+mn-lt"/>
        </a:defRPr>
      </a:lvl4pPr>
      <a:lvl5pPr marL="2057400" indent="-228600" algn="l" rtl="0" eaLnBrk="0" fontAlgn="base" hangingPunct="0">
        <a:lnSpc>
          <a:spcPct val="110000"/>
        </a:lnSpc>
        <a:spcBef>
          <a:spcPct val="10000"/>
        </a:spcBef>
        <a:spcAft>
          <a:spcPct val="0"/>
        </a:spcAft>
        <a:buChar char="»"/>
        <a:defRPr sz="2000">
          <a:solidFill>
            <a:schemeClr val="tx1"/>
          </a:solidFill>
          <a:latin typeface="+mn-lt"/>
        </a:defRPr>
      </a:lvl5pPr>
      <a:lvl6pPr marL="2514600" indent="-228600" algn="l" rtl="0" fontAlgn="base">
        <a:lnSpc>
          <a:spcPct val="110000"/>
        </a:lnSpc>
        <a:spcBef>
          <a:spcPct val="10000"/>
        </a:spcBef>
        <a:spcAft>
          <a:spcPct val="0"/>
        </a:spcAft>
        <a:buChar char="»"/>
        <a:defRPr sz="2000">
          <a:solidFill>
            <a:schemeClr val="tx1"/>
          </a:solidFill>
          <a:latin typeface="+mn-lt"/>
        </a:defRPr>
      </a:lvl6pPr>
      <a:lvl7pPr marL="2971800" indent="-228600" algn="l" rtl="0" fontAlgn="base">
        <a:lnSpc>
          <a:spcPct val="110000"/>
        </a:lnSpc>
        <a:spcBef>
          <a:spcPct val="10000"/>
        </a:spcBef>
        <a:spcAft>
          <a:spcPct val="0"/>
        </a:spcAft>
        <a:buChar char="»"/>
        <a:defRPr sz="2000">
          <a:solidFill>
            <a:schemeClr val="tx1"/>
          </a:solidFill>
          <a:latin typeface="+mn-lt"/>
        </a:defRPr>
      </a:lvl7pPr>
      <a:lvl8pPr marL="3429000" indent="-228600" algn="l" rtl="0" fontAlgn="base">
        <a:lnSpc>
          <a:spcPct val="110000"/>
        </a:lnSpc>
        <a:spcBef>
          <a:spcPct val="10000"/>
        </a:spcBef>
        <a:spcAft>
          <a:spcPct val="0"/>
        </a:spcAft>
        <a:buChar char="»"/>
        <a:defRPr sz="2000">
          <a:solidFill>
            <a:schemeClr val="tx1"/>
          </a:solidFill>
          <a:latin typeface="+mn-lt"/>
        </a:defRPr>
      </a:lvl8pPr>
      <a:lvl9pPr marL="3886200" indent="-228600" algn="l" rtl="0" fontAlgn="base">
        <a:lnSpc>
          <a:spcPct val="110000"/>
        </a:lnSpc>
        <a:spcBef>
          <a:spcPct val="1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68" descr="Device-black"/>
          <p:cNvPicPr>
            <a:picLocks noChangeAspect="1" noChangeArrowheads="1"/>
          </p:cNvPicPr>
          <p:nvPr/>
        </p:nvPicPr>
        <p:blipFill>
          <a:blip r:embed="rId13" cstate="print"/>
          <a:srcRect/>
          <a:stretch>
            <a:fillRect/>
          </a:stretch>
        </p:blipFill>
        <p:spPr bwMode="auto">
          <a:xfrm>
            <a:off x="7524750" y="434975"/>
            <a:ext cx="1184275" cy="387350"/>
          </a:xfrm>
          <a:prstGeom prst="rect">
            <a:avLst/>
          </a:prstGeom>
          <a:noFill/>
          <a:ln w="9525">
            <a:noFill/>
            <a:miter lim="800000"/>
            <a:headEnd/>
            <a:tailEnd/>
          </a:ln>
        </p:spPr>
      </p:pic>
      <p:sp>
        <p:nvSpPr>
          <p:cNvPr id="14339" name="Rectangle 21"/>
          <p:cNvSpPr>
            <a:spLocks noGrp="1" noChangeArrowheads="1"/>
          </p:cNvSpPr>
          <p:nvPr>
            <p:ph type="title"/>
          </p:nvPr>
        </p:nvSpPr>
        <p:spPr bwMode="auto">
          <a:xfrm>
            <a:off x="752475" y="320675"/>
            <a:ext cx="5980113" cy="10604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4340" name="Rectangle 22"/>
          <p:cNvSpPr>
            <a:spLocks noGrp="1" noChangeArrowheads="1"/>
          </p:cNvSpPr>
          <p:nvPr>
            <p:ph type="body" idx="1"/>
          </p:nvPr>
        </p:nvSpPr>
        <p:spPr bwMode="auto">
          <a:xfrm>
            <a:off x="752475" y="1647825"/>
            <a:ext cx="7923213" cy="4219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a:t>
            </a:r>
          </a:p>
        </p:txBody>
      </p:sp>
      <p:sp>
        <p:nvSpPr>
          <p:cNvPr id="13360" name="Line 48"/>
          <p:cNvSpPr>
            <a:spLocks noChangeShapeType="1"/>
          </p:cNvSpPr>
          <p:nvPr/>
        </p:nvSpPr>
        <p:spPr bwMode="auto">
          <a:xfrm>
            <a:off x="2268538" y="6813550"/>
            <a:ext cx="2232025" cy="0"/>
          </a:xfrm>
          <a:prstGeom prst="line">
            <a:avLst/>
          </a:prstGeom>
          <a:noFill/>
          <a:ln w="9525">
            <a:noFill/>
            <a:round/>
            <a:headEnd/>
            <a:tailEnd/>
          </a:ln>
          <a:effectLst/>
        </p:spPr>
        <p:txBody>
          <a:bodyPr anchor="ctr"/>
          <a:lstStyle/>
          <a:p>
            <a:pPr>
              <a:defRPr/>
            </a:pPr>
            <a:endParaRPr lang="en-GB"/>
          </a:p>
        </p:txBody>
      </p:sp>
      <p:sp>
        <p:nvSpPr>
          <p:cNvPr id="13361" name="Line 49"/>
          <p:cNvSpPr>
            <a:spLocks noChangeShapeType="1"/>
          </p:cNvSpPr>
          <p:nvPr/>
        </p:nvSpPr>
        <p:spPr bwMode="auto">
          <a:xfrm>
            <a:off x="1763713" y="6858000"/>
            <a:ext cx="3095625" cy="0"/>
          </a:xfrm>
          <a:prstGeom prst="line">
            <a:avLst/>
          </a:prstGeom>
          <a:noFill/>
          <a:ln w="9525">
            <a:noFill/>
            <a:round/>
            <a:headEnd/>
            <a:tailEnd/>
          </a:ln>
          <a:effectLst/>
        </p:spPr>
        <p:txBody>
          <a:bodyPr anchor="ctr"/>
          <a:lstStyle/>
          <a:p>
            <a:pPr>
              <a:defRPr/>
            </a:pPr>
            <a:endParaRPr lang="en-GB"/>
          </a:p>
        </p:txBody>
      </p:sp>
      <p:sp>
        <p:nvSpPr>
          <p:cNvPr id="13381" name="Rectangle 69"/>
          <p:cNvSpPr>
            <a:spLocks noChangeArrowheads="1"/>
          </p:cNvSpPr>
          <p:nvPr/>
        </p:nvSpPr>
        <p:spPr bwMode="hidden">
          <a:xfrm>
            <a:off x="7343775" y="0"/>
            <a:ext cx="1800225" cy="1125538"/>
          </a:xfrm>
          <a:prstGeom prst="rect">
            <a:avLst/>
          </a:prstGeom>
          <a:solidFill>
            <a:schemeClr val="bg1"/>
          </a:solidFill>
          <a:ln w="9525" algn="ctr">
            <a:noFill/>
            <a:miter lim="800000"/>
            <a:headEnd/>
            <a:tailEnd/>
          </a:ln>
          <a:effectLst/>
        </p:spPr>
        <p:txBody>
          <a:bodyPr wrap="none" anchor="ctr"/>
          <a:lstStyle/>
          <a:p>
            <a:pPr>
              <a:defRPr/>
            </a:pPr>
            <a:endParaRPr lang="en-GB"/>
          </a:p>
        </p:txBody>
      </p:sp>
      <p:pic>
        <p:nvPicPr>
          <p:cNvPr id="14344" name="Picture 67" descr="Device-white"/>
          <p:cNvPicPr>
            <a:picLocks noChangeAspect="1" noChangeArrowheads="1"/>
          </p:cNvPicPr>
          <p:nvPr/>
        </p:nvPicPr>
        <p:blipFill>
          <a:blip r:embed="rId14" cstate="print"/>
          <a:srcRect/>
          <a:stretch>
            <a:fillRect/>
          </a:stretch>
        </p:blipFill>
        <p:spPr bwMode="hidden">
          <a:xfrm>
            <a:off x="7524750" y="436563"/>
            <a:ext cx="1184275" cy="387350"/>
          </a:xfrm>
          <a:prstGeom prst="rect">
            <a:avLst/>
          </a:prstGeom>
          <a:solidFill>
            <a:schemeClr val="bg1"/>
          </a:solid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ransition>
    <p:fade/>
  </p:transition>
  <p:timing>
    <p:tnLst>
      <p:par>
        <p:cTn id="1" dur="indefinite" restart="never" nodeType="tmRoot"/>
      </p:par>
    </p:tnLst>
  </p:timing>
  <p:txStyles>
    <p:titleStyle>
      <a:lvl1pPr algn="l" rtl="0" eaLnBrk="0" fontAlgn="base" hangingPunct="0">
        <a:lnSpc>
          <a:spcPct val="85000"/>
        </a:lnSpc>
        <a:spcBef>
          <a:spcPct val="0"/>
        </a:spcBef>
        <a:spcAft>
          <a:spcPct val="0"/>
        </a:spcAft>
        <a:defRPr sz="2800">
          <a:solidFill>
            <a:schemeClr val="tx1"/>
          </a:solidFill>
          <a:latin typeface="+mj-lt"/>
          <a:ea typeface="+mj-ea"/>
          <a:cs typeface="+mj-cs"/>
        </a:defRPr>
      </a:lvl1pPr>
      <a:lvl2pPr algn="l" rtl="0" eaLnBrk="0" fontAlgn="base" hangingPunct="0">
        <a:lnSpc>
          <a:spcPct val="85000"/>
        </a:lnSpc>
        <a:spcBef>
          <a:spcPct val="0"/>
        </a:spcBef>
        <a:spcAft>
          <a:spcPct val="0"/>
        </a:spcAft>
        <a:defRPr sz="2800">
          <a:solidFill>
            <a:schemeClr val="tx1"/>
          </a:solidFill>
          <a:latin typeface="Rdg Vesta" pitchFamily="2" charset="0"/>
        </a:defRPr>
      </a:lvl2pPr>
      <a:lvl3pPr algn="l" rtl="0" eaLnBrk="0" fontAlgn="base" hangingPunct="0">
        <a:lnSpc>
          <a:spcPct val="85000"/>
        </a:lnSpc>
        <a:spcBef>
          <a:spcPct val="0"/>
        </a:spcBef>
        <a:spcAft>
          <a:spcPct val="0"/>
        </a:spcAft>
        <a:defRPr sz="2800">
          <a:solidFill>
            <a:schemeClr val="tx1"/>
          </a:solidFill>
          <a:latin typeface="Rdg Vesta" pitchFamily="2" charset="0"/>
        </a:defRPr>
      </a:lvl3pPr>
      <a:lvl4pPr algn="l" rtl="0" eaLnBrk="0" fontAlgn="base" hangingPunct="0">
        <a:lnSpc>
          <a:spcPct val="85000"/>
        </a:lnSpc>
        <a:spcBef>
          <a:spcPct val="0"/>
        </a:spcBef>
        <a:spcAft>
          <a:spcPct val="0"/>
        </a:spcAft>
        <a:defRPr sz="2800">
          <a:solidFill>
            <a:schemeClr val="tx1"/>
          </a:solidFill>
          <a:latin typeface="Rdg Vesta" pitchFamily="2" charset="0"/>
        </a:defRPr>
      </a:lvl4pPr>
      <a:lvl5pPr algn="l" rtl="0" eaLnBrk="0" fontAlgn="base" hangingPunct="0">
        <a:lnSpc>
          <a:spcPct val="85000"/>
        </a:lnSpc>
        <a:spcBef>
          <a:spcPct val="0"/>
        </a:spcBef>
        <a:spcAft>
          <a:spcPct val="0"/>
        </a:spcAft>
        <a:defRPr sz="2800">
          <a:solidFill>
            <a:schemeClr val="tx1"/>
          </a:solidFill>
          <a:latin typeface="Rdg Vesta" pitchFamily="2" charset="0"/>
        </a:defRPr>
      </a:lvl5pPr>
      <a:lvl6pPr marL="457200" algn="l" rtl="0" fontAlgn="base">
        <a:lnSpc>
          <a:spcPct val="85000"/>
        </a:lnSpc>
        <a:spcBef>
          <a:spcPct val="0"/>
        </a:spcBef>
        <a:spcAft>
          <a:spcPct val="0"/>
        </a:spcAft>
        <a:defRPr sz="2800">
          <a:solidFill>
            <a:schemeClr val="tx1"/>
          </a:solidFill>
          <a:latin typeface="Rdg Vesta" pitchFamily="2" charset="0"/>
        </a:defRPr>
      </a:lvl6pPr>
      <a:lvl7pPr marL="914400" algn="l" rtl="0" fontAlgn="base">
        <a:lnSpc>
          <a:spcPct val="85000"/>
        </a:lnSpc>
        <a:spcBef>
          <a:spcPct val="0"/>
        </a:spcBef>
        <a:spcAft>
          <a:spcPct val="0"/>
        </a:spcAft>
        <a:defRPr sz="2800">
          <a:solidFill>
            <a:schemeClr val="tx1"/>
          </a:solidFill>
          <a:latin typeface="Rdg Vesta" pitchFamily="2" charset="0"/>
        </a:defRPr>
      </a:lvl7pPr>
      <a:lvl8pPr marL="1371600" algn="l" rtl="0" fontAlgn="base">
        <a:lnSpc>
          <a:spcPct val="85000"/>
        </a:lnSpc>
        <a:spcBef>
          <a:spcPct val="0"/>
        </a:spcBef>
        <a:spcAft>
          <a:spcPct val="0"/>
        </a:spcAft>
        <a:defRPr sz="2800">
          <a:solidFill>
            <a:schemeClr val="tx1"/>
          </a:solidFill>
          <a:latin typeface="Rdg Vesta" pitchFamily="2" charset="0"/>
        </a:defRPr>
      </a:lvl8pPr>
      <a:lvl9pPr marL="1828800" algn="l" rtl="0" fontAlgn="base">
        <a:lnSpc>
          <a:spcPct val="85000"/>
        </a:lnSpc>
        <a:spcBef>
          <a:spcPct val="0"/>
        </a:spcBef>
        <a:spcAft>
          <a:spcPct val="0"/>
        </a:spcAft>
        <a:defRPr sz="2800">
          <a:solidFill>
            <a:schemeClr val="tx1"/>
          </a:solidFill>
          <a:latin typeface="Rdg Vesta" pitchFamily="2" charset="0"/>
        </a:defRPr>
      </a:lvl9pPr>
    </p:titleStyle>
    <p:bodyStyle>
      <a:lvl1pPr marL="342900" indent="-342900" algn="l" rtl="0" eaLnBrk="0" fontAlgn="base" hangingPunct="0">
        <a:lnSpc>
          <a:spcPct val="95000"/>
        </a:lnSpc>
        <a:spcBef>
          <a:spcPct val="20000"/>
        </a:spcBef>
        <a:spcAft>
          <a:spcPct val="0"/>
        </a:spcAft>
        <a:defRPr sz="8600">
          <a:solidFill>
            <a:schemeClr val="tx2"/>
          </a:solidFill>
          <a:latin typeface="+mn-lt"/>
          <a:ea typeface="+mn-ea"/>
          <a:cs typeface="+mn-cs"/>
        </a:defRPr>
      </a:lvl1pPr>
      <a:lvl2pPr marL="2330450" indent="-533400" algn="l" rtl="0" eaLnBrk="0" fontAlgn="base" hangingPunct="0">
        <a:spcBef>
          <a:spcPct val="20000"/>
        </a:spcBef>
        <a:spcAft>
          <a:spcPct val="0"/>
        </a:spcAft>
        <a:defRPr sz="2800">
          <a:solidFill>
            <a:schemeClr val="tx1"/>
          </a:solidFill>
          <a:latin typeface="Arial" charset="0"/>
        </a:defRPr>
      </a:lvl2pPr>
      <a:lvl3pPr marL="2967038" indent="-457200" algn="l" rtl="0" eaLnBrk="0" fontAlgn="base" hangingPunct="0">
        <a:spcBef>
          <a:spcPct val="20000"/>
        </a:spcBef>
        <a:spcAft>
          <a:spcPct val="0"/>
        </a:spcAft>
        <a:buChar char="•"/>
        <a:defRPr sz="2400">
          <a:solidFill>
            <a:schemeClr val="tx1"/>
          </a:solidFill>
          <a:latin typeface="Arial" charset="0"/>
        </a:defRPr>
      </a:lvl3pPr>
      <a:lvl4pPr marL="3527425" indent="-381000" algn="l" rtl="0" eaLnBrk="0" fontAlgn="base" hangingPunct="0">
        <a:spcBef>
          <a:spcPct val="20000"/>
        </a:spcBef>
        <a:spcAft>
          <a:spcPct val="0"/>
        </a:spcAft>
        <a:buChar char="–"/>
        <a:defRPr sz="2000">
          <a:solidFill>
            <a:schemeClr val="tx1"/>
          </a:solidFill>
          <a:latin typeface="Arial" charset="0"/>
        </a:defRPr>
      </a:lvl4pPr>
      <a:lvl5pPr marL="4087813" indent="-381000" algn="l" rtl="0" eaLnBrk="0" fontAlgn="base" hangingPunct="0">
        <a:spcBef>
          <a:spcPct val="20000"/>
        </a:spcBef>
        <a:spcAft>
          <a:spcPct val="0"/>
        </a:spcAft>
        <a:buChar char="»"/>
        <a:defRPr sz="2000">
          <a:solidFill>
            <a:schemeClr val="tx1"/>
          </a:solidFill>
          <a:latin typeface="Arial" charset="0"/>
        </a:defRPr>
      </a:lvl5pPr>
      <a:lvl6pPr marL="4545013" indent="-381000" algn="l" rtl="0" fontAlgn="base">
        <a:spcBef>
          <a:spcPct val="20000"/>
        </a:spcBef>
        <a:spcAft>
          <a:spcPct val="0"/>
        </a:spcAft>
        <a:buChar char="»"/>
        <a:defRPr sz="2000">
          <a:solidFill>
            <a:schemeClr val="tx1"/>
          </a:solidFill>
          <a:latin typeface="Arial" charset="0"/>
        </a:defRPr>
      </a:lvl6pPr>
      <a:lvl7pPr marL="5002213" indent="-381000" algn="l" rtl="0" fontAlgn="base">
        <a:spcBef>
          <a:spcPct val="20000"/>
        </a:spcBef>
        <a:spcAft>
          <a:spcPct val="0"/>
        </a:spcAft>
        <a:buChar char="»"/>
        <a:defRPr sz="2000">
          <a:solidFill>
            <a:schemeClr val="tx1"/>
          </a:solidFill>
          <a:latin typeface="Arial" charset="0"/>
        </a:defRPr>
      </a:lvl7pPr>
      <a:lvl8pPr marL="5459413" indent="-381000" algn="l" rtl="0" fontAlgn="base">
        <a:spcBef>
          <a:spcPct val="20000"/>
        </a:spcBef>
        <a:spcAft>
          <a:spcPct val="0"/>
        </a:spcAft>
        <a:buChar char="»"/>
        <a:defRPr sz="2000">
          <a:solidFill>
            <a:schemeClr val="tx1"/>
          </a:solidFill>
          <a:latin typeface="Arial" charset="0"/>
        </a:defRPr>
      </a:lvl8pPr>
      <a:lvl9pPr marL="5916613" indent="-3810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Rdg Vesta" pitchFamily="2" charset="0"/>
        </a:defRPr>
      </a:lvl2pPr>
      <a:lvl3pPr algn="l" rtl="0" eaLnBrk="0" fontAlgn="base" hangingPunct="0">
        <a:spcBef>
          <a:spcPct val="0"/>
        </a:spcBef>
        <a:spcAft>
          <a:spcPct val="0"/>
        </a:spcAft>
        <a:defRPr sz="4400">
          <a:solidFill>
            <a:schemeClr val="tx2"/>
          </a:solidFill>
          <a:latin typeface="Rdg Vesta" pitchFamily="2" charset="0"/>
        </a:defRPr>
      </a:lvl3pPr>
      <a:lvl4pPr algn="l" rtl="0" eaLnBrk="0" fontAlgn="base" hangingPunct="0">
        <a:spcBef>
          <a:spcPct val="0"/>
        </a:spcBef>
        <a:spcAft>
          <a:spcPct val="0"/>
        </a:spcAft>
        <a:defRPr sz="4400">
          <a:solidFill>
            <a:schemeClr val="tx2"/>
          </a:solidFill>
          <a:latin typeface="Rdg Vesta" pitchFamily="2" charset="0"/>
        </a:defRPr>
      </a:lvl4pPr>
      <a:lvl5pPr algn="l" rtl="0" eaLnBrk="0" fontAlgn="base" hangingPunct="0">
        <a:spcBef>
          <a:spcPct val="0"/>
        </a:spcBef>
        <a:spcAft>
          <a:spcPct val="0"/>
        </a:spcAft>
        <a:defRPr sz="4400">
          <a:solidFill>
            <a:schemeClr val="tx2"/>
          </a:solidFill>
          <a:latin typeface="Rdg Vesta" pitchFamily="2" charset="0"/>
        </a:defRPr>
      </a:lvl5pPr>
      <a:lvl6pPr marL="457200" algn="l" rtl="0" fontAlgn="base">
        <a:spcBef>
          <a:spcPct val="0"/>
        </a:spcBef>
        <a:spcAft>
          <a:spcPct val="0"/>
        </a:spcAft>
        <a:defRPr sz="4400">
          <a:solidFill>
            <a:schemeClr val="tx2"/>
          </a:solidFill>
          <a:latin typeface="Rdg Vesta" pitchFamily="2" charset="0"/>
        </a:defRPr>
      </a:lvl6pPr>
      <a:lvl7pPr marL="914400" algn="l" rtl="0" fontAlgn="base">
        <a:spcBef>
          <a:spcPct val="0"/>
        </a:spcBef>
        <a:spcAft>
          <a:spcPct val="0"/>
        </a:spcAft>
        <a:defRPr sz="4400">
          <a:solidFill>
            <a:schemeClr val="tx2"/>
          </a:solidFill>
          <a:latin typeface="Rdg Vesta" pitchFamily="2" charset="0"/>
        </a:defRPr>
      </a:lvl7pPr>
      <a:lvl8pPr marL="1371600" algn="l" rtl="0" fontAlgn="base">
        <a:spcBef>
          <a:spcPct val="0"/>
        </a:spcBef>
        <a:spcAft>
          <a:spcPct val="0"/>
        </a:spcAft>
        <a:defRPr sz="4400">
          <a:solidFill>
            <a:schemeClr val="tx2"/>
          </a:solidFill>
          <a:latin typeface="Rdg Vesta" pitchFamily="2" charset="0"/>
        </a:defRPr>
      </a:lvl8pPr>
      <a:lvl9pPr marL="1828800" algn="l" rtl="0" fontAlgn="base">
        <a:spcBef>
          <a:spcPct val="0"/>
        </a:spcBef>
        <a:spcAft>
          <a:spcPct val="0"/>
        </a:spcAft>
        <a:defRPr sz="4400">
          <a:solidFill>
            <a:schemeClr val="tx2"/>
          </a:solidFill>
          <a:latin typeface="Rdg Vesta" pitchFamily="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7"/>
          <p:cNvSpPr>
            <a:spLocks noGrp="1" noChangeArrowheads="1"/>
          </p:cNvSpPr>
          <p:nvPr>
            <p:ph type="dt" sz="quarter" idx="10"/>
          </p:nvPr>
        </p:nvSpPr>
        <p:spPr>
          <a:noFill/>
        </p:spPr>
        <p:txBody>
          <a:bodyPr/>
          <a:lstStyle/>
          <a:p>
            <a:fld id="{D393CA18-5DF0-4119-8F9B-AE8EA610B135}" type="datetime4">
              <a:rPr lang="en-US" smtClean="0"/>
              <a:pPr/>
              <a:t>December 7, 2015</a:t>
            </a:fld>
            <a:endParaRPr lang="en-US" smtClean="0"/>
          </a:p>
        </p:txBody>
      </p:sp>
      <p:sp>
        <p:nvSpPr>
          <p:cNvPr id="40962" name="Rectangle 2"/>
          <p:cNvSpPr>
            <a:spLocks noGrp="1" noChangeArrowheads="1"/>
          </p:cNvSpPr>
          <p:nvPr>
            <p:ph type="ctrTitle"/>
          </p:nvPr>
        </p:nvSpPr>
        <p:spPr>
          <a:xfrm>
            <a:off x="692150" y="1143000"/>
            <a:ext cx="7994650" cy="2387600"/>
          </a:xfrm>
        </p:spPr>
        <p:txBody>
          <a:bodyPr/>
          <a:lstStyle/>
          <a:p>
            <a:pPr eaLnBrk="1" hangingPunct="1">
              <a:lnSpc>
                <a:spcPct val="100000"/>
              </a:lnSpc>
              <a:tabLst>
                <a:tab pos="4038600" algn="l"/>
                <a:tab pos="6553200" algn="l"/>
              </a:tabLst>
            </a:pPr>
            <a:r>
              <a:rPr lang="en-US" sz="8400" dirty="0" smtClean="0"/>
              <a:t/>
            </a:r>
            <a:br>
              <a:rPr lang="en-US" sz="8400" dirty="0" smtClean="0"/>
            </a:br>
            <a:r>
              <a:rPr lang="en-US" sz="8400" dirty="0" smtClean="0"/>
              <a:t/>
            </a:r>
            <a:br>
              <a:rPr lang="en-US" sz="8400" dirty="0" smtClean="0"/>
            </a:br>
            <a:r>
              <a:rPr lang="en-US" sz="8400" dirty="0" smtClean="0"/>
              <a:t/>
            </a:r>
            <a:br>
              <a:rPr lang="en-US" sz="8400" dirty="0" smtClean="0"/>
            </a:br>
            <a:r>
              <a:rPr lang="en-US" sz="6000" dirty="0" smtClean="0"/>
              <a:t> </a:t>
            </a:r>
            <a:r>
              <a:rPr lang="en-US" sz="5400" dirty="0" smtClean="0">
                <a:latin typeface="Arial" panose="020B0604020202020204" pitchFamily="34" charset="0"/>
                <a:cs typeface="Arial" panose="020B0604020202020204" pitchFamily="34" charset="0"/>
              </a:rPr>
              <a:t>Affordability and Household Projections </a:t>
            </a:r>
          </a:p>
        </p:txBody>
      </p:sp>
      <p:sp>
        <p:nvSpPr>
          <p:cNvPr id="40963" name="Rectangle 3"/>
          <p:cNvSpPr>
            <a:spLocks noGrp="1" noChangeArrowheads="1"/>
          </p:cNvSpPr>
          <p:nvPr>
            <p:ph type="subTitle" idx="1"/>
          </p:nvPr>
        </p:nvSpPr>
        <p:spPr/>
        <p:txBody>
          <a:bodyPr/>
          <a:lstStyle/>
          <a:p>
            <a:pPr eaLnBrk="1" hangingPunct="1"/>
            <a:r>
              <a:rPr lang="en-US" dirty="0" smtClean="0">
                <a:latin typeface="Arial" pitchFamily="34" charset="0"/>
                <a:cs typeface="Arial" pitchFamily="34" charset="0"/>
              </a:rPr>
              <a:t>Geoff Meen,</a:t>
            </a:r>
          </a:p>
          <a:p>
            <a:pPr eaLnBrk="1" hangingPunct="1"/>
            <a:r>
              <a:rPr lang="en-US" dirty="0" smtClean="0">
                <a:latin typeface="Arial" pitchFamily="34" charset="0"/>
                <a:cs typeface="Arial" pitchFamily="34" charset="0"/>
              </a:rPr>
              <a:t>University of Reading </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3"/>
          <p:cNvSpPr>
            <a:spLocks noGrp="1"/>
          </p:cNvSpPr>
          <p:nvPr>
            <p:ph type="sldNum" sz="quarter" idx="10"/>
          </p:nvPr>
        </p:nvSpPr>
        <p:spPr>
          <a:noFill/>
        </p:spPr>
        <p:txBody>
          <a:bodyPr/>
          <a:lstStyle/>
          <a:p>
            <a:fld id="{B00DF6AA-3340-452C-A767-DEC612098AFF}" type="slidenum">
              <a:rPr lang="en-US" smtClean="0"/>
              <a:pPr/>
              <a:t>2</a:t>
            </a:fld>
            <a:endParaRPr lang="en-US" smtClean="0"/>
          </a:p>
        </p:txBody>
      </p:sp>
      <p:sp>
        <p:nvSpPr>
          <p:cNvPr id="43010" name="Rectangle 2"/>
          <p:cNvSpPr>
            <a:spLocks noGrp="1" noChangeArrowheads="1"/>
          </p:cNvSpPr>
          <p:nvPr>
            <p:ph type="title"/>
          </p:nvPr>
        </p:nvSpPr>
        <p:spPr/>
        <p:txBody>
          <a:bodyPr/>
          <a:lstStyle/>
          <a:p>
            <a:pPr eaLnBrk="1" hangingPunct="1"/>
            <a:r>
              <a:rPr lang="en-GB" sz="2400" dirty="0" smtClean="0">
                <a:latin typeface="Arial" pitchFamily="34" charset="0"/>
                <a:cs typeface="Arial" pitchFamily="34" charset="0"/>
              </a:rPr>
              <a:t>The Problems </a:t>
            </a:r>
          </a:p>
        </p:txBody>
      </p:sp>
      <p:sp>
        <p:nvSpPr>
          <p:cNvPr id="1269763" name="Rectangle 3"/>
          <p:cNvSpPr>
            <a:spLocks noGrp="1" noChangeArrowheads="1"/>
          </p:cNvSpPr>
          <p:nvPr>
            <p:ph type="body" idx="1"/>
          </p:nvPr>
        </p:nvSpPr>
        <p:spPr/>
        <p:txBody>
          <a:bodyPr/>
          <a:lstStyle/>
          <a:p>
            <a:pPr eaLnBrk="1" hangingPunct="1">
              <a:defRPr/>
            </a:pPr>
            <a:r>
              <a:rPr lang="en-US" sz="1800" dirty="0" smtClean="0">
                <a:latin typeface="Arial" pitchFamily="34" charset="0"/>
                <a:cs typeface="Arial" pitchFamily="34" charset="0"/>
              </a:rPr>
              <a:t>The official projections  are trend based and deliberately do not attempt to take into account changing economic environments – affordability is the obvious factor.</a:t>
            </a:r>
          </a:p>
          <a:p>
            <a:pPr eaLnBrk="1" hangingPunct="1">
              <a:defRPr/>
            </a:pPr>
            <a:r>
              <a:rPr lang="en-US" sz="1800" dirty="0" smtClean="0">
                <a:latin typeface="Arial" pitchFamily="34" charset="0"/>
                <a:cs typeface="Arial" pitchFamily="34" charset="0"/>
              </a:rPr>
              <a:t>But they are still used for estimates of housing need/demand. </a:t>
            </a:r>
          </a:p>
          <a:p>
            <a:pPr eaLnBrk="1" hangingPunct="1">
              <a:defRPr/>
            </a:pPr>
            <a:r>
              <a:rPr lang="en-US" sz="1800" dirty="0" smtClean="0">
                <a:latin typeface="Arial" pitchFamily="34" charset="0"/>
                <a:cs typeface="Arial" pitchFamily="34" charset="0"/>
              </a:rPr>
              <a:t>From the next graph, in many locations HRRs for the young have fallen since the early 1990s. </a:t>
            </a:r>
          </a:p>
          <a:p>
            <a:pPr eaLnBrk="1" hangingPunct="1">
              <a:defRPr/>
            </a:pPr>
            <a:r>
              <a:rPr lang="en-US" sz="1800" dirty="0" smtClean="0">
                <a:latin typeface="Arial" pitchFamily="34" charset="0"/>
                <a:cs typeface="Arial" pitchFamily="34" charset="0"/>
              </a:rPr>
              <a:t>How should these be projected in the future? Do we assume that they return to “trend” (implying that affordability will not continue to worsen) or do we attempt to take into account possibly worsening affordability due to housing supply shortages? </a:t>
            </a:r>
          </a:p>
          <a:p>
            <a:pPr eaLnBrk="1" hangingPunct="1">
              <a:defRPr/>
            </a:pPr>
            <a:r>
              <a:rPr lang="en-US" sz="1800" dirty="0" smtClean="0">
                <a:latin typeface="Arial" pitchFamily="34" charset="0"/>
                <a:cs typeface="Arial" pitchFamily="34" charset="0"/>
              </a:rPr>
              <a:t>The levels of housing construction currently taking place are not consistent with the household projections.</a:t>
            </a:r>
          </a:p>
          <a:p>
            <a:pPr eaLnBrk="1" hangingPunct="1">
              <a:defRPr/>
            </a:pPr>
            <a:r>
              <a:rPr lang="en-US" sz="1800" dirty="0" smtClean="0">
                <a:latin typeface="Arial" pitchFamily="34" charset="0"/>
                <a:cs typeface="Arial" pitchFamily="34" charset="0"/>
              </a:rPr>
              <a:t>The following graphs shows that, for these locations/group, HRRs rise again. This is not necessarily “wrong”.        </a:t>
            </a:r>
          </a:p>
          <a:p>
            <a:pPr eaLnBrk="1" hangingPunct="1">
              <a:buFont typeface="+mj-lt"/>
              <a:buAutoNum type="arabicPeriod"/>
              <a:defRPr/>
            </a:pPr>
            <a:endParaRPr lang="en-US" sz="1800" dirty="0">
              <a:latin typeface="Arial" pitchFamily="34" charset="0"/>
              <a:cs typeface="Arial" pitchFamily="34" charset="0"/>
            </a:endParaRPr>
          </a:p>
        </p:txBody>
      </p:sp>
      <p:sp>
        <p:nvSpPr>
          <p:cNvPr id="43012" name="Rectangle 4"/>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lnSpc>
                <a:spcPct val="110000"/>
              </a:lnSpc>
              <a:spcBef>
                <a:spcPct val="20000"/>
              </a:spcBef>
              <a:buFontTx/>
              <a:buChar char="•"/>
            </a:pPr>
            <a:endParaRPr lang="en-GB" sz="200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latin typeface="Arial" panose="020B0604020202020204" pitchFamily="34" charset="0"/>
                <a:cs typeface="Arial" panose="020B0604020202020204" pitchFamily="34" charset="0"/>
              </a:rPr>
              <a:t>Household Representative Rates 1991-2012</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single males aged 25-29</a:t>
            </a:r>
            <a:endParaRPr lang="en-GB"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5E077AAC-7FE8-45B1-9A44-BF4DBAF779C3}" type="slidenum">
              <a:rPr lang="en-US" smtClean="0"/>
              <a:pPr>
                <a:defRPr/>
              </a:pPr>
              <a:t>3</a:t>
            </a:fld>
            <a:endParaRPr lang="en-US"/>
          </a:p>
        </p:txBody>
      </p:sp>
      <p:graphicFrame>
        <p:nvGraphicFramePr>
          <p:cNvPr id="6" name="Content Placeholder 5"/>
          <p:cNvGraphicFramePr>
            <a:graphicFrameLocks noGrp="1"/>
          </p:cNvGraphicFramePr>
          <p:nvPr>
            <p:ph idx="1"/>
          </p:nvPr>
        </p:nvGraphicFramePr>
        <p:xfrm>
          <a:off x="755650" y="1600200"/>
          <a:ext cx="7931150" cy="4343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7323476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latin typeface="Arial" panose="020B0604020202020204" pitchFamily="34" charset="0"/>
                <a:cs typeface="Arial" panose="020B0604020202020204" pitchFamily="34" charset="0"/>
              </a:rPr>
              <a:t>Household Representative Rates 2012-2037</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single males aged 25-29</a:t>
            </a:r>
            <a:endParaRPr lang="en-GB"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5E077AAC-7FE8-45B1-9A44-BF4DBAF779C3}" type="slidenum">
              <a:rPr lang="en-US" smtClean="0"/>
              <a:pPr>
                <a:defRPr/>
              </a:pPr>
              <a:t>4</a:t>
            </a:fld>
            <a:endParaRPr lang="en-US"/>
          </a:p>
        </p:txBody>
      </p:sp>
      <p:graphicFrame>
        <p:nvGraphicFramePr>
          <p:cNvPr id="7" name="Content Placeholder 6"/>
          <p:cNvGraphicFramePr>
            <a:graphicFrameLocks noGrp="1"/>
          </p:cNvGraphicFramePr>
          <p:nvPr>
            <p:ph idx="1"/>
          </p:nvPr>
        </p:nvGraphicFramePr>
        <p:xfrm>
          <a:off x="755650" y="1600200"/>
          <a:ext cx="7931150" cy="4343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4562390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3"/>
          <p:cNvSpPr>
            <a:spLocks noGrp="1"/>
          </p:cNvSpPr>
          <p:nvPr>
            <p:ph type="sldNum" sz="quarter" idx="10"/>
          </p:nvPr>
        </p:nvSpPr>
        <p:spPr>
          <a:noFill/>
        </p:spPr>
        <p:txBody>
          <a:bodyPr/>
          <a:lstStyle/>
          <a:p>
            <a:fld id="{B00DF6AA-3340-452C-A767-DEC612098AFF}" type="slidenum">
              <a:rPr lang="en-US" smtClean="0"/>
              <a:pPr/>
              <a:t>5</a:t>
            </a:fld>
            <a:endParaRPr lang="en-US" smtClean="0"/>
          </a:p>
        </p:txBody>
      </p:sp>
      <p:sp>
        <p:nvSpPr>
          <p:cNvPr id="43010" name="Rectangle 2"/>
          <p:cNvSpPr>
            <a:spLocks noGrp="1" noChangeArrowheads="1"/>
          </p:cNvSpPr>
          <p:nvPr>
            <p:ph type="title"/>
          </p:nvPr>
        </p:nvSpPr>
        <p:spPr/>
        <p:txBody>
          <a:bodyPr/>
          <a:lstStyle/>
          <a:p>
            <a:pPr eaLnBrk="1" hangingPunct="1"/>
            <a:r>
              <a:rPr lang="en-GB" sz="2400" dirty="0" smtClean="0">
                <a:latin typeface="Arial" pitchFamily="34" charset="0"/>
                <a:cs typeface="Arial" pitchFamily="34" charset="0"/>
              </a:rPr>
              <a:t>What does economics tell us could happen to HRRs? </a:t>
            </a:r>
          </a:p>
        </p:txBody>
      </p:sp>
      <p:sp>
        <p:nvSpPr>
          <p:cNvPr id="1269763" name="Rectangle 3"/>
          <p:cNvSpPr>
            <a:spLocks noGrp="1" noChangeArrowheads="1"/>
          </p:cNvSpPr>
          <p:nvPr>
            <p:ph type="body" idx="1"/>
          </p:nvPr>
        </p:nvSpPr>
        <p:spPr/>
        <p:txBody>
          <a:bodyPr/>
          <a:lstStyle/>
          <a:p>
            <a:pPr eaLnBrk="1" hangingPunct="1">
              <a:defRPr/>
            </a:pPr>
            <a:r>
              <a:rPr lang="en-US" sz="1800" dirty="0" smtClean="0">
                <a:latin typeface="Arial" pitchFamily="34" charset="0"/>
                <a:cs typeface="Arial" pitchFamily="34" charset="0"/>
              </a:rPr>
              <a:t>Work carried out for DCLG/NHPAU since 2005 has attempted to model the probability that individuals with different socio-economic characteristics would become household heads </a:t>
            </a:r>
            <a:r>
              <a:rPr lang="en-US" sz="1800" i="1" u="sng" dirty="0" smtClean="0">
                <a:latin typeface="Arial" pitchFamily="34" charset="0"/>
                <a:cs typeface="Arial" pitchFamily="34" charset="0"/>
              </a:rPr>
              <a:t>given the level of affordability </a:t>
            </a:r>
            <a:r>
              <a:rPr lang="en-US" sz="1800" dirty="0" smtClean="0">
                <a:latin typeface="Arial" pitchFamily="34" charset="0"/>
                <a:cs typeface="Arial" pitchFamily="34" charset="0"/>
              </a:rPr>
              <a:t>where house prices are determined by the interactions of demand and supply.</a:t>
            </a:r>
            <a:r>
              <a:rPr lang="en-US" sz="1800" i="1" u="sng" dirty="0" smtClean="0">
                <a:latin typeface="Arial" pitchFamily="34" charset="0"/>
                <a:cs typeface="Arial" pitchFamily="34" charset="0"/>
              </a:rPr>
              <a:t> </a:t>
            </a:r>
            <a:r>
              <a:rPr lang="en-US" sz="1800" dirty="0" smtClean="0">
                <a:latin typeface="Arial" pitchFamily="34" charset="0"/>
                <a:cs typeface="Arial" pitchFamily="34" charset="0"/>
              </a:rPr>
              <a:t>  </a:t>
            </a:r>
          </a:p>
          <a:p>
            <a:pPr eaLnBrk="1" hangingPunct="1">
              <a:defRPr/>
            </a:pPr>
            <a:r>
              <a:rPr lang="en-US" sz="1800" dirty="0" smtClean="0">
                <a:latin typeface="Arial" pitchFamily="34" charset="0"/>
                <a:cs typeface="Arial" pitchFamily="34" charset="0"/>
              </a:rPr>
              <a:t>This work has consistently shown that, even with higher levels of housing supply, affordability could worsen considerably over the future. </a:t>
            </a:r>
          </a:p>
          <a:p>
            <a:pPr eaLnBrk="1" hangingPunct="1">
              <a:defRPr/>
            </a:pPr>
            <a:r>
              <a:rPr lang="en-US" sz="1800" dirty="0" smtClean="0">
                <a:latin typeface="Arial" pitchFamily="34" charset="0"/>
                <a:cs typeface="Arial" pitchFamily="34" charset="0"/>
              </a:rPr>
              <a:t>This implies that the number of households would be lower than in official projections.</a:t>
            </a:r>
          </a:p>
          <a:p>
            <a:pPr eaLnBrk="1" hangingPunct="1">
              <a:defRPr/>
            </a:pPr>
            <a:r>
              <a:rPr lang="en-US" sz="1800" smtClean="0">
                <a:latin typeface="Arial" pitchFamily="34" charset="0"/>
                <a:cs typeface="Arial" pitchFamily="34" charset="0"/>
              </a:rPr>
              <a:t>As </a:t>
            </a:r>
            <a:r>
              <a:rPr lang="en-US" sz="1800" dirty="0" smtClean="0">
                <a:latin typeface="Arial" pitchFamily="34" charset="0"/>
                <a:cs typeface="Arial" pitchFamily="34" charset="0"/>
              </a:rPr>
              <a:t>an illustration – and it is only that, not a forecast …      </a:t>
            </a:r>
            <a:endParaRPr lang="en-US" sz="1800" dirty="0">
              <a:latin typeface="Arial" pitchFamily="34" charset="0"/>
              <a:cs typeface="Arial" pitchFamily="34" charset="0"/>
            </a:endParaRPr>
          </a:p>
        </p:txBody>
      </p:sp>
      <p:sp>
        <p:nvSpPr>
          <p:cNvPr id="43012" name="Rectangle 4"/>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lnSpc>
                <a:spcPct val="110000"/>
              </a:lnSpc>
              <a:spcBef>
                <a:spcPct val="20000"/>
              </a:spcBef>
              <a:buFontTx/>
              <a:buChar char="•"/>
            </a:pPr>
            <a:endParaRPr lang="en-GB" sz="2000">
              <a:solidFill>
                <a:schemeClr val="tx1"/>
              </a:solidFill>
            </a:endParaRPr>
          </a:p>
        </p:txBody>
      </p:sp>
    </p:spTree>
    <p:extLst>
      <p:ext uri="{BB962C8B-B14F-4D97-AF65-F5344CB8AC3E}">
        <p14:creationId xmlns:p14="http://schemas.microsoft.com/office/powerpoint/2010/main" val="305260250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latin typeface="Arial" panose="020B0604020202020204" pitchFamily="34" charset="0"/>
                <a:cs typeface="Arial" panose="020B0604020202020204" pitchFamily="34" charset="0"/>
              </a:rPr>
              <a:t>Households (% difference between official and “economic </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estimates)</a:t>
            </a:r>
            <a:endParaRPr lang="en-GB"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5E077AAC-7FE8-45B1-9A44-BF4DBAF779C3}" type="slidenum">
              <a:rPr lang="en-US" smtClean="0"/>
              <a:pPr>
                <a:defRPr/>
              </a:pPr>
              <a:t>6</a:t>
            </a:fld>
            <a:endParaRPr lang="en-US"/>
          </a:p>
        </p:txBody>
      </p:sp>
      <p:graphicFrame>
        <p:nvGraphicFramePr>
          <p:cNvPr id="6" name="Content Placeholder 5"/>
          <p:cNvGraphicFramePr>
            <a:graphicFrameLocks noGrp="1"/>
          </p:cNvGraphicFramePr>
          <p:nvPr>
            <p:ph idx="1"/>
          </p:nvPr>
        </p:nvGraphicFramePr>
        <p:xfrm>
          <a:off x="755650" y="1600200"/>
          <a:ext cx="7931150" cy="4343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4976275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3"/>
          <p:cNvSpPr>
            <a:spLocks noGrp="1"/>
          </p:cNvSpPr>
          <p:nvPr>
            <p:ph type="sldNum" sz="quarter" idx="10"/>
          </p:nvPr>
        </p:nvSpPr>
        <p:spPr>
          <a:noFill/>
        </p:spPr>
        <p:txBody>
          <a:bodyPr/>
          <a:lstStyle/>
          <a:p>
            <a:fld id="{B00DF6AA-3340-452C-A767-DEC612098AFF}" type="slidenum">
              <a:rPr lang="en-US" smtClean="0"/>
              <a:pPr/>
              <a:t>7</a:t>
            </a:fld>
            <a:endParaRPr lang="en-US" smtClean="0"/>
          </a:p>
        </p:txBody>
      </p:sp>
      <p:sp>
        <p:nvSpPr>
          <p:cNvPr id="43010" name="Rectangle 2"/>
          <p:cNvSpPr>
            <a:spLocks noGrp="1" noChangeArrowheads="1"/>
          </p:cNvSpPr>
          <p:nvPr>
            <p:ph type="title"/>
          </p:nvPr>
        </p:nvSpPr>
        <p:spPr/>
        <p:txBody>
          <a:bodyPr/>
          <a:lstStyle/>
          <a:p>
            <a:pPr eaLnBrk="1" hangingPunct="1"/>
            <a:r>
              <a:rPr lang="en-GB" sz="2400" dirty="0" smtClean="0">
                <a:latin typeface="Arial" pitchFamily="34" charset="0"/>
                <a:cs typeface="Arial" pitchFamily="34" charset="0"/>
              </a:rPr>
              <a:t>Problems with “economic” estimates</a:t>
            </a:r>
          </a:p>
        </p:txBody>
      </p:sp>
      <p:sp>
        <p:nvSpPr>
          <p:cNvPr id="1269763" name="Rectangle 3"/>
          <p:cNvSpPr>
            <a:spLocks noGrp="1" noChangeArrowheads="1"/>
          </p:cNvSpPr>
          <p:nvPr>
            <p:ph type="body" idx="1"/>
          </p:nvPr>
        </p:nvSpPr>
        <p:spPr/>
        <p:txBody>
          <a:bodyPr/>
          <a:lstStyle/>
          <a:p>
            <a:pPr eaLnBrk="1" hangingPunct="1">
              <a:defRPr/>
            </a:pPr>
            <a:r>
              <a:rPr lang="en-US" sz="1800" dirty="0" smtClean="0">
                <a:latin typeface="Arial" pitchFamily="34" charset="0"/>
                <a:cs typeface="Arial" pitchFamily="34" charset="0"/>
              </a:rPr>
              <a:t>These imply that we can predict affordability into the future.</a:t>
            </a:r>
          </a:p>
          <a:p>
            <a:pPr eaLnBrk="1" hangingPunct="1">
              <a:defRPr/>
            </a:pPr>
            <a:endParaRPr lang="en-US" sz="1800" dirty="0" smtClean="0">
              <a:latin typeface="Arial" pitchFamily="34" charset="0"/>
              <a:cs typeface="Arial" pitchFamily="34" charset="0"/>
            </a:endParaRPr>
          </a:p>
          <a:p>
            <a:pPr eaLnBrk="1" hangingPunct="1">
              <a:defRPr/>
            </a:pPr>
            <a:r>
              <a:rPr lang="en-US" sz="1800" dirty="0" smtClean="0">
                <a:latin typeface="Arial" pitchFamily="34" charset="0"/>
                <a:cs typeface="Arial" pitchFamily="34" charset="0"/>
              </a:rPr>
              <a:t>We know what sorts of variables are likely to be important, but reasonable estimates of affordability to 2037 is pushing the bounds of credibility.</a:t>
            </a:r>
          </a:p>
          <a:p>
            <a:pPr eaLnBrk="1" hangingPunct="1">
              <a:defRPr/>
            </a:pPr>
            <a:endParaRPr lang="en-US" sz="1800" dirty="0" smtClean="0">
              <a:latin typeface="Arial" pitchFamily="34" charset="0"/>
              <a:cs typeface="Arial" pitchFamily="34" charset="0"/>
            </a:endParaRPr>
          </a:p>
          <a:p>
            <a:pPr eaLnBrk="1" hangingPunct="1">
              <a:defRPr/>
            </a:pPr>
            <a:r>
              <a:rPr lang="en-US" sz="1800" dirty="0" smtClean="0">
                <a:latin typeface="Arial" pitchFamily="34" charset="0"/>
                <a:cs typeface="Arial" pitchFamily="34" charset="0"/>
              </a:rPr>
              <a:t>Is there really a problem of lower HRRs? They imply staying with parents for longer or sharing. These are only “problems” if there are efficiency losses to the economy or possibly </a:t>
            </a:r>
            <a:r>
              <a:rPr lang="en-US" sz="1800" smtClean="0">
                <a:latin typeface="Arial" pitchFamily="34" charset="0"/>
                <a:cs typeface="Arial" pitchFamily="34" charset="0"/>
              </a:rPr>
              <a:t>if they violate </a:t>
            </a:r>
            <a:r>
              <a:rPr lang="en-US" sz="1800" dirty="0" smtClean="0">
                <a:latin typeface="Arial" pitchFamily="34" charset="0"/>
                <a:cs typeface="Arial" pitchFamily="34" charset="0"/>
              </a:rPr>
              <a:t>social norms which have become accepted because of rising incomes. </a:t>
            </a:r>
            <a:endParaRPr lang="en-US" sz="1800" dirty="0">
              <a:latin typeface="Arial" pitchFamily="34" charset="0"/>
              <a:cs typeface="Arial" pitchFamily="34" charset="0"/>
            </a:endParaRPr>
          </a:p>
        </p:txBody>
      </p:sp>
      <p:sp>
        <p:nvSpPr>
          <p:cNvPr id="43012" name="Rectangle 4"/>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lnSpc>
                <a:spcPct val="110000"/>
              </a:lnSpc>
              <a:spcBef>
                <a:spcPct val="20000"/>
              </a:spcBef>
              <a:buFontTx/>
              <a:buChar char="•"/>
            </a:pPr>
            <a:endParaRPr lang="en-GB" sz="2000">
              <a:solidFill>
                <a:schemeClr val="tx1"/>
              </a:solidFill>
            </a:endParaRPr>
          </a:p>
        </p:txBody>
      </p:sp>
    </p:spTree>
    <p:extLst>
      <p:ext uri="{BB962C8B-B14F-4D97-AF65-F5344CB8AC3E}">
        <p14:creationId xmlns:p14="http://schemas.microsoft.com/office/powerpoint/2010/main" val="291720014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Rdg Blue half">
  <a:themeElements>
    <a:clrScheme name="Rdg Blue half 2">
      <a:dk1>
        <a:srgbClr val="000000"/>
      </a:dk1>
      <a:lt1>
        <a:srgbClr val="FFFFFF"/>
      </a:lt1>
      <a:dk2>
        <a:srgbClr val="194B8D"/>
      </a:dk2>
      <a:lt2>
        <a:srgbClr val="1C1C1C"/>
      </a:lt2>
      <a:accent1>
        <a:srgbClr val="194B8D"/>
      </a:accent1>
      <a:accent2>
        <a:srgbClr val="808080"/>
      </a:accent2>
      <a:accent3>
        <a:srgbClr val="FFFFFF"/>
      </a:accent3>
      <a:accent4>
        <a:srgbClr val="000000"/>
      </a:accent4>
      <a:accent5>
        <a:srgbClr val="ABB1C5"/>
      </a:accent5>
      <a:accent6>
        <a:srgbClr val="737373"/>
      </a:accent6>
      <a:hlink>
        <a:srgbClr val="B2B2B2"/>
      </a:hlink>
      <a:folHlink>
        <a:srgbClr val="DDDDDD"/>
      </a:folHlink>
    </a:clrScheme>
    <a:fontScheme name="Rdg Blue half">
      <a:majorFont>
        <a:latin typeface="Rdg Vesta"/>
        <a:ea typeface=""/>
        <a:cs typeface=""/>
      </a:majorFont>
      <a:minorFont>
        <a:latin typeface="Rdg Vest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bg1"/>
            </a:solidFill>
            <a:effectLst/>
            <a:latin typeface="Rdg Vesta"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bg1"/>
            </a:solidFill>
            <a:effectLst/>
            <a:latin typeface="Rdg Vesta" pitchFamily="2" charset="0"/>
          </a:defRPr>
        </a:defPPr>
      </a:lstStyle>
    </a:lnDef>
  </a:objectDefaults>
  <a:extraClrSchemeLst>
    <a:extraClrScheme>
      <a:clrScheme name="Rdg Blue half 1">
        <a:dk1>
          <a:srgbClr val="1C1C1C"/>
        </a:dk1>
        <a:lt1>
          <a:srgbClr val="FFFFFF"/>
        </a:lt1>
        <a:dk2>
          <a:srgbClr val="194B8D"/>
        </a:dk2>
        <a:lt2>
          <a:srgbClr val="FFFFFF"/>
        </a:lt2>
        <a:accent1>
          <a:srgbClr val="194B8D"/>
        </a:accent1>
        <a:accent2>
          <a:srgbClr val="808080"/>
        </a:accent2>
        <a:accent3>
          <a:srgbClr val="ABB1C5"/>
        </a:accent3>
        <a:accent4>
          <a:srgbClr val="DADADA"/>
        </a:accent4>
        <a:accent5>
          <a:srgbClr val="ABB1C5"/>
        </a:accent5>
        <a:accent6>
          <a:srgbClr val="737373"/>
        </a:accent6>
        <a:hlink>
          <a:srgbClr val="B2B2B2"/>
        </a:hlink>
        <a:folHlink>
          <a:srgbClr val="DDDDDD"/>
        </a:folHlink>
      </a:clrScheme>
      <a:clrMap bg1="dk2" tx1="lt1" bg2="dk1" tx2="lt2" accent1="accent1" accent2="accent2" accent3="accent3" accent4="accent4" accent5="accent5" accent6="accent6" hlink="hlink" folHlink="folHlink"/>
    </a:extraClrScheme>
    <a:extraClrScheme>
      <a:clrScheme name="Rdg Blue half 2">
        <a:dk1>
          <a:srgbClr val="000000"/>
        </a:dk1>
        <a:lt1>
          <a:srgbClr val="FFFFFF"/>
        </a:lt1>
        <a:dk2>
          <a:srgbClr val="194B8D"/>
        </a:dk2>
        <a:lt2>
          <a:srgbClr val="1C1C1C"/>
        </a:lt2>
        <a:accent1>
          <a:srgbClr val="194B8D"/>
        </a:accent1>
        <a:accent2>
          <a:srgbClr val="808080"/>
        </a:accent2>
        <a:accent3>
          <a:srgbClr val="FFFFFF"/>
        </a:accent3>
        <a:accent4>
          <a:srgbClr val="000000"/>
        </a:accent4>
        <a:accent5>
          <a:srgbClr val="ABB1C5"/>
        </a:accent5>
        <a:accent6>
          <a:srgbClr val="737373"/>
        </a:accent6>
        <a:hlink>
          <a:srgbClr val="B2B2B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777777"/>
      </a:dk1>
      <a:lt1>
        <a:srgbClr val="FFFFFF"/>
      </a:lt1>
      <a:dk2>
        <a:srgbClr val="194B8D"/>
      </a:dk2>
      <a:lt2>
        <a:srgbClr val="1C1C1C"/>
      </a:lt2>
      <a:accent1>
        <a:srgbClr val="194B8D"/>
      </a:accent1>
      <a:accent2>
        <a:srgbClr val="808080"/>
      </a:accent2>
      <a:accent3>
        <a:srgbClr val="FFFFFF"/>
      </a:accent3>
      <a:accent4>
        <a:srgbClr val="656565"/>
      </a:accent4>
      <a:accent5>
        <a:srgbClr val="ABB1C5"/>
      </a:accent5>
      <a:accent6>
        <a:srgbClr val="737373"/>
      </a:accent6>
      <a:hlink>
        <a:srgbClr val="B2B2B2"/>
      </a:hlink>
      <a:folHlink>
        <a:srgbClr val="DDDDDD"/>
      </a:folHlink>
    </a:clrScheme>
    <a:fontScheme name="Custom Design">
      <a:majorFont>
        <a:latin typeface="Rdg Vesta"/>
        <a:ea typeface=""/>
        <a:cs typeface=""/>
      </a:majorFont>
      <a:minorFont>
        <a:latin typeface="Rdg Vest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bg1"/>
            </a:solidFill>
            <a:effectLst/>
            <a:latin typeface="Rdg Vesta"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bg1"/>
            </a:solidFill>
            <a:effectLst/>
            <a:latin typeface="Rdg Vesta" pitchFamily="2" charset="0"/>
          </a:defRPr>
        </a:defPPr>
      </a:lstStyle>
    </a:lnDef>
  </a:objectDefaults>
  <a:extraClrSchemeLst>
    <a:extraClrScheme>
      <a:clrScheme name="Custom Design 1">
        <a:dk1>
          <a:srgbClr val="777777"/>
        </a:dk1>
        <a:lt1>
          <a:srgbClr val="FFFFFF"/>
        </a:lt1>
        <a:dk2>
          <a:srgbClr val="194B8D"/>
        </a:dk2>
        <a:lt2>
          <a:srgbClr val="1C1C1C"/>
        </a:lt2>
        <a:accent1>
          <a:srgbClr val="194B8D"/>
        </a:accent1>
        <a:accent2>
          <a:srgbClr val="808080"/>
        </a:accent2>
        <a:accent3>
          <a:srgbClr val="FFFFFF"/>
        </a:accent3>
        <a:accent4>
          <a:srgbClr val="656565"/>
        </a:accent4>
        <a:accent5>
          <a:srgbClr val="ABB1C5"/>
        </a:accent5>
        <a:accent6>
          <a:srgbClr val="737373"/>
        </a:accent6>
        <a:hlink>
          <a:srgbClr val="B2B2B2"/>
        </a:hlink>
        <a:folHlink>
          <a:srgbClr val="DDDDDD"/>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194B8D"/>
        </a:dk2>
        <a:lt2>
          <a:srgbClr val="1C1C1C"/>
        </a:lt2>
        <a:accent1>
          <a:srgbClr val="194B8D"/>
        </a:accent1>
        <a:accent2>
          <a:srgbClr val="808080"/>
        </a:accent2>
        <a:accent3>
          <a:srgbClr val="FFFFFF"/>
        </a:accent3>
        <a:accent4>
          <a:srgbClr val="000000"/>
        </a:accent4>
        <a:accent5>
          <a:srgbClr val="ABB1C5"/>
        </a:accent5>
        <a:accent6>
          <a:srgbClr val="737373"/>
        </a:accent6>
        <a:hlink>
          <a:srgbClr val="B2B2B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
      <a:dk1>
        <a:srgbClr val="000000"/>
      </a:dk1>
      <a:lt1>
        <a:srgbClr val="FFFFFF"/>
      </a:lt1>
      <a:dk2>
        <a:srgbClr val="1B4C8F"/>
      </a:dk2>
      <a:lt2>
        <a:srgbClr val="1C1C1C"/>
      </a:lt2>
      <a:accent1>
        <a:srgbClr val="333333"/>
      </a:accent1>
      <a:accent2>
        <a:srgbClr val="808080"/>
      </a:accent2>
      <a:accent3>
        <a:srgbClr val="FFFFFF"/>
      </a:accent3>
      <a:accent4>
        <a:srgbClr val="000000"/>
      </a:accent4>
      <a:accent5>
        <a:srgbClr val="ADADAD"/>
      </a:accent5>
      <a:accent6>
        <a:srgbClr val="737373"/>
      </a:accent6>
      <a:hlink>
        <a:srgbClr val="B2B2B2"/>
      </a:hlink>
      <a:folHlink>
        <a:srgbClr val="DDDDDD"/>
      </a:folHlink>
    </a:clrScheme>
    <a:fontScheme name="1_Custom Design">
      <a:majorFont>
        <a:latin typeface="Rdg Vesta"/>
        <a:ea typeface=""/>
        <a:cs typeface=""/>
      </a:majorFont>
      <a:minorFont>
        <a:latin typeface="Rdg Vest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bg1"/>
            </a:solidFill>
            <a:effectLst/>
            <a:latin typeface="Rdg Vesta"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bg1"/>
            </a:solidFill>
            <a:effectLst/>
            <a:latin typeface="Rdg Vesta" pitchFamily="2"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ustom Design 13">
        <a:dk1>
          <a:srgbClr val="1C1C1C"/>
        </a:dk1>
        <a:lt1>
          <a:srgbClr val="FFFFFF"/>
        </a:lt1>
        <a:dk2>
          <a:srgbClr val="1A4B8E"/>
        </a:dk2>
        <a:lt2>
          <a:srgbClr val="FFFFFF"/>
        </a:lt2>
        <a:accent1>
          <a:srgbClr val="333333"/>
        </a:accent1>
        <a:accent2>
          <a:srgbClr val="808080"/>
        </a:accent2>
        <a:accent3>
          <a:srgbClr val="ABB1C6"/>
        </a:accent3>
        <a:accent4>
          <a:srgbClr val="DADADA"/>
        </a:accent4>
        <a:accent5>
          <a:srgbClr val="ADADAD"/>
        </a:accent5>
        <a:accent6>
          <a:srgbClr val="737373"/>
        </a:accent6>
        <a:hlink>
          <a:srgbClr val="B2B2B2"/>
        </a:hlink>
        <a:folHlink>
          <a:srgbClr val="DDDDDD"/>
        </a:folHlink>
      </a:clrScheme>
      <a:clrMap bg1="dk2" tx1="lt1" bg2="dk1" tx2="lt2" accent1="accent1" accent2="accent2" accent3="accent3" accent4="accent4" accent5="accent5" accent6="accent6" hlink="hlink" folHlink="folHlink"/>
    </a:extraClrScheme>
    <a:extraClrScheme>
      <a:clrScheme name="1_Custom Design 14">
        <a:dk1>
          <a:srgbClr val="FFFFFF"/>
        </a:dk1>
        <a:lt1>
          <a:srgbClr val="FFFFFF"/>
        </a:lt1>
        <a:dk2>
          <a:srgbClr val="FFFFFF"/>
        </a:dk2>
        <a:lt2>
          <a:srgbClr val="1C1C1C"/>
        </a:lt2>
        <a:accent1>
          <a:srgbClr val="333333"/>
        </a:accent1>
        <a:accent2>
          <a:srgbClr val="808080"/>
        </a:accent2>
        <a:accent3>
          <a:srgbClr val="FFFFFF"/>
        </a:accent3>
        <a:accent4>
          <a:srgbClr val="DADADA"/>
        </a:accent4>
        <a:accent5>
          <a:srgbClr val="ADADAD"/>
        </a:accent5>
        <a:accent6>
          <a:srgbClr val="737373"/>
        </a:accent6>
        <a:hlink>
          <a:srgbClr val="B2B2B2"/>
        </a:hlink>
        <a:folHlink>
          <a:srgbClr val="DDDDDD"/>
        </a:folHlink>
      </a:clrScheme>
      <a:clrMap bg1="lt1" tx1="dk1" bg2="lt2" tx2="dk2" accent1="accent1" accent2="accent2" accent3="accent3" accent4="accent4" accent5="accent5" accent6="accent6" hlink="hlink" folHlink="folHlink"/>
    </a:extraClrScheme>
    <a:extraClrScheme>
      <a:clrScheme name="1_Custom Design 15">
        <a:dk1>
          <a:srgbClr val="FFFFFF"/>
        </a:dk1>
        <a:lt1>
          <a:srgbClr val="FFFFFF"/>
        </a:lt1>
        <a:dk2>
          <a:srgbClr val="FFFFFF"/>
        </a:dk2>
        <a:lt2>
          <a:srgbClr val="1C1C1C"/>
        </a:lt2>
        <a:accent1>
          <a:srgbClr val="9C0113"/>
        </a:accent1>
        <a:accent2>
          <a:srgbClr val="808080"/>
        </a:accent2>
        <a:accent3>
          <a:srgbClr val="FFFFFF"/>
        </a:accent3>
        <a:accent4>
          <a:srgbClr val="DADADA"/>
        </a:accent4>
        <a:accent5>
          <a:srgbClr val="CBAAAA"/>
        </a:accent5>
        <a:accent6>
          <a:srgbClr val="737373"/>
        </a:accent6>
        <a:hlink>
          <a:srgbClr val="B2B2B2"/>
        </a:hlink>
        <a:folHlink>
          <a:srgbClr val="DDDDDD"/>
        </a:folHlink>
      </a:clrScheme>
      <a:clrMap bg1="lt1" tx1="dk1" bg2="lt2" tx2="dk2" accent1="accent1" accent2="accent2" accent3="accent3" accent4="accent4" accent5="accent5" accent6="accent6" hlink="hlink" folHlink="folHlink"/>
    </a:extraClrScheme>
    <a:extraClrScheme>
      <a:clrScheme name="1_Custom Design 16">
        <a:dk1>
          <a:srgbClr val="000000"/>
        </a:dk1>
        <a:lt1>
          <a:srgbClr val="FFFFFF"/>
        </a:lt1>
        <a:dk2>
          <a:srgbClr val="FFFFFF"/>
        </a:dk2>
        <a:lt2>
          <a:srgbClr val="1C1C1C"/>
        </a:lt2>
        <a:accent1>
          <a:srgbClr val="9C0113"/>
        </a:accent1>
        <a:accent2>
          <a:srgbClr val="808080"/>
        </a:accent2>
        <a:accent3>
          <a:srgbClr val="FFFFFF"/>
        </a:accent3>
        <a:accent4>
          <a:srgbClr val="000000"/>
        </a:accent4>
        <a:accent5>
          <a:srgbClr val="CBAAAA"/>
        </a:accent5>
        <a:accent6>
          <a:srgbClr val="737373"/>
        </a:accent6>
        <a:hlink>
          <a:srgbClr val="B2B2B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Rdg Blue half 1">
    <a:dk1>
      <a:srgbClr val="1C1C1C"/>
    </a:dk1>
    <a:lt1>
      <a:srgbClr val="FFFFFF"/>
    </a:lt1>
    <a:dk2>
      <a:srgbClr val="194B8D"/>
    </a:dk2>
    <a:lt2>
      <a:srgbClr val="FFFFFF"/>
    </a:lt2>
    <a:accent1>
      <a:srgbClr val="194B8D"/>
    </a:accent1>
    <a:accent2>
      <a:srgbClr val="808080"/>
    </a:accent2>
    <a:accent3>
      <a:srgbClr val="ABB1C5"/>
    </a:accent3>
    <a:accent4>
      <a:srgbClr val="DADADA"/>
    </a:accent4>
    <a:accent5>
      <a:srgbClr val="ABB1C5"/>
    </a:accent5>
    <a:accent6>
      <a:srgbClr val="737373"/>
    </a:accent6>
    <a:hlink>
      <a:srgbClr val="B2B2B2"/>
    </a:hlink>
    <a:folHlink>
      <a:srgbClr val="DDDDDD"/>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Rdg Blue half</Template>
  <TotalTime>2922</TotalTime>
  <Words>404</Words>
  <Application>Microsoft Office PowerPoint</Application>
  <PresentationFormat>On-screen Show (4:3)</PresentationFormat>
  <Paragraphs>34</Paragraphs>
  <Slides>7</Slides>
  <Notes>1</Notes>
  <HiddenSlides>0</HiddenSlides>
  <MMClips>0</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Rdg Blue half</vt:lpstr>
      <vt:lpstr>Custom Design</vt:lpstr>
      <vt:lpstr>1_Custom Design</vt:lpstr>
      <vt:lpstr>    Affordability and Household Projections </vt:lpstr>
      <vt:lpstr>The Problems </vt:lpstr>
      <vt:lpstr>Household Representative Rates 1991-2012 single males aged 25-29</vt:lpstr>
      <vt:lpstr>Household Representative Rates 2012-2037 single males aged 25-29</vt:lpstr>
      <vt:lpstr>What does economics tell us could happen to HRRs? </vt:lpstr>
      <vt:lpstr>Households (% difference between official and “economic  estimates)</vt:lpstr>
      <vt:lpstr>Problems with “economic” estimates</vt:lpstr>
    </vt:vector>
  </TitlesOfParts>
  <Company>University of Reading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Modelling Local Spatial Poverty Traps in England</dc:title>
  <dc:creator>Geoffrey Meen</dc:creator>
  <cp:lastModifiedBy>Christine</cp:lastModifiedBy>
  <cp:revision>469</cp:revision>
  <cp:lastPrinted>2006-09-19T14:59:33Z</cp:lastPrinted>
  <dcterms:created xsi:type="dcterms:W3CDTF">2006-11-02T09:52:34Z</dcterms:created>
  <dcterms:modified xsi:type="dcterms:W3CDTF">2015-12-07T12:47:00Z</dcterms:modified>
</cp:coreProperties>
</file>