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9A129-86D8-4AE8-8DED-951BE918C3E0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379263-9F03-48BB-B199-AAF1DB0766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922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96DD-34D1-47F7-A12F-90EF52449B3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700A-1AF6-484E-ADE2-84105FDAC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157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96DD-34D1-47F7-A12F-90EF52449B3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700A-1AF6-484E-ADE2-84105FDAC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112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96DD-34D1-47F7-A12F-90EF52449B3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700A-1AF6-484E-ADE2-84105FDAC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316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96DD-34D1-47F7-A12F-90EF52449B3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700A-1AF6-484E-ADE2-84105FDAC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204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96DD-34D1-47F7-A12F-90EF52449B3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700A-1AF6-484E-ADE2-84105FDAC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765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96DD-34D1-47F7-A12F-90EF52449B3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700A-1AF6-484E-ADE2-84105FDAC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526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96DD-34D1-47F7-A12F-90EF52449B3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700A-1AF6-484E-ADE2-84105FDAC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25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96DD-34D1-47F7-A12F-90EF52449B3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700A-1AF6-484E-ADE2-84105FDAC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507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96DD-34D1-47F7-A12F-90EF52449B3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700A-1AF6-484E-ADE2-84105FDAC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736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96DD-34D1-47F7-A12F-90EF52449B3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700A-1AF6-484E-ADE2-84105FDAC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48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96DD-34D1-47F7-A12F-90EF52449B3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700A-1AF6-484E-ADE2-84105FDAC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972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796DD-34D1-47F7-A12F-90EF52449B3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D700A-1AF6-484E-ADE2-84105FDAC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27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9079" y="1772816"/>
            <a:ext cx="7772400" cy="1470025"/>
          </a:xfrm>
        </p:spPr>
        <p:txBody>
          <a:bodyPr>
            <a:normAutofit/>
          </a:bodyPr>
          <a:lstStyle/>
          <a:p>
            <a:r>
              <a:rPr lang="en-GB" sz="3200" dirty="0" smtClean="0"/>
              <a:t>Alans Research Legacy – a Personal View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r>
              <a:rPr lang="en-GB" sz="2800" dirty="0" smtClean="0"/>
              <a:t>Christine Whitehead</a:t>
            </a:r>
          </a:p>
          <a:p>
            <a:r>
              <a:rPr lang="en-GB" sz="2800" dirty="0" smtClean="0"/>
              <a:t>LSE  </a:t>
            </a:r>
          </a:p>
          <a:p>
            <a:r>
              <a:rPr lang="en-GB" sz="2200" dirty="0" smtClean="0"/>
              <a:t>7</a:t>
            </a:r>
            <a:r>
              <a:rPr lang="en-GB" sz="2200" baseline="30000" dirty="0" smtClean="0"/>
              <a:t>th</a:t>
            </a:r>
            <a:r>
              <a:rPr lang="en-GB" sz="2200" dirty="0" smtClean="0"/>
              <a:t> December 2015</a:t>
            </a:r>
            <a:endParaRPr lang="en-GB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008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3276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GB" dirty="0" smtClean="0"/>
              <a:t>People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Alans early academic career made him </a:t>
            </a:r>
            <a:r>
              <a:rPr lang="en-GB" dirty="0" smtClean="0"/>
              <a:t>particularly sympathetic </a:t>
            </a:r>
            <a:r>
              <a:rPr lang="en-GB" dirty="0" smtClean="0"/>
              <a:t>to young </a:t>
            </a:r>
            <a:r>
              <a:rPr lang="en-GB" dirty="0" smtClean="0"/>
              <a:t>researchers; </a:t>
            </a:r>
            <a:endParaRPr lang="en-GB" dirty="0" smtClean="0"/>
          </a:p>
          <a:p>
            <a:r>
              <a:rPr lang="en-GB" dirty="0" smtClean="0"/>
              <a:t>Alan was  happy to share his encyclopaedic knowledge of data and  history of policy as well as his practical understanding with me as a raw PhD student trying to develop an econometric model of the UK housing market – even though he didn’t really believe in the </a:t>
            </a:r>
            <a:r>
              <a:rPr lang="en-GB" dirty="0" smtClean="0"/>
              <a:t>approach;</a:t>
            </a:r>
            <a:endParaRPr lang="en-GB" dirty="0" smtClean="0"/>
          </a:p>
          <a:p>
            <a:r>
              <a:rPr lang="en-GB" dirty="0" smtClean="0"/>
              <a:t>Throughout his career he supported academic researchers and young colleagues  - always being positive about what they were doing and finding practical ways </a:t>
            </a:r>
            <a:r>
              <a:rPr lang="en-GB" dirty="0" smtClean="0"/>
              <a:t>forward – and accepting when they did not do what he had hoped.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008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9548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Alan was an economic statistician to the core;</a:t>
            </a:r>
          </a:p>
          <a:p>
            <a:r>
              <a:rPr lang="en-GB" dirty="0" smtClean="0"/>
              <a:t>But he did not just use them, he was often involved in developing the survey questions and ensuring consistency and protecting the capacity to compare;</a:t>
            </a:r>
          </a:p>
          <a:p>
            <a:r>
              <a:rPr lang="en-GB" dirty="0" smtClean="0"/>
              <a:t>And also in trying to keep them available to researchers;</a:t>
            </a:r>
          </a:p>
          <a:p>
            <a:r>
              <a:rPr lang="en-GB" dirty="0" smtClean="0"/>
              <a:t>The last few years have been hard for him as surveys have disappeared or changed – but he would always look for a positive way round when  some statistic was not available in the form he wanted.   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008" y="5805264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1900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Evidence- based Research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While he had a civil servant’s patience with politicians and policy people he always looked to ground initiatives in the  available empirical research and to add to that body of knowledge;</a:t>
            </a:r>
          </a:p>
          <a:p>
            <a:r>
              <a:rPr lang="en-GB" dirty="0" smtClean="0"/>
              <a:t>And indeed where possible to try to modify initiatives when he felt that they went against the analysis;</a:t>
            </a:r>
          </a:p>
          <a:p>
            <a:r>
              <a:rPr lang="en-GB" dirty="0" smtClean="0"/>
              <a:t>His reference works on housing  statistics and policy were careful and detailed in the extreme – but he accepted, apparently  without complaint, when others took easier ways.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008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9458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Depth and Width of Knowledge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Not just the UK – long and continuing interest in other countries experience and data – notably the USA, Canada, Australia but also France, the Netherlands and </a:t>
            </a:r>
            <a:r>
              <a:rPr lang="en-GB" smtClean="0"/>
              <a:t>the Nordic countries</a:t>
            </a:r>
            <a:r>
              <a:rPr lang="en-GB" dirty="0" smtClean="0"/>
              <a:t>; </a:t>
            </a:r>
          </a:p>
          <a:p>
            <a:r>
              <a:rPr lang="en-GB" dirty="0" smtClean="0"/>
              <a:t>Not just housing but regional and indeed macro-economic policy;</a:t>
            </a:r>
          </a:p>
          <a:p>
            <a:r>
              <a:rPr lang="en-GB" dirty="0" smtClean="0"/>
              <a:t>The fundamental was accuracy but also interpretation – he could say the statistics say this but the actuality would be different, because his knowledge went far wider than just numbers;</a:t>
            </a:r>
          </a:p>
          <a:p>
            <a:r>
              <a:rPr lang="en-GB" dirty="0" smtClean="0"/>
              <a:t>But the other fundamental was generosity to others and interest in their work. 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877272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593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377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Alans Research Legacy – a Personal View</vt:lpstr>
      <vt:lpstr>People</vt:lpstr>
      <vt:lpstr>Statistics</vt:lpstr>
      <vt:lpstr>Evidence- based Research</vt:lpstr>
      <vt:lpstr>Depth and Width of Knowledge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Alans Research Legacy – a Personal View</dc:title>
  <dc:creator>Christine</dc:creator>
  <cp:lastModifiedBy>Administrator</cp:lastModifiedBy>
  <cp:revision>7</cp:revision>
  <cp:lastPrinted>2015-12-07T13:53:08Z</cp:lastPrinted>
  <dcterms:created xsi:type="dcterms:W3CDTF">2015-12-07T09:54:47Z</dcterms:created>
  <dcterms:modified xsi:type="dcterms:W3CDTF">2015-12-07T13:54:09Z</dcterms:modified>
</cp:coreProperties>
</file>