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73" r:id="rId3"/>
    <p:sldId id="275" r:id="rId4"/>
    <p:sldId id="259" r:id="rId5"/>
    <p:sldId id="286" r:id="rId6"/>
    <p:sldId id="258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70" r:id="rId17"/>
    <p:sldId id="282" r:id="rId18"/>
    <p:sldId id="283" r:id="rId19"/>
    <p:sldId id="284" r:id="rId20"/>
    <p:sldId id="271" r:id="rId21"/>
    <p:sldId id="272" r:id="rId22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26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23E95-4767-4CF7-946E-5B4426699F3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5825C-7E1F-445B-A5AD-86DFB9D0E4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281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B3FE8-F988-48FE-BC92-04CFAF8596FD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A1117-179E-41F6-AE71-811CFF87D9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74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fld id="{C52AF4CE-484B-4396-B75D-B618DA7031B4}" type="slidenum">
              <a:rPr lang="en-GB" altLang="en-US" sz="1200" smtClean="0"/>
              <a:pPr/>
              <a:t>21</a:t>
            </a:fld>
            <a:endParaRPr lang="en-GB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23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72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62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42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71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88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5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25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47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31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6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A5BCF-F8F5-4DBF-85F9-382276B7B379}" type="datetimeFigureOut">
              <a:rPr lang="en-GB" smtClean="0"/>
              <a:t>28/10/15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244F-BA48-44E0-B3E4-5B35746E8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77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title"/>
          </p:nvPr>
        </p:nvSpPr>
        <p:spPr>
          <a:xfrm>
            <a:off x="409897" y="476672"/>
            <a:ext cx="8410575" cy="2520950"/>
          </a:xfrm>
        </p:spPr>
        <p:txBody>
          <a:bodyPr>
            <a:normAutofit/>
          </a:bodyPr>
          <a:lstStyle/>
          <a:p>
            <a:r>
              <a:rPr lang="en-GB" altLang="en-US" sz="3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Role of Social Housing in Europe</a:t>
            </a:r>
            <a:r>
              <a:rPr lang="en-GB" altLang="en-US" sz="37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37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5536" y="1916832"/>
            <a:ext cx="8424936" cy="4108450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  <a:defRPr/>
            </a:pPr>
            <a:endParaRPr lang="en-GB" sz="2800" dirty="0">
              <a:latin typeface="+mj-lt"/>
            </a:endParaRPr>
          </a:p>
          <a:p>
            <a:pPr algn="ctr">
              <a:buFontTx/>
              <a:buNone/>
              <a:defRPr/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  <a:defRPr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Christine Whitehead</a:t>
            </a:r>
          </a:p>
          <a:p>
            <a:pPr algn="ctr">
              <a:buFontTx/>
              <a:buNone/>
              <a:defRPr/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Emeritus Professor in Housing Economics</a:t>
            </a:r>
          </a:p>
          <a:p>
            <a:pPr algn="ctr">
              <a:buFontTx/>
              <a:buNone/>
              <a:defRPr/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London School of Economics</a:t>
            </a:r>
          </a:p>
          <a:p>
            <a:pPr algn="ctr">
              <a:buFontTx/>
              <a:buNone/>
              <a:defRPr/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  <a:defRPr/>
            </a:pP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  <a:defRPr/>
            </a:pPr>
            <a:r>
              <a:rPr lang="en-GB" sz="2400" dirty="0"/>
              <a:t>Institute for Housing and Urban </a:t>
            </a:r>
            <a:r>
              <a:rPr lang="en-GB" sz="2400" dirty="0" smtClean="0"/>
              <a:t>Research, Uppsala </a:t>
            </a:r>
            <a:r>
              <a:rPr lang="en-GB" sz="2400" dirty="0"/>
              <a:t>University </a:t>
            </a:r>
            <a:endParaRPr lang="en-GB" sz="2400" dirty="0" smtClean="0"/>
          </a:p>
          <a:p>
            <a:pPr algn="ctr">
              <a:buFontTx/>
              <a:buNone/>
              <a:defRPr/>
            </a:pPr>
            <a:r>
              <a:rPr lang="en-GB" sz="2400" dirty="0" smtClean="0">
                <a:latin typeface="+mj-lt"/>
              </a:rPr>
              <a:t>October 13</a:t>
            </a:r>
            <a:r>
              <a:rPr lang="en-GB" sz="2400" baseline="30000" dirty="0" smtClean="0">
                <a:latin typeface="+mj-lt"/>
              </a:rPr>
              <a:t>th</a:t>
            </a:r>
            <a:r>
              <a:rPr lang="en-GB" sz="2400" dirty="0" smtClean="0">
                <a:latin typeface="+mj-lt"/>
              </a:rPr>
              <a:t> 2015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85797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771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7772400" cy="1081088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Structural changes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7885112" cy="5043487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Reductions in supply side subsidies.  Also shifts towards other sources of subsidy, e.g. public land and guarantees;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Higher rents, wider range of products (including low cost home ownership) and more targeted income related subsidies;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Regeneration including densification/mixed use redevelopments to cross subsidise social housing;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Strong capital base allows borrowing at relatively low interest rates;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Use of bonds, complex financial instruments, sales to tenants, other suppliers and private equity;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Especially post GFC, lower levels of social housing investment.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0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772400" cy="1081087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Current Role of the Social Sector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7992888" cy="4968552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Size of the social rented sector declining in some European countries – but not as fast as had been predicted;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Changing attributes of social tenants – more vulnerable, more ethnic minorities, more migrants;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emphasis on regeneration of post-war estates which are now of poor quality and expensive to maintain and improve;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Continuing shift from supply side to income related subsidies 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endParaRPr lang="en-GB" alt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8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Who are the providers?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 flipV="1">
            <a:off x="457200" y="1341438"/>
            <a:ext cx="4040188" cy="193675"/>
          </a:xfrm>
        </p:spPr>
        <p:txBody>
          <a:bodyPr>
            <a:normAutofit fontScale="32500" lnSpcReduction="20000"/>
          </a:bodyPr>
          <a:lstStyle/>
          <a:p>
            <a:r>
              <a:rPr lang="en-GB" altLang="en-US" smtClean="0"/>
              <a:t> </a:t>
            </a:r>
          </a:p>
        </p:txBody>
      </p:sp>
      <p:sp>
        <p:nvSpPr>
          <p:cNvPr id="1126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41438"/>
            <a:ext cx="4040188" cy="4784725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en-GB" alt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countries</a:t>
            </a:r>
          </a:p>
          <a:p>
            <a:pPr algn="ctr">
              <a:buFontTx/>
              <a:buNone/>
            </a:pPr>
            <a:endParaRPr lang="en-GB" altLang="en-US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Vast majority of social housing is rented from municipalities or non profit organisations – notably housing associations</a:t>
            </a:r>
          </a:p>
          <a:p>
            <a:pPr>
              <a:spcAft>
                <a:spcPts val="1200"/>
              </a:spcAft>
            </a:pP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Varying percentages: </a:t>
            </a:r>
          </a:p>
          <a:p>
            <a:pPr>
              <a:spcAft>
                <a:spcPts val="1200"/>
              </a:spcAft>
              <a:buFontTx/>
              <a:buNone/>
            </a:pP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Netherlands: 100% housing associations</a:t>
            </a:r>
          </a:p>
          <a:p>
            <a:pPr>
              <a:buFontTx/>
              <a:buNone/>
            </a:pP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Czech Republic: 100% municipalities</a:t>
            </a:r>
          </a:p>
        </p:txBody>
      </p:sp>
      <p:sp>
        <p:nvSpPr>
          <p:cNvPr id="11269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altLang="en-US" smtClean="0"/>
              <a:t> </a:t>
            </a:r>
          </a:p>
        </p:txBody>
      </p:sp>
      <p:sp>
        <p:nvSpPr>
          <p:cNvPr id="1024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41438"/>
            <a:ext cx="4041775" cy="4784725"/>
          </a:xfrm>
        </p:spPr>
        <p:txBody>
          <a:bodyPr>
            <a:normAutofit/>
          </a:bodyPr>
          <a:lstStyle/>
          <a:p>
            <a:pPr algn="ctr">
              <a:buFontTx/>
              <a:buNone/>
              <a:defRPr/>
            </a:pPr>
            <a:r>
              <a:rPr lang="en-GB" alt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</a:p>
          <a:p>
            <a:pPr algn="ctr">
              <a:buFontTx/>
              <a:buNone/>
              <a:defRPr/>
            </a:pPr>
            <a:endParaRPr lang="en-GB" alt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alt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Spain: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mostly social owner-occupation</a:t>
            </a:r>
          </a:p>
          <a:p>
            <a:pPr>
              <a:defRPr/>
            </a:pPr>
            <a:endParaRPr lang="en-GB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alt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Germany: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time-limited subsidies to private landlords</a:t>
            </a:r>
          </a:p>
          <a:p>
            <a:pPr marL="0" indent="0">
              <a:buFontTx/>
              <a:buNone/>
              <a:defRPr/>
            </a:pPr>
            <a:endParaRPr lang="en-GB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Sweden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profit oriented LA housing corporations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78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865188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Scale of Provision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7161212" cy="4114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713902"/>
              </p:ext>
            </p:extLst>
          </p:nvPr>
        </p:nvGraphicFramePr>
        <p:xfrm>
          <a:off x="899592" y="1124744"/>
          <a:ext cx="7416824" cy="5400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876"/>
                <a:gridCol w="2919388"/>
                <a:gridCol w="1972560"/>
              </a:tblGrid>
              <a:tr h="651796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8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Social rented housing as % of housing stock</a:t>
                      </a:r>
                      <a:endParaRPr lang="en-GB" sz="18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in last decade</a:t>
                      </a:r>
                      <a:endParaRPr lang="en-GB" sz="18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Netherlands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Scotland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Austria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Denmark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1796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Sweden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corporations (not seen as social) 18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England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Ireland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Czech Republic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Hungary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245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Spain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87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865188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Access to social housing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7161212" cy="4114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284513"/>
              </p:ext>
            </p:extLst>
          </p:nvPr>
        </p:nvGraphicFramePr>
        <p:xfrm>
          <a:off x="755576" y="1412776"/>
          <a:ext cx="7416800" cy="4754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783"/>
                <a:gridCol w="1968648"/>
                <a:gridCol w="3676369"/>
              </a:tblGrid>
              <a:tr h="365736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bg2"/>
                        </a:solidFill>
                      </a:endParaRPr>
                    </a:p>
                  </a:txBody>
                  <a:tcPr marT="45709" marB="45709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bg2"/>
                          </a:solidFill>
                        </a:rPr>
                        <a:t>Country</a:t>
                      </a:r>
                      <a:endParaRPr lang="en-GB" sz="1800" dirty="0">
                        <a:solidFill>
                          <a:schemeClr val="bg2"/>
                        </a:solidFill>
                      </a:endParaRPr>
                    </a:p>
                  </a:txBody>
                  <a:tcPr marT="45709" marB="45709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bg2"/>
                          </a:solidFill>
                        </a:rPr>
                        <a:t>% of population eligible</a:t>
                      </a:r>
                      <a:endParaRPr lang="en-GB" sz="1800" dirty="0">
                        <a:solidFill>
                          <a:schemeClr val="bg2"/>
                        </a:solidFill>
                      </a:endParaRPr>
                    </a:p>
                  </a:txBody>
                  <a:tcPr marT="45709" marB="45709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65736">
                <a:tc rowSpan="6"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Formal income limits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Austria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80-90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Spain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Over 80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r>
                        <a:rPr lang="en-GB" sz="1800" baseline="0" dirty="0" smtClean="0">
                          <a:solidFill>
                            <a:schemeClr val="tx1"/>
                          </a:solidFill>
                        </a:rPr>
                        <a:t> (non-owners only)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Hungary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15-40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Ireland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Very few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5736">
                <a:tc rowSpan="5"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No formal income limits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Denmark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Sweden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England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Scotland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Netherlands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736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Varies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Czech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Varies by municipality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216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7128"/>
            <a:ext cx="7772400" cy="863600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Rents: social and private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7161212" cy="4114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Font typeface="Lucida Sans" pitchFamily="34" charset="0"/>
              <a:buChar char="•"/>
            </a:pPr>
            <a:endParaRPr lang="en-US" altLang="en-US" sz="2400" smtClean="0">
              <a:latin typeface="Lucida Sans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872223"/>
              </p:ext>
            </p:extLst>
          </p:nvPr>
        </p:nvGraphicFramePr>
        <p:xfrm>
          <a:off x="539552" y="980729"/>
          <a:ext cx="7992888" cy="5564957"/>
        </p:xfrm>
        <a:graphic>
          <a:graphicData uri="http://schemas.openxmlformats.org/drawingml/2006/table">
            <a:tbl>
              <a:tblPr/>
              <a:tblGrid>
                <a:gridCol w="1674764"/>
                <a:gridCol w="1522057"/>
                <a:gridCol w="4796067"/>
              </a:tblGrid>
              <a:tr h="57660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Social v private rents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Country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How social rents are set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33810">
                <a:tc rowSpan="4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Social rents close to market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Austria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Cost-based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</a:tr>
              <a:tr h="33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Denmark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Cost-based at estate level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</a:tr>
              <a:tr h="33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Germany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Varies with building period and funding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</a:tr>
              <a:tr h="33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Sweden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Set by negotiation in same way as </a:t>
                      </a:r>
                      <a:r>
                        <a:rPr kumimoji="0" lang="en-GB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prs</a:t>
                      </a: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 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FBF"/>
                    </a:solidFill>
                  </a:tcPr>
                </a:tc>
              </a:tr>
              <a:tr h="333810">
                <a:tc rowSpan="4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Social rents 50-66% of market rents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France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Central government sets—cost-related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</a:tr>
              <a:tr h="57660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Netherlands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Points system—</a:t>
                      </a:r>
                      <a:r>
                        <a:rPr kumimoji="0" lang="ja-JP" alt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’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utility value</a:t>
                      </a:r>
                      <a:r>
                        <a:rPr kumimoji="0" lang="ja-JP" alt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’ </a:t>
                      </a:r>
                      <a:r>
                        <a:rPr kumimoji="0" lang="en-GB" altLang="ja-JP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prs</a:t>
                      </a:r>
                      <a:r>
                        <a:rPr kumimoji="0" lang="en-GB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 regulated in same way</a:t>
                      </a:r>
                      <a:endParaRPr kumimoji="0" lang="en-GB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MS PGothic" pitchFamily="34" charset="-128"/>
                      </a:endParaRP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</a:tr>
              <a:tr h="33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Scotland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Historic cost-based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</a:tr>
              <a:tr h="81050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England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Were based on local incomes and dwelling price; for new lets now up to 80% of market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FF"/>
                    </a:solidFill>
                  </a:tcPr>
                </a:tc>
              </a:tr>
              <a:tr h="576606">
                <a:tc rowSpan="4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Social rents less than 50% of market rents</a:t>
                      </a:r>
                    </a:p>
                  </a:txBody>
                  <a:tcPr marL="91445" marR="9144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Czech Republic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Cost-based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Hungary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Set by municipalities; very low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Ireland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A percentage of tenant incomes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Spain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2"/>
                          </a:solidFill>
                          <a:latin typeface="Arial Unicode MS" pitchFamily="34" charset="-128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MS PGothic" pitchFamily="34" charset="-128"/>
                        </a:rPr>
                        <a:t>Cost-based</a:t>
                      </a:r>
                    </a:p>
                  </a:txBody>
                  <a:tcPr marL="91445" marR="91445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797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4450"/>
            <a:ext cx="7772400" cy="865188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Demographics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836712"/>
            <a:ext cx="8208912" cy="561662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None/>
              <a:defRPr/>
            </a:pPr>
            <a:endParaRPr lang="en-US" altLang="en-US" sz="7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None/>
              <a:defRPr/>
            </a:pPr>
            <a:r>
              <a:rPr lang="en-US" altLang="en-US" sz="23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‘Hollowing-out’ but also ‘generation rent’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young and the old (pensioners)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parents  - and large families?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unemployed or non participant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 incomes—median incomes of social tenants 50-70% of national median incomes.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Migrants and ethnic minorities often overrepresented</a:t>
            </a:r>
            <a:endParaRPr lang="en-US" altLang="en-US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None/>
              <a:defRPr/>
            </a:pPr>
            <a:r>
              <a:rPr lang="en-US" altLang="en-US" sz="23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Growing need for shallow subsidy housing for those somewhat further up the scale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Intermediate rent and low cost/equity share homeownership</a:t>
            </a:r>
          </a:p>
          <a:p>
            <a:pPr lvl="1">
              <a:lnSpc>
                <a:spcPct val="90000"/>
              </a:lnSpc>
              <a:spcBef>
                <a:spcPts val="7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Private renting as social housing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49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Are  models converging? – name the countries  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Country A: single parents; elderly single people</a:t>
            </a:r>
          </a:p>
          <a:p>
            <a:r>
              <a:rPr lang="en-GB" dirty="0" smtClean="0"/>
              <a:t>Country B: young and old; singles and single parents;</a:t>
            </a:r>
          </a:p>
          <a:p>
            <a:r>
              <a:rPr lang="en-GB" dirty="0" smtClean="0"/>
              <a:t>Country C: single parents; single people; childless couples;</a:t>
            </a:r>
          </a:p>
          <a:p>
            <a:r>
              <a:rPr lang="en-GB" dirty="0" smtClean="0"/>
              <a:t>Country D: single people; young people and families;</a:t>
            </a:r>
          </a:p>
          <a:p>
            <a:r>
              <a:rPr lang="en-GB" dirty="0" smtClean="0"/>
              <a:t>Country E:   single parents; older and one person households. 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2610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167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Are models converging? Proportions of minorities: Guess the countries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en-GB" dirty="0" smtClean="0"/>
              <a:t>Country 1:  25%</a:t>
            </a:r>
          </a:p>
          <a:p>
            <a:r>
              <a:rPr lang="en-GB" dirty="0" smtClean="0"/>
              <a:t>Country 2: 16%</a:t>
            </a:r>
          </a:p>
          <a:p>
            <a:r>
              <a:rPr lang="en-GB" dirty="0" smtClean="0"/>
              <a:t>Country 3: 31%</a:t>
            </a:r>
          </a:p>
          <a:p>
            <a:r>
              <a:rPr lang="en-GB" dirty="0" smtClean="0"/>
              <a:t>Country 4: over 30% in metropolitan areas</a:t>
            </a:r>
          </a:p>
          <a:p>
            <a:r>
              <a:rPr lang="en-GB" dirty="0" smtClean="0"/>
              <a:t>Country 5: twice the share in population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2610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498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Are Models Converging?  Again which countries?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51" y="142398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Country I: 50% 0f average income</a:t>
            </a:r>
          </a:p>
          <a:p>
            <a:r>
              <a:rPr lang="en-GB" dirty="0" smtClean="0"/>
              <a:t>Country II: 68% of average income</a:t>
            </a:r>
          </a:p>
          <a:p>
            <a:r>
              <a:rPr lang="en-GB" dirty="0" smtClean="0"/>
              <a:t>Country III: increasing concentrations of low incomes</a:t>
            </a:r>
          </a:p>
          <a:p>
            <a:r>
              <a:rPr lang="en-GB" dirty="0" smtClean="0"/>
              <a:t>Country IV: 60% with incomes 60% below average</a:t>
            </a:r>
          </a:p>
          <a:p>
            <a:r>
              <a:rPr lang="en-GB" dirty="0" smtClean="0"/>
              <a:t>Country V: increasing concentrations of low income households</a:t>
            </a:r>
          </a:p>
          <a:p>
            <a:r>
              <a:rPr lang="en-GB" dirty="0" smtClean="0"/>
              <a:t>So does it look like a duck? – but not the same duck as in twentieth century?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2610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01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Definitions of Social Housing 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en-GB" b="1" i="1" dirty="0" smtClean="0"/>
              <a:t>No single definition</a:t>
            </a:r>
            <a:r>
              <a:rPr lang="en-GB" dirty="0" smtClean="0"/>
              <a:t>: depends on history, national legal and financing frameworks, interest of the person defining </a:t>
            </a:r>
            <a:r>
              <a:rPr lang="en-GB" dirty="0" err="1" smtClean="0"/>
              <a:t>etc</a:t>
            </a:r>
            <a:r>
              <a:rPr lang="en-GB" dirty="0" smtClean="0"/>
              <a:t>;</a:t>
            </a:r>
          </a:p>
          <a:p>
            <a:pPr marL="0" indent="0">
              <a:buNone/>
            </a:pPr>
            <a:endParaRPr lang="en-GB" b="1" i="1" dirty="0"/>
          </a:p>
          <a:p>
            <a:r>
              <a:rPr lang="en-GB" b="1" i="1" dirty="0" smtClean="0"/>
              <a:t>Legal</a:t>
            </a:r>
            <a:r>
              <a:rPr lang="en-GB" dirty="0" smtClean="0"/>
              <a:t>: mainly based on ownership and control;</a:t>
            </a:r>
          </a:p>
          <a:p>
            <a:r>
              <a:rPr lang="en-GB" b="1" i="1" dirty="0" smtClean="0"/>
              <a:t>Ownership</a:t>
            </a:r>
            <a:r>
              <a:rPr lang="en-GB" dirty="0" smtClean="0"/>
              <a:t>: social objectives; non profit distributing;</a:t>
            </a:r>
          </a:p>
          <a:p>
            <a:r>
              <a:rPr lang="en-GB" b="1" i="1" dirty="0" smtClean="0"/>
              <a:t>Tenure</a:t>
            </a:r>
            <a:r>
              <a:rPr lang="en-GB" dirty="0" smtClean="0"/>
              <a:t>: rented; co-operatives; home ownership?</a:t>
            </a:r>
          </a:p>
          <a:p>
            <a:r>
              <a:rPr lang="en-GB" b="1" i="1" dirty="0" smtClean="0"/>
              <a:t>Pricing</a:t>
            </a:r>
            <a:r>
              <a:rPr lang="en-GB" dirty="0" smtClean="0"/>
              <a:t>:  below market rents and prices;</a:t>
            </a:r>
            <a:endParaRPr lang="en-GB" dirty="0"/>
          </a:p>
          <a:p>
            <a:r>
              <a:rPr lang="en-GB" b="1" i="1" dirty="0" smtClean="0"/>
              <a:t>Subsidised</a:t>
            </a:r>
            <a:r>
              <a:rPr lang="en-GB" dirty="0" smtClean="0"/>
              <a:t>: direct from government; indirect – past tenants, landowners, employers </a:t>
            </a:r>
            <a:r>
              <a:rPr lang="en-GB" dirty="0" err="1" smtClean="0"/>
              <a:t>etc</a:t>
            </a:r>
            <a:r>
              <a:rPr lang="en-GB" dirty="0" smtClean="0"/>
              <a:t>;</a:t>
            </a:r>
          </a:p>
          <a:p>
            <a:r>
              <a:rPr lang="en-GB" b="1" i="1" dirty="0" smtClean="0"/>
              <a:t>Allocations</a:t>
            </a:r>
            <a:r>
              <a:rPr lang="en-GB" dirty="0" smtClean="0"/>
              <a:t>:  non-market allocations;  constraints on re-sale;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If it looks like a duck, swims like a duck and quacks like a duck it probably is a duck?</a:t>
            </a:r>
          </a:p>
          <a:p>
            <a:r>
              <a:rPr lang="en-GB" dirty="0" smtClean="0"/>
              <a:t>But statistics difficult to interpret and make consistent  - always exceptions – Sweden, Germany, Spain  - or are all countries now exceptions?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b="1" i="1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044410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07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23528" y="188913"/>
            <a:ext cx="8424936" cy="1295400"/>
          </a:xfrm>
        </p:spPr>
        <p:txBody>
          <a:bodyPr>
            <a:normAutofit/>
          </a:bodyPr>
          <a:lstStyle/>
          <a:p>
            <a:r>
              <a:rPr lang="en-GB" alt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European Social Housing: the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824412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Declining population in some regions/countries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Worsening income distribution in most countries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problems of </a:t>
            </a:r>
            <a:r>
              <a:rPr lang="en-GB" sz="2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residualisation</a:t>
            </a: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– tenure and /or spatial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need for regeneration investment in post war housing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pressure to cut public budgets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issues of affordability among lower income employed households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role in welfare support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emphasis on private renting </a:t>
            </a:r>
          </a:p>
          <a:p>
            <a:pPr>
              <a:defRPr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28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476250"/>
            <a:ext cx="7772400" cy="649288"/>
          </a:xfrm>
        </p:spPr>
        <p:txBody>
          <a:bodyPr/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Continuing Role?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5184923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Accommodating those who have few options or as one of many providers?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Capital base available - outside Eastern Europe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range of other sources of income and subsidy to providers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Diversifying into other activities- market and intermediate housing, welfare services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Surprisingly resilient in terms of changing proportion of the stock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Why not – someone has to do it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Aft>
                <a:spcPts val="1200"/>
              </a:spcAft>
              <a:buNone/>
              <a:defRPr/>
            </a:pPr>
            <a:r>
              <a:rPr lang="en-GB" sz="4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evaluation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Social rented housing appears quite robust and remains a good and sustainable model in many countries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But probably NOT directly provided by the public sector except in partnership with specialist providers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5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Always supply? Always rental? 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68239"/>
            <a:ext cx="8229600" cy="492941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In Europe traditionally supply side subsidies and rental tenure.</a:t>
            </a:r>
          </a:p>
          <a:p>
            <a:r>
              <a:rPr lang="en-GB" dirty="0" smtClean="0"/>
              <a:t>Partly simply history: nineteenth century housing standards raised; lack of affordability; no data on which to base demand side subsidies.</a:t>
            </a:r>
          </a:p>
          <a:p>
            <a:r>
              <a:rPr lang="en-GB" dirty="0" smtClean="0"/>
              <a:t>Result government support to supply side enabling pricing and allocation rules and to (try to) ensure financial responsibility. </a:t>
            </a:r>
          </a:p>
          <a:p>
            <a:r>
              <a:rPr lang="en-GB" dirty="0" smtClean="0"/>
              <a:t>Nowadays demand side subsidies and many different tenure forms available.</a:t>
            </a:r>
          </a:p>
          <a:p>
            <a:r>
              <a:rPr lang="en-GB" dirty="0" smtClean="0"/>
              <a:t>Compare Europe with the rest of the world – mainly owner-occupation; financial innovations and capital subsidies to consumers?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5949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582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134672" cy="936625"/>
          </a:xfrm>
        </p:spPr>
        <p:txBody>
          <a:bodyPr>
            <a:normAutofit fontScale="90000"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Very different approaches over time – and between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8101012" cy="4611687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Historically a charity or employer provided rental housing sector;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State supply subsidies from late nineteenth century associated with the introduction of higher standards – sometimes tenure neutral;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Post-1945 mass, state provided, rental housing development across Northern and Eastern Europe to meet numerical shortfalls and sometimes for ideological reasons;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Aimed at lower income working households rather than the poorest;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 Eastern Europe state owned; employer/state supplied;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 Southern Europe a different model, involving family funding and self build owner-occupation.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212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8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Related to different objectives?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Ensuring  housing for particular groups of households who were inadequately accommodated in the market – charities;</a:t>
            </a:r>
          </a:p>
          <a:p>
            <a:r>
              <a:rPr lang="en-GB" dirty="0" smtClean="0"/>
              <a:t>Achieving physical and occupancy standards – local authorities; </a:t>
            </a:r>
          </a:p>
          <a:p>
            <a:r>
              <a:rPr lang="en-GB" dirty="0" smtClean="0"/>
              <a:t>Addressing rural/ urban mobility and industrialisation – employers/non profits/local authorities;</a:t>
            </a:r>
          </a:p>
          <a:p>
            <a:r>
              <a:rPr lang="en-GB" dirty="0" smtClean="0"/>
              <a:t>Post war – need for any type of housing – most Northern and Western European countries</a:t>
            </a:r>
          </a:p>
          <a:p>
            <a:r>
              <a:rPr lang="en-GB" dirty="0" smtClean="0"/>
              <a:t>Political commitment – Eastern Europe and much of Northern Europe;</a:t>
            </a:r>
          </a:p>
          <a:p>
            <a:r>
              <a:rPr lang="en-GB" dirty="0" smtClean="0"/>
              <a:t>Alleviation of poverty – not really until numerical shortages addressed – growing role of usually local (legal) responsibilities but often non-profit provision;</a:t>
            </a:r>
          </a:p>
          <a:p>
            <a:r>
              <a:rPr lang="en-GB" dirty="0" smtClean="0"/>
              <a:t>Additional services – social housing as part of welfare and substitute for government – increasing role as more vulnerable located in social housing – but financial viability issues. </a:t>
            </a:r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2610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163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772686" y="116632"/>
            <a:ext cx="7772400" cy="792088"/>
          </a:xfrm>
        </p:spPr>
        <p:txBody>
          <a:bodyPr>
            <a:normAutofit/>
          </a:bodyPr>
          <a:lstStyle/>
          <a:p>
            <a:r>
              <a:rPr lang="en-GB" alt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Resulting in changing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764704"/>
            <a:ext cx="8099425" cy="5690865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FontTx/>
              <a:buNone/>
              <a:defRPr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FontTx/>
              <a:buNone/>
              <a:defRPr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Public housing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most traditional social housing usually identified as: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Housing owned by a government authority, whether central or local;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Sometimes defined as housing subsidised by government;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Almost always rented or co-operative. </a:t>
            </a:r>
          </a:p>
          <a:p>
            <a:pPr marL="0" lvl="1" indent="0">
              <a:buFontTx/>
              <a:buNone/>
              <a:defRPr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Social housing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a much broader term: 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range of owners, usually but not always non –profit;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Subsidies from a range of sources;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include other tenures;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 to provide for those who cannot afford market .</a:t>
            </a:r>
          </a:p>
          <a:p>
            <a:pPr marL="0" lvl="1" indent="0">
              <a:buFontTx/>
              <a:buNone/>
              <a:defRPr/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Affordable housing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even broader: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types of provider;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Often regulated;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Usually financing and subsidies in kind as well as direct financial subsidies;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types of tenure;</a:t>
            </a:r>
          </a:p>
          <a:p>
            <a:pPr marL="742950" lvl="2" indent="-342900"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But distinct from market affordability.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044410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7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33085" cy="1296987"/>
          </a:xfrm>
        </p:spPr>
        <p:txBody>
          <a:bodyPr>
            <a:normAutofit/>
          </a:bodyPr>
          <a:lstStyle/>
          <a:p>
            <a:r>
              <a:rPr lang="en-GB" alt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Changing models of provision and allocation 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7956550" cy="4827587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 (North) Western Europe housing seen as the wobbly pillar of the welfare state.  Two main models evolved: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universalist model: (social) housing for all in </a:t>
            </a:r>
            <a:r>
              <a:rPr lang="en-GB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Sweden, Denmark, the Netherlands; 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targeted model: social housing concentrated on helping  poorer households in </a:t>
            </a:r>
            <a:r>
              <a:rPr lang="en-GB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UK, Ireland, W Germany;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Implications for financing, rents and allocations;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Over time the two models have become more similar as all move towards housing more vulnerable households;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interest in providing low cost/partial homeownership for those on low to middle incomes;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Also sales of social housing to tenants;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Eastern Europe after the fall of communism moved, in one step, from state housing to owner-occupation.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2400" cy="1079500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Changing financing approaches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7772400" cy="5041900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Post war model mainly state finance and subsidy usually through interest rate reductions. Often some local contribution and often on state owned land;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 1970s and 1980s numerical shortfalls mainly overcome and macro economic problems (including rapid inflation and EU pressure) led to increasing emphasis on reducing public expenditure;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of income related subsidies and financial market deregulation, from 1970s in some countries;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Changing role of rental income;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Pressures to reduce government involvement in many countries;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Increasingly valuable unencumbered capital assets, opened up opportunities for new methods of financing social housing through the private sector;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Scandinavia, the Netherlands and the UK major innovators.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753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2400" cy="1079500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of private finance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7772400" cy="46101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Growth in private finance for social housing from 1980s;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Private finance initially came mainly from retail banks.  Conditions necessary included strong asset base; a predictable rental stream; and powers to raise rents/sell assets to cover unexpected costs;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Usually involved continued subsidy (often in the form of an upfront capital grant) to maintain rents at affordable levels – but also capacity to adjust rents in the face of changing circumstances;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Implication: some form of continuing guarantee of income stream to lenders – (</a:t>
            </a:r>
            <a:r>
              <a:rPr lang="en-GB" alt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direct financial guarantees; certainty of continued income related housing allowances; regulation to address problems);</a:t>
            </a:r>
          </a:p>
          <a:p>
            <a:pPr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a result  HAs sometimes seen as stronger than many countries by credit rating agencies.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768" y="6173688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15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1920</Words>
  <Application>Microsoft Macintosh PowerPoint</Application>
  <PresentationFormat>On-screen Show (4:3)</PresentationFormat>
  <Paragraphs>268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The Role of Social Housing in Europe </vt:lpstr>
      <vt:lpstr>Definitions of Social Housing </vt:lpstr>
      <vt:lpstr>Always supply? Always rental? </vt:lpstr>
      <vt:lpstr>Very different approaches over time – and between countries</vt:lpstr>
      <vt:lpstr>Related to different objectives?</vt:lpstr>
      <vt:lpstr>Resulting in changing terminology</vt:lpstr>
      <vt:lpstr>Changing models of provision and allocation  </vt:lpstr>
      <vt:lpstr>Changing financing approaches</vt:lpstr>
      <vt:lpstr>Introduction of private finance </vt:lpstr>
      <vt:lpstr>Structural changes</vt:lpstr>
      <vt:lpstr>Current Role of the Social Sector</vt:lpstr>
      <vt:lpstr>Who are the providers?</vt:lpstr>
      <vt:lpstr>Scale of Provision</vt:lpstr>
      <vt:lpstr>Access to social housing</vt:lpstr>
      <vt:lpstr>Rents: social and private</vt:lpstr>
      <vt:lpstr>Demographics</vt:lpstr>
      <vt:lpstr>Are  models converging? – name the countries  </vt:lpstr>
      <vt:lpstr>Are models converging? Proportions of minorities: Guess the countries</vt:lpstr>
      <vt:lpstr>Are Models Converging?  Again which countries?</vt:lpstr>
      <vt:lpstr>European Social Housing: the Challenges</vt:lpstr>
      <vt:lpstr>A Continuing Role? 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Has Public Housing been Transformed: European Experience</dc:title>
  <dc:creator>Administrator</dc:creator>
  <cp:lastModifiedBy>Ulises Moreno</cp:lastModifiedBy>
  <cp:revision>15</cp:revision>
  <cp:lastPrinted>2015-10-11T11:02:31Z</cp:lastPrinted>
  <dcterms:created xsi:type="dcterms:W3CDTF">2015-05-19T15:23:30Z</dcterms:created>
  <dcterms:modified xsi:type="dcterms:W3CDTF">2015-10-28T21:48:35Z</dcterms:modified>
</cp:coreProperties>
</file>