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57" r:id="rId2"/>
    <p:sldId id="283" r:id="rId3"/>
    <p:sldId id="259" r:id="rId4"/>
    <p:sldId id="281" r:id="rId5"/>
    <p:sldId id="260" r:id="rId6"/>
    <p:sldId id="282" r:id="rId7"/>
  </p:sldIdLst>
  <p:sldSz cx="9144000" cy="6858000" type="screen4x3"/>
  <p:notesSz cx="6858000" cy="9144000"/>
  <p:defaultTextStyle>
    <a:defPPr>
      <a:defRPr lang="en-US"/>
    </a:defPPr>
    <a:lvl1pPr algn="r" rtl="0" eaLnBrk="0" fontAlgn="base" hangingPunct="0">
      <a:spcBef>
        <a:spcPct val="0"/>
      </a:spcBef>
      <a:spcAft>
        <a:spcPct val="0"/>
      </a:spcAft>
      <a:defRPr sz="2400" kern="1200">
        <a:solidFill>
          <a:schemeClr val="tx1"/>
        </a:solidFill>
        <a:latin typeface="Times" charset="0"/>
        <a:ea typeface="+mn-ea"/>
        <a:cs typeface="+mn-cs"/>
      </a:defRPr>
    </a:lvl1pPr>
    <a:lvl2pPr marL="457200" algn="r" rtl="0" eaLnBrk="0" fontAlgn="base" hangingPunct="0">
      <a:spcBef>
        <a:spcPct val="0"/>
      </a:spcBef>
      <a:spcAft>
        <a:spcPct val="0"/>
      </a:spcAft>
      <a:defRPr sz="2400" kern="1200">
        <a:solidFill>
          <a:schemeClr val="tx1"/>
        </a:solidFill>
        <a:latin typeface="Times" charset="0"/>
        <a:ea typeface="+mn-ea"/>
        <a:cs typeface="+mn-cs"/>
      </a:defRPr>
    </a:lvl2pPr>
    <a:lvl3pPr marL="914400" algn="r" rtl="0" eaLnBrk="0" fontAlgn="base" hangingPunct="0">
      <a:spcBef>
        <a:spcPct val="0"/>
      </a:spcBef>
      <a:spcAft>
        <a:spcPct val="0"/>
      </a:spcAft>
      <a:defRPr sz="2400" kern="1200">
        <a:solidFill>
          <a:schemeClr val="tx1"/>
        </a:solidFill>
        <a:latin typeface="Times" charset="0"/>
        <a:ea typeface="+mn-ea"/>
        <a:cs typeface="+mn-cs"/>
      </a:defRPr>
    </a:lvl3pPr>
    <a:lvl4pPr marL="1371600" algn="r" rtl="0" eaLnBrk="0" fontAlgn="base" hangingPunct="0">
      <a:spcBef>
        <a:spcPct val="0"/>
      </a:spcBef>
      <a:spcAft>
        <a:spcPct val="0"/>
      </a:spcAft>
      <a:defRPr sz="2400" kern="1200">
        <a:solidFill>
          <a:schemeClr val="tx1"/>
        </a:solidFill>
        <a:latin typeface="Times" charset="0"/>
        <a:ea typeface="+mn-ea"/>
        <a:cs typeface="+mn-cs"/>
      </a:defRPr>
    </a:lvl4pPr>
    <a:lvl5pPr marL="1828800" algn="r"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05" autoAdjust="0"/>
    <p:restoredTop sz="94723" autoAdjust="0"/>
  </p:normalViewPr>
  <p:slideViewPr>
    <p:cSldViewPr>
      <p:cViewPr>
        <p:scale>
          <a:sx n="150" d="100"/>
          <a:sy n="150" d="100"/>
        </p:scale>
        <p:origin x="972" y="852"/>
      </p:cViewPr>
      <p:guideLst>
        <p:guide orient="horz" pos="3744"/>
        <p:guide pos="5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16" d="100"/>
          <a:sy n="116" d="100"/>
        </p:scale>
        <p:origin x="-28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fld id="{8DE1CAC9-FBD3-4BF4-8714-9BCDC28FED00}" type="slidenum">
              <a:rPr lang="en-US"/>
              <a:pPr>
                <a:defRPr/>
              </a:pPr>
              <a:t>‹#›</a:t>
            </a:fld>
            <a:endParaRPr lang="en-US"/>
          </a:p>
        </p:txBody>
      </p:sp>
    </p:spTree>
    <p:extLst>
      <p:ext uri="{BB962C8B-B14F-4D97-AF65-F5344CB8AC3E}">
        <p14:creationId xmlns:p14="http://schemas.microsoft.com/office/powerpoint/2010/main" val="4194305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fld id="{666C98BA-7A0C-4E2D-940F-413B2E80B021}" type="slidenum">
              <a:rPr lang="en-US"/>
              <a:pPr>
                <a:defRPr/>
              </a:pPr>
              <a:t>‹#›</a:t>
            </a:fld>
            <a:endParaRPr lang="en-US"/>
          </a:p>
        </p:txBody>
      </p:sp>
    </p:spTree>
    <p:extLst>
      <p:ext uri="{BB962C8B-B14F-4D97-AF65-F5344CB8AC3E}">
        <p14:creationId xmlns:p14="http://schemas.microsoft.com/office/powerpoint/2010/main" val="20852624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E487EC-9747-4EBC-A854-9B172501FB4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AFD5A7-3E19-4566-9DFC-7DB058CC8A8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41144E-9D56-4DC1-BB2C-BB8F9B63743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026A8E-5C94-4449-B8E2-72EBCC938DD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2468875-9737-42FD-840F-04193E45533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C136EC-5C5E-4E33-B248-E63D999EFEF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F0396C-B6EB-404C-A181-0647693D2EF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1FD0C5E-2A25-416A-BFD4-5FFCA8C036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3A6A67F-D0EB-427E-B349-D2836B22044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7D8E65-83B3-4148-8660-5120AC60EA9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B0D7A65-F962-495C-BABF-9A05A2A701A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9FE54E83-933E-42D1-BF03-2764E979785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3075" name="Rectangle 9"/>
          <p:cNvSpPr>
            <a:spLocks noGrp="1" noChangeArrowheads="1"/>
          </p:cNvSpPr>
          <p:nvPr>
            <p:ph type="title"/>
          </p:nvPr>
        </p:nvSpPr>
        <p:spPr>
          <a:xfrm>
            <a:off x="611560" y="836712"/>
            <a:ext cx="7772400" cy="1872208"/>
          </a:xfrm>
        </p:spPr>
        <p:txBody>
          <a:bodyPr/>
          <a:lstStyle/>
          <a:p>
            <a:pPr>
              <a:spcAft>
                <a:spcPts val="0"/>
              </a:spcAft>
            </a:pPr>
            <a:r>
              <a:rPr lang="en-GB" sz="3200" b="1" dirty="0" smtClean="0">
                <a:effectLst/>
                <a:latin typeface="Arial"/>
                <a:ea typeface="ＭＳ 明朝"/>
                <a:cs typeface="Arial"/>
              </a:rPr>
              <a:t>Seminar in honour of Alan </a:t>
            </a:r>
            <a:r>
              <a:rPr lang="en-GB" sz="3200" b="1" dirty="0" err="1" smtClean="0">
                <a:effectLst/>
                <a:latin typeface="Arial"/>
                <a:ea typeface="ＭＳ 明朝"/>
                <a:cs typeface="Arial"/>
              </a:rPr>
              <a:t>Holmans</a:t>
            </a:r>
            <a:r>
              <a:rPr lang="en-GB" sz="3200" b="1" dirty="0" smtClean="0">
                <a:effectLst/>
                <a:latin typeface="Arial"/>
                <a:ea typeface="ＭＳ 明朝"/>
                <a:cs typeface="Arial"/>
              </a:rPr>
              <a:t/>
            </a:r>
            <a:br>
              <a:rPr lang="en-GB" sz="3200" b="1" dirty="0" smtClean="0">
                <a:effectLst/>
                <a:latin typeface="Arial"/>
                <a:ea typeface="ＭＳ 明朝"/>
                <a:cs typeface="Arial"/>
              </a:rPr>
            </a:br>
            <a:r>
              <a:rPr lang="en-GB" sz="3200" b="1" dirty="0" smtClean="0">
                <a:effectLst/>
                <a:latin typeface="Arial"/>
                <a:ea typeface="ＭＳ 明朝"/>
                <a:cs typeface="Arial"/>
              </a:rPr>
              <a:t/>
            </a:r>
            <a:br>
              <a:rPr lang="en-GB" sz="3200" b="1" dirty="0" smtClean="0">
                <a:effectLst/>
                <a:latin typeface="Arial"/>
                <a:ea typeface="ＭＳ 明朝"/>
                <a:cs typeface="Arial"/>
              </a:rPr>
            </a:br>
            <a:r>
              <a:rPr lang="en-GB" sz="2400" b="1" dirty="0" smtClean="0">
                <a:latin typeface="Arial"/>
                <a:ea typeface="ＭＳ 明朝"/>
                <a:cs typeface="Arial"/>
              </a:rPr>
              <a:t>Monday 7 December 2015</a:t>
            </a:r>
            <a:br>
              <a:rPr lang="en-GB" sz="2400" b="1" dirty="0" smtClean="0">
                <a:latin typeface="Arial"/>
                <a:ea typeface="ＭＳ 明朝"/>
                <a:cs typeface="Arial"/>
              </a:rPr>
            </a:br>
            <a:r>
              <a:rPr lang="en-GB" sz="2400" b="1" dirty="0" smtClean="0">
                <a:latin typeface="Arial"/>
                <a:ea typeface="ＭＳ 明朝"/>
                <a:cs typeface="Arial"/>
              </a:rPr>
              <a:t>London School of Economics</a:t>
            </a:r>
            <a:endParaRPr lang="en-GB" sz="2400" b="1" dirty="0">
              <a:effectLst/>
              <a:latin typeface="Arial"/>
              <a:ea typeface="ＭＳ 明朝"/>
              <a:cs typeface="Arial"/>
            </a:endParaRPr>
          </a:p>
        </p:txBody>
      </p:sp>
      <p:sp>
        <p:nvSpPr>
          <p:cNvPr id="3076" name="Rectangle 10"/>
          <p:cNvSpPr>
            <a:spLocks noGrp="1" noChangeArrowheads="1"/>
          </p:cNvSpPr>
          <p:nvPr>
            <p:ph type="body" idx="1"/>
          </p:nvPr>
        </p:nvSpPr>
        <p:spPr>
          <a:xfrm>
            <a:off x="755576" y="2708920"/>
            <a:ext cx="7772400" cy="2448272"/>
          </a:xfrm>
        </p:spPr>
        <p:txBody>
          <a:bodyPr/>
          <a:lstStyle/>
          <a:p>
            <a:pPr marL="0" indent="0" algn="ctr" eaLnBrk="1" hangingPunct="1">
              <a:lnSpc>
                <a:spcPct val="90000"/>
              </a:lnSpc>
              <a:spcBef>
                <a:spcPct val="0"/>
              </a:spcBef>
              <a:spcAft>
                <a:spcPct val="10000"/>
              </a:spcAft>
              <a:buNone/>
            </a:pPr>
            <a:endParaRPr lang="en-GB" sz="2800" b="1" dirty="0">
              <a:latin typeface="Arial" charset="0"/>
            </a:endParaRPr>
          </a:p>
          <a:p>
            <a:pPr marL="0" indent="0" algn="ctr" eaLnBrk="1" hangingPunct="1">
              <a:lnSpc>
                <a:spcPct val="90000"/>
              </a:lnSpc>
              <a:spcBef>
                <a:spcPct val="0"/>
              </a:spcBef>
              <a:spcAft>
                <a:spcPct val="10000"/>
              </a:spcAft>
              <a:buNone/>
            </a:pPr>
            <a:r>
              <a:rPr lang="en-GB" sz="2800" b="1" dirty="0">
                <a:latin typeface="Arial"/>
                <a:ea typeface="ＭＳ 明朝"/>
                <a:cs typeface="Times New Roman"/>
              </a:rPr>
              <a:t>Housing need and demand in Wales 2011 to </a:t>
            </a:r>
            <a:r>
              <a:rPr lang="en-GB" sz="2800" b="1" dirty="0" smtClean="0">
                <a:latin typeface="Arial"/>
                <a:ea typeface="ＭＳ 明朝"/>
                <a:cs typeface="Times New Roman"/>
              </a:rPr>
              <a:t>2031</a:t>
            </a:r>
            <a:endParaRPr lang="en-GB" sz="2800" b="1" dirty="0">
              <a:latin typeface="Arial" charset="0"/>
            </a:endParaRPr>
          </a:p>
          <a:p>
            <a:pPr marL="0" indent="0" algn="ctr" eaLnBrk="1" hangingPunct="1">
              <a:lnSpc>
                <a:spcPct val="90000"/>
              </a:lnSpc>
              <a:spcBef>
                <a:spcPct val="0"/>
              </a:spcBef>
              <a:spcAft>
                <a:spcPct val="10000"/>
              </a:spcAft>
              <a:buNone/>
            </a:pPr>
            <a:r>
              <a:rPr lang="en-GB" sz="2800" b="1" dirty="0" smtClean="0">
                <a:latin typeface="Arial" charset="0"/>
              </a:rPr>
              <a:t>Sarah Monk</a:t>
            </a:r>
          </a:p>
          <a:p>
            <a:pPr marL="0" indent="0" algn="ctr" eaLnBrk="1" hangingPunct="1">
              <a:lnSpc>
                <a:spcPct val="90000"/>
              </a:lnSpc>
              <a:spcBef>
                <a:spcPct val="0"/>
              </a:spcBef>
              <a:spcAft>
                <a:spcPct val="10000"/>
              </a:spcAft>
              <a:buNone/>
            </a:pPr>
            <a:endParaRPr lang="en-GB" sz="2000" dirty="0" smtClean="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3075" name="Rectangle 9"/>
          <p:cNvSpPr>
            <a:spLocks noGrp="1" noChangeArrowheads="1"/>
          </p:cNvSpPr>
          <p:nvPr>
            <p:ph type="title"/>
          </p:nvPr>
        </p:nvSpPr>
        <p:spPr>
          <a:xfrm>
            <a:off x="685800" y="188913"/>
            <a:ext cx="7772400" cy="1079500"/>
          </a:xfrm>
        </p:spPr>
        <p:txBody>
          <a:bodyPr/>
          <a:lstStyle/>
          <a:p>
            <a:pPr>
              <a:spcAft>
                <a:spcPts val="0"/>
              </a:spcAft>
            </a:pPr>
            <a:r>
              <a:rPr lang="en-GB" sz="2400" b="1" dirty="0">
                <a:latin typeface="Arial"/>
                <a:ea typeface="ＭＳ 明朝"/>
                <a:cs typeface="Times New Roman"/>
              </a:rPr>
              <a:t>Housing need and demand in Wales 2011 to 2031</a:t>
            </a:r>
            <a:endParaRPr lang="en-GB" sz="2800" dirty="0">
              <a:effectLst/>
              <a:latin typeface="Cambria"/>
              <a:ea typeface="ＭＳ 明朝"/>
              <a:cs typeface="Times New Roman"/>
            </a:endParaRPr>
          </a:p>
        </p:txBody>
      </p:sp>
      <p:sp>
        <p:nvSpPr>
          <p:cNvPr id="3076" name="Rectangle 10"/>
          <p:cNvSpPr>
            <a:spLocks noGrp="1" noChangeArrowheads="1"/>
          </p:cNvSpPr>
          <p:nvPr>
            <p:ph type="body" idx="1"/>
          </p:nvPr>
        </p:nvSpPr>
        <p:spPr>
          <a:xfrm>
            <a:off x="755576" y="1412776"/>
            <a:ext cx="7772400" cy="4248944"/>
          </a:xfrm>
        </p:spPr>
        <p:txBody>
          <a:bodyPr/>
          <a:lstStyle/>
          <a:p>
            <a:pPr marL="609600" indent="-609600" eaLnBrk="1" hangingPunct="1">
              <a:lnSpc>
                <a:spcPct val="90000"/>
              </a:lnSpc>
              <a:spcBef>
                <a:spcPct val="0"/>
              </a:spcBef>
              <a:spcAft>
                <a:spcPct val="10000"/>
              </a:spcAft>
            </a:pPr>
            <a:r>
              <a:rPr lang="en-GB" sz="2000" dirty="0" smtClean="0">
                <a:latin typeface="Arial" charset="0"/>
              </a:rPr>
              <a:t>This turned out to be Alan’s final piece of work although it had started in March 2014.</a:t>
            </a:r>
          </a:p>
          <a:p>
            <a:pPr marL="609600" indent="-609600" eaLnBrk="1" hangingPunct="1">
              <a:lnSpc>
                <a:spcPct val="90000"/>
              </a:lnSpc>
              <a:spcBef>
                <a:spcPct val="0"/>
              </a:spcBef>
              <a:spcAft>
                <a:spcPct val="10000"/>
              </a:spcAft>
              <a:buNone/>
            </a:pPr>
            <a:endParaRPr lang="en-GB" sz="2000" dirty="0" smtClean="0">
              <a:latin typeface="Arial" charset="0"/>
            </a:endParaRPr>
          </a:p>
          <a:p>
            <a:pPr marL="609600" indent="-609600" eaLnBrk="1" hangingPunct="1">
              <a:lnSpc>
                <a:spcPct val="90000"/>
              </a:lnSpc>
              <a:spcBef>
                <a:spcPct val="0"/>
              </a:spcBef>
              <a:spcAft>
                <a:spcPct val="10000"/>
              </a:spcAft>
            </a:pPr>
            <a:r>
              <a:rPr lang="en-GB" sz="2000" dirty="0" smtClean="0">
                <a:latin typeface="Arial" charset="0"/>
              </a:rPr>
              <a:t>The delays were partly related to data availability. Census data in the format required for Alan’s method were not available, so instead he updated previous estimates using survey data.</a:t>
            </a:r>
          </a:p>
          <a:p>
            <a:pPr marL="609600" indent="-609600" eaLnBrk="1" hangingPunct="1">
              <a:lnSpc>
                <a:spcPct val="90000"/>
              </a:lnSpc>
              <a:spcBef>
                <a:spcPct val="0"/>
              </a:spcBef>
              <a:spcAft>
                <a:spcPct val="10000"/>
              </a:spcAft>
            </a:pPr>
            <a:endParaRPr lang="en-GB" sz="2000" dirty="0" smtClean="0">
              <a:latin typeface="Arial" charset="0"/>
            </a:endParaRPr>
          </a:p>
          <a:p>
            <a:pPr marL="609600" indent="-609600" eaLnBrk="1" hangingPunct="1">
              <a:lnSpc>
                <a:spcPct val="90000"/>
              </a:lnSpc>
              <a:spcBef>
                <a:spcPct val="0"/>
              </a:spcBef>
              <a:spcAft>
                <a:spcPct val="10000"/>
              </a:spcAft>
            </a:pPr>
            <a:r>
              <a:rPr lang="en-GB" sz="2000" dirty="0" smtClean="0">
                <a:latin typeface="Arial" charset="0"/>
              </a:rPr>
              <a:t>But equally important was Alan’s view that straight line projections based on 2001-2011 would produce under-estimates of housing need and demand, especially in the more distant future.</a:t>
            </a:r>
          </a:p>
        </p:txBody>
      </p:sp>
    </p:spTree>
    <p:extLst>
      <p:ext uri="{BB962C8B-B14F-4D97-AF65-F5344CB8AC3E}">
        <p14:creationId xmlns:p14="http://schemas.microsoft.com/office/powerpoint/2010/main" val="829755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4099" name="Rectangle 3"/>
          <p:cNvSpPr>
            <a:spLocks noGrp="1" noChangeArrowheads="1"/>
          </p:cNvSpPr>
          <p:nvPr>
            <p:ph type="title"/>
          </p:nvPr>
        </p:nvSpPr>
        <p:spPr>
          <a:xfrm>
            <a:off x="685800" y="188913"/>
            <a:ext cx="7772400" cy="792162"/>
          </a:xfrm>
        </p:spPr>
        <p:txBody>
          <a:bodyPr/>
          <a:lstStyle/>
          <a:p>
            <a:pPr algn="l" eaLnBrk="1" hangingPunct="1"/>
            <a:r>
              <a:rPr lang="en-GB" sz="2200" b="1" dirty="0" smtClean="0">
                <a:latin typeface="Arial" charset="0"/>
              </a:rPr>
              <a:t>An alternative household projection</a:t>
            </a:r>
          </a:p>
        </p:txBody>
      </p:sp>
      <p:sp>
        <p:nvSpPr>
          <p:cNvPr id="4100" name="Rectangle 4"/>
          <p:cNvSpPr>
            <a:spLocks noGrp="1" noChangeArrowheads="1"/>
          </p:cNvSpPr>
          <p:nvPr>
            <p:ph type="body" idx="1"/>
          </p:nvPr>
        </p:nvSpPr>
        <p:spPr>
          <a:xfrm>
            <a:off x="611560" y="1556792"/>
            <a:ext cx="7772400" cy="3456607"/>
          </a:xfrm>
        </p:spPr>
        <p:txBody>
          <a:bodyPr/>
          <a:lstStyle/>
          <a:p>
            <a:pPr marL="609600" indent="-609600" eaLnBrk="1" hangingPunct="1">
              <a:lnSpc>
                <a:spcPct val="90000"/>
              </a:lnSpc>
              <a:spcBef>
                <a:spcPct val="0"/>
              </a:spcBef>
              <a:spcAft>
                <a:spcPct val="10000"/>
              </a:spcAft>
            </a:pPr>
            <a:r>
              <a:rPr lang="en-GB" sz="2000" dirty="0" smtClean="0">
                <a:latin typeface="Arial" charset="0"/>
              </a:rPr>
              <a:t>So Alan produced two sets of estimates, one based on the official household projections for Wales, and one based on an “alternative” projection in which the impacts of the 2008 recession and the fall in inward migration during the period are faded out over time.</a:t>
            </a:r>
          </a:p>
          <a:p>
            <a:pPr marL="609600" indent="-609600" eaLnBrk="1" hangingPunct="1">
              <a:lnSpc>
                <a:spcPct val="90000"/>
              </a:lnSpc>
              <a:spcBef>
                <a:spcPct val="0"/>
              </a:spcBef>
              <a:spcAft>
                <a:spcPct val="10000"/>
              </a:spcAft>
              <a:buNone/>
            </a:pPr>
            <a:endParaRPr lang="en-GB" sz="2000" dirty="0" smtClean="0">
              <a:latin typeface="Arial" charset="0"/>
            </a:endParaRPr>
          </a:p>
          <a:p>
            <a:pPr marL="609600" indent="-609600" eaLnBrk="1" hangingPunct="1">
              <a:lnSpc>
                <a:spcPct val="90000"/>
              </a:lnSpc>
              <a:spcBef>
                <a:spcPct val="0"/>
              </a:spcBef>
              <a:spcAft>
                <a:spcPct val="10000"/>
              </a:spcAft>
            </a:pPr>
            <a:r>
              <a:rPr lang="en-GB" sz="2000" dirty="0" smtClean="0">
                <a:latin typeface="Arial" charset="0"/>
              </a:rPr>
              <a:t>This of course produced higher estimates of the need for new </a:t>
            </a:r>
            <a:r>
              <a:rPr lang="en-GB" sz="2000" dirty="0" err="1" smtClean="0">
                <a:latin typeface="Arial" charset="0"/>
              </a:rPr>
              <a:t>housebuilding</a:t>
            </a:r>
            <a:r>
              <a:rPr lang="en-GB" sz="2000" dirty="0" smtClean="0">
                <a:latin typeface="Arial" charset="0"/>
              </a:rPr>
              <a:t> in both the private (market) sector and the affordable (social) sector. </a:t>
            </a:r>
          </a:p>
          <a:p>
            <a:pPr marL="0" indent="0" eaLnBrk="1" hangingPunct="1">
              <a:lnSpc>
                <a:spcPct val="90000"/>
              </a:lnSpc>
              <a:spcBef>
                <a:spcPct val="0"/>
              </a:spcBef>
              <a:spcAft>
                <a:spcPct val="10000"/>
              </a:spcAft>
              <a:buNone/>
            </a:pPr>
            <a:endParaRPr lang="en-GB" sz="2000" dirty="0" smtClean="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4099" name="Rectangle 3"/>
          <p:cNvSpPr>
            <a:spLocks noGrp="1" noChangeArrowheads="1"/>
          </p:cNvSpPr>
          <p:nvPr>
            <p:ph type="title"/>
          </p:nvPr>
        </p:nvSpPr>
        <p:spPr>
          <a:xfrm>
            <a:off x="685800" y="188913"/>
            <a:ext cx="7772400" cy="792162"/>
          </a:xfrm>
        </p:spPr>
        <p:txBody>
          <a:bodyPr/>
          <a:lstStyle/>
          <a:p>
            <a:pPr algn="l" eaLnBrk="1" hangingPunct="1"/>
            <a:r>
              <a:rPr lang="en-GB" sz="2200" b="1" dirty="0" smtClean="0">
                <a:latin typeface="Arial" charset="0"/>
              </a:rPr>
              <a:t>Census data</a:t>
            </a:r>
          </a:p>
        </p:txBody>
      </p:sp>
      <p:sp>
        <p:nvSpPr>
          <p:cNvPr id="4100" name="Rectangle 4"/>
          <p:cNvSpPr>
            <a:spLocks noGrp="1" noChangeArrowheads="1"/>
          </p:cNvSpPr>
          <p:nvPr>
            <p:ph type="body" idx="1"/>
          </p:nvPr>
        </p:nvSpPr>
        <p:spPr>
          <a:xfrm>
            <a:off x="611188" y="1052513"/>
            <a:ext cx="7772400" cy="4464050"/>
          </a:xfrm>
        </p:spPr>
        <p:txBody>
          <a:bodyPr/>
          <a:lstStyle/>
          <a:p>
            <a:pPr eaLnBrk="1" hangingPunct="1"/>
            <a:r>
              <a:rPr lang="en-GB" sz="2000" dirty="0" smtClean="0">
                <a:latin typeface="Arial" charset="0"/>
                <a:cs typeface="Times New Roman" pitchFamily="18" charset="0"/>
              </a:rPr>
              <a:t>Meanwhile, the census data that Alan had originally requested became available so both sets of estimates had to be done again.</a:t>
            </a:r>
          </a:p>
          <a:p>
            <a:pPr eaLnBrk="1" hangingPunct="1"/>
            <a:r>
              <a:rPr lang="en-GB" sz="2000" dirty="0" smtClean="0">
                <a:latin typeface="Arial" charset="0"/>
                <a:cs typeface="Times New Roman" pitchFamily="18" charset="0"/>
              </a:rPr>
              <a:t>Census data at a small spatial scale also allowed a regional breakdown  of estimates to be made, something Alan had not done using survey data because he did not consider it sufficiently robust.</a:t>
            </a:r>
          </a:p>
          <a:p>
            <a:pPr eaLnBrk="1" hangingPunct="1"/>
            <a:r>
              <a:rPr lang="en-GB" sz="2000" dirty="0" smtClean="0">
                <a:latin typeface="Arial" charset="0"/>
                <a:cs typeface="Times New Roman" pitchFamily="18" charset="0"/>
              </a:rPr>
              <a:t>By now in hospital following a collapsed knee, Alan somehow produced </a:t>
            </a:r>
            <a:r>
              <a:rPr lang="en-GB" sz="2000" dirty="0">
                <a:latin typeface="Arial" charset="0"/>
                <a:cs typeface="Times New Roman" pitchFamily="18" charset="0"/>
              </a:rPr>
              <a:t>t</a:t>
            </a:r>
            <a:r>
              <a:rPr lang="en-GB" sz="2000" dirty="0" smtClean="0">
                <a:latin typeface="Arial" charset="0"/>
                <a:cs typeface="Times New Roman" pitchFamily="18" charset="0"/>
              </a:rPr>
              <a:t>he revised national estimates and the new set of regional estimates using as usual a pocket calculator. </a:t>
            </a:r>
          </a:p>
          <a:p>
            <a:pPr eaLnBrk="1" hangingPunct="1"/>
            <a:r>
              <a:rPr lang="en-GB" sz="2000" dirty="0" smtClean="0">
                <a:latin typeface="Arial" charset="0"/>
                <a:cs typeface="Times New Roman" pitchFamily="18" charset="0"/>
              </a:rPr>
              <a:t>Sadly he died before he could proof-read the final report, so it was completed without him – thanks particularly to </a:t>
            </a:r>
            <a:r>
              <a:rPr lang="en-GB" sz="2000" dirty="0" err="1" smtClean="0">
                <a:latin typeface="Arial" charset="0"/>
                <a:cs typeface="Times New Roman" pitchFamily="18" charset="0"/>
              </a:rPr>
              <a:t>Chihiro</a:t>
            </a:r>
            <a:r>
              <a:rPr lang="en-GB" sz="2000" dirty="0" smtClean="0">
                <a:latin typeface="Arial" charset="0"/>
                <a:cs typeface="Times New Roman" pitchFamily="18" charset="0"/>
              </a:rPr>
              <a:t> </a:t>
            </a:r>
            <a:r>
              <a:rPr lang="en-GB" sz="2000" dirty="0" err="1" smtClean="0">
                <a:latin typeface="Arial" charset="0"/>
                <a:cs typeface="Times New Roman" pitchFamily="18" charset="0"/>
              </a:rPr>
              <a:t>Udagawa</a:t>
            </a:r>
            <a:r>
              <a:rPr lang="en-GB" sz="2000" smtClean="0">
                <a:latin typeface="Arial" charset="0"/>
                <a:cs typeface="Times New Roman" pitchFamily="18" charset="0"/>
              </a:rPr>
              <a:t>.</a:t>
            </a:r>
            <a:endParaRPr lang="en-GB" sz="2000" dirty="0" smtClean="0">
              <a:latin typeface="Arial" charset="0"/>
              <a:cs typeface="Times New Roman" pitchFamily="18" charset="0"/>
            </a:endParaRPr>
          </a:p>
          <a:p>
            <a:pPr eaLnBrk="1" hangingPunct="1">
              <a:buNone/>
            </a:pPr>
            <a:endParaRPr lang="en-GB" sz="2000" dirty="0" smtClean="0">
              <a:latin typeface="Arial"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8195" name="Rectangle 3"/>
          <p:cNvSpPr>
            <a:spLocks noGrp="1" noChangeArrowheads="1"/>
          </p:cNvSpPr>
          <p:nvPr>
            <p:ph type="title"/>
          </p:nvPr>
        </p:nvSpPr>
        <p:spPr>
          <a:xfrm>
            <a:off x="685800" y="188913"/>
            <a:ext cx="7772400" cy="647799"/>
          </a:xfrm>
        </p:spPr>
        <p:txBody>
          <a:bodyPr/>
          <a:lstStyle/>
          <a:p>
            <a:pPr algn="l" eaLnBrk="1" hangingPunct="1"/>
            <a:r>
              <a:rPr lang="en-GB" sz="2200" b="1" dirty="0" smtClean="0">
                <a:latin typeface="Arial" charset="0"/>
              </a:rPr>
              <a:t>Results</a:t>
            </a:r>
          </a:p>
        </p:txBody>
      </p:sp>
      <p:sp>
        <p:nvSpPr>
          <p:cNvPr id="8196" name="Rectangle 4"/>
          <p:cNvSpPr>
            <a:spLocks noGrp="1" noChangeArrowheads="1"/>
          </p:cNvSpPr>
          <p:nvPr>
            <p:ph type="body" idx="1"/>
          </p:nvPr>
        </p:nvSpPr>
        <p:spPr>
          <a:xfrm>
            <a:off x="755576" y="836712"/>
            <a:ext cx="8059812" cy="4968552"/>
          </a:xfrm>
        </p:spPr>
        <p:txBody>
          <a:bodyPr/>
          <a:lstStyle/>
          <a:p>
            <a:pPr marL="381000" indent="-381000" eaLnBrk="1" hangingPunct="1"/>
            <a:r>
              <a:rPr lang="en-GB" sz="2000" dirty="0" smtClean="0">
                <a:latin typeface="Arial" charset="0"/>
              </a:rPr>
              <a:t>Based on the principal projection, it is estimated that over the period 2011 to 2031 an additional 174,000 units (houses or flats) will be needed in Wales, or 8,700 a year. Of these 60% would be in the market sector (5,200 a year, 104,000 over the period) and 40% in the social sector (3,500 a year, 70,000 over the period).</a:t>
            </a:r>
          </a:p>
          <a:p>
            <a:pPr marL="381000" indent="-381000" eaLnBrk="1" hangingPunct="1"/>
            <a:r>
              <a:rPr lang="en-GB" sz="2000" dirty="0" smtClean="0">
                <a:latin typeface="Arial" charset="0"/>
              </a:rPr>
              <a:t>The alternative projection leads to a higher estimate of need and demand: 240,000 units over the period, or 12,000 a year, with 58% in the market sector (7,000 a year, 140,000 over the period) and 42% in the social sector (5,000 a year, 100,000 over the period).</a:t>
            </a:r>
          </a:p>
          <a:p>
            <a:pPr marL="381000" indent="-381000" eaLnBrk="1" hangingPunct="1"/>
            <a:r>
              <a:rPr lang="en-GB" sz="2000" dirty="0" smtClean="0">
                <a:latin typeface="Arial" charset="0"/>
              </a:rPr>
              <a:t>Historically, since 1991 building rates in Wales have been declining, from 9,500 a year on average between 1991/2 and 1995/6, to just 7,360 for the period 2006/7 to 2010/11.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5940425"/>
            <a:ext cx="9145588" cy="917575"/>
          </a:xfrm>
          <a:prstGeom prst="rect">
            <a:avLst/>
          </a:prstGeom>
          <a:noFill/>
          <a:ln w="9525">
            <a:noFill/>
            <a:miter lim="800000"/>
            <a:headEnd/>
            <a:tailEnd/>
          </a:ln>
        </p:spPr>
      </p:pic>
      <p:sp>
        <p:nvSpPr>
          <p:cNvPr id="8195" name="Rectangle 3"/>
          <p:cNvSpPr>
            <a:spLocks noGrp="1" noChangeArrowheads="1"/>
          </p:cNvSpPr>
          <p:nvPr>
            <p:ph type="title"/>
          </p:nvPr>
        </p:nvSpPr>
        <p:spPr>
          <a:xfrm>
            <a:off x="685800" y="188913"/>
            <a:ext cx="7772400" cy="647799"/>
          </a:xfrm>
        </p:spPr>
        <p:txBody>
          <a:bodyPr/>
          <a:lstStyle/>
          <a:p>
            <a:pPr algn="l" eaLnBrk="1" hangingPunct="1"/>
            <a:r>
              <a:rPr lang="en-GB" sz="2200" b="1" dirty="0" smtClean="0">
                <a:latin typeface="Arial" charset="0"/>
              </a:rPr>
              <a:t>Implications</a:t>
            </a:r>
          </a:p>
        </p:txBody>
      </p:sp>
      <p:sp>
        <p:nvSpPr>
          <p:cNvPr id="8196" name="Rectangle 4"/>
          <p:cNvSpPr>
            <a:spLocks noGrp="1" noChangeArrowheads="1"/>
          </p:cNvSpPr>
          <p:nvPr>
            <p:ph type="body" idx="1"/>
          </p:nvPr>
        </p:nvSpPr>
        <p:spPr>
          <a:xfrm>
            <a:off x="755576" y="836712"/>
            <a:ext cx="8059812" cy="4968552"/>
          </a:xfrm>
        </p:spPr>
        <p:txBody>
          <a:bodyPr/>
          <a:lstStyle/>
          <a:p>
            <a:pPr marL="381000" indent="-381000" eaLnBrk="1" hangingPunct="1"/>
            <a:r>
              <a:rPr lang="en-GB" sz="2000" dirty="0" smtClean="0">
                <a:latin typeface="Arial" charset="0"/>
              </a:rPr>
              <a:t>The implications of Alan’s analysis are that if housing need and demand in Wales is to be met, there needs to be a return to rates of new </a:t>
            </a:r>
            <a:r>
              <a:rPr lang="en-GB" sz="2000" dirty="0" err="1" smtClean="0">
                <a:latin typeface="Arial" charset="0"/>
              </a:rPr>
              <a:t>housebuilding</a:t>
            </a:r>
            <a:r>
              <a:rPr lang="en-GB" sz="2000" dirty="0" smtClean="0">
                <a:latin typeface="Arial" charset="0"/>
              </a:rPr>
              <a:t> not seen for 20 years, as well as an increase in the rate of growth of affordable housing.</a:t>
            </a:r>
          </a:p>
          <a:p>
            <a:pPr marL="381000" indent="-381000" eaLnBrk="1" hangingPunct="1"/>
            <a:r>
              <a:rPr lang="en-GB" sz="2000" dirty="0" smtClean="0">
                <a:latin typeface="Arial" charset="0"/>
              </a:rPr>
              <a:t>I do think it is interesting how often Alan has been proved right – not necessarily in terms of the actual numbers, but the general magnitude and direction of change. Wales, like England, has not produced sufficient new homes for the increase in households, and if it sticks to the “principal” projection, it is very likely to fail to do so in the future.</a:t>
            </a:r>
            <a:endParaRPr lang="en-GB" sz="2000" dirty="0">
              <a:latin typeface="Arial" charset="0"/>
            </a:endParaRPr>
          </a:p>
        </p:txBody>
      </p:sp>
    </p:spTree>
    <p:extLst>
      <p:ext uri="{BB962C8B-B14F-4D97-AF65-F5344CB8AC3E}">
        <p14:creationId xmlns:p14="http://schemas.microsoft.com/office/powerpoint/2010/main" val="1186623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TotalTime>
  <Words>590</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Blank Presentation</vt:lpstr>
      <vt:lpstr>Seminar in honour of Alan Holmans  Monday 7 December 2015 London School of Economics</vt:lpstr>
      <vt:lpstr>Housing need and demand in Wales 2011 to 2031</vt:lpstr>
      <vt:lpstr>An alternative household projection</vt:lpstr>
      <vt:lpstr>Census data</vt:lpstr>
      <vt:lpstr>Results</vt:lpstr>
      <vt:lpstr>Implications</vt:lpstr>
    </vt:vector>
  </TitlesOfParts>
  <Company>Flag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Elcock</dc:creator>
  <cp:lastModifiedBy>Christine</cp:lastModifiedBy>
  <cp:revision>124</cp:revision>
  <cp:lastPrinted>2015-12-06T12:29:31Z</cp:lastPrinted>
  <dcterms:created xsi:type="dcterms:W3CDTF">2008-12-03T15:28:42Z</dcterms:created>
  <dcterms:modified xsi:type="dcterms:W3CDTF">2015-12-07T12:41:05Z</dcterms:modified>
</cp:coreProperties>
</file>