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1" r:id="rId3"/>
    <p:sldId id="257" r:id="rId4"/>
    <p:sldId id="259" r:id="rId5"/>
    <p:sldId id="263" r:id="rId6"/>
    <p:sldId id="260" r:id="rId7"/>
    <p:sldId id="264" r:id="rId8"/>
    <p:sldId id="265" r:id="rId9"/>
    <p:sldId id="266" r:id="rId10"/>
    <p:sldId id="267" r:id="rId11"/>
    <p:sldId id="258" r:id="rId12"/>
    <p:sldId id="268" r:id="rId13"/>
    <p:sldId id="262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12" y="-3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E3449-CB12-496B-B1E9-E40401D8A0E4}" type="datetimeFigureOut">
              <a:rPr lang="en-GB" smtClean="0"/>
              <a:t>15/11/15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E47D7-F97F-4319-B736-6024A70D6B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780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743D73-586E-473B-B036-9F66DDA2B82D}" type="datetimeFigureOut">
              <a:rPr lang="en-GB" smtClean="0"/>
              <a:t>15/11/15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1D36B7-BEEE-4BFF-88D1-D7B708B0D18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35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C9FC5-FFAA-4C8A-9589-1FF09FC1C89A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4095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35" indent="-171435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Planning statistics give a positive picture of London's capacity for new housing. Approvals are on average double completions – the average number of homes approved each year in London over the past decade has been 57,800, compared to average annual completions of 24,800.</a:t>
            </a:r>
          </a:p>
          <a:p>
            <a:pPr marL="171435" indent="-171435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dirty="0" smtClean="0"/>
          </a:p>
          <a:p>
            <a:pPr marL="171435" indent="-171435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Meanwhile London’s pipeline of unimplemented permissions has continued to grow, from 108,000 in 2004 to 216,000 in 2013.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 smtClean="0"/>
          </a:p>
          <a:p>
            <a:pPr marL="171435" indent="-171435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GLA commissioned Molior in 2012 to understand why the approvals did not translate into completions, and why the pipeline had grown. More on later slides.</a:t>
            </a:r>
            <a:endParaRPr lang="en-GB" dirty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813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013" indent="-227013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213" indent="-227013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413" indent="-227013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13" indent="-227013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18E646E-E6F9-4AD7-A253-6F51C3C3A532}" type="slidenum">
              <a:rPr lang="en-GB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BED89-3A81-42CB-A446-594E1F93D696}" type="datetimeFigureOut">
              <a:rPr lang="en-GB" smtClean="0"/>
              <a:t>15/11/15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CF32-2B90-4B47-92F3-4E4014C023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769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BED89-3A81-42CB-A446-594E1F93D696}" type="datetimeFigureOut">
              <a:rPr lang="en-GB" smtClean="0"/>
              <a:t>15/11/15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CF32-2B90-4B47-92F3-4E4014C023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38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BED89-3A81-42CB-A446-594E1F93D696}" type="datetimeFigureOut">
              <a:rPr lang="en-GB" smtClean="0"/>
              <a:t>15/11/15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CF32-2B90-4B47-92F3-4E4014C023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43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BED89-3A81-42CB-A446-594E1F93D696}" type="datetimeFigureOut">
              <a:rPr lang="en-GB" smtClean="0"/>
              <a:t>15/11/15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CF32-2B90-4B47-92F3-4E4014C023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8581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BED89-3A81-42CB-A446-594E1F93D696}" type="datetimeFigureOut">
              <a:rPr lang="en-GB" smtClean="0"/>
              <a:t>15/11/15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CF32-2B90-4B47-92F3-4E4014C023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4154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BED89-3A81-42CB-A446-594E1F93D696}" type="datetimeFigureOut">
              <a:rPr lang="en-GB" smtClean="0"/>
              <a:t>15/11/15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CF32-2B90-4B47-92F3-4E4014C023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7074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BED89-3A81-42CB-A446-594E1F93D696}" type="datetimeFigureOut">
              <a:rPr lang="en-GB" smtClean="0"/>
              <a:t>15/11/15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CF32-2B90-4B47-92F3-4E4014C023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1814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BED89-3A81-42CB-A446-594E1F93D696}" type="datetimeFigureOut">
              <a:rPr lang="en-GB" smtClean="0"/>
              <a:t>15/11/15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CF32-2B90-4B47-92F3-4E4014C023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6460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BED89-3A81-42CB-A446-594E1F93D696}" type="datetimeFigureOut">
              <a:rPr lang="en-GB" smtClean="0"/>
              <a:t>15/11/15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CF32-2B90-4B47-92F3-4E4014C023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466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BED89-3A81-42CB-A446-594E1F93D696}" type="datetimeFigureOut">
              <a:rPr lang="en-GB" smtClean="0"/>
              <a:t>15/11/15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CF32-2B90-4B47-92F3-4E4014C023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4000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BED89-3A81-42CB-A446-594E1F93D696}" type="datetimeFigureOut">
              <a:rPr lang="en-GB" smtClean="0"/>
              <a:t>15/11/15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CF32-2B90-4B47-92F3-4E4014C023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7031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BED89-3A81-42CB-A446-594E1F93D696}" type="datetimeFigureOut">
              <a:rPr lang="en-GB" smtClean="0"/>
              <a:t>15/11/15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CCF32-2B90-4B47-92F3-4E4014C023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957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1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0809"/>
            <a:ext cx="7772400" cy="189964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Barriers to Accelerating Delivery</a:t>
            </a:r>
            <a:br>
              <a:rPr lang="en-GB" dirty="0" smtClean="0"/>
            </a:br>
            <a:r>
              <a:rPr lang="en-GB" dirty="0" smtClean="0"/>
              <a:t> </a:t>
            </a:r>
            <a:br>
              <a:rPr lang="en-GB" dirty="0" smtClean="0"/>
            </a:br>
            <a:r>
              <a:rPr lang="en-GB" sz="3600" dirty="0" smtClean="0"/>
              <a:t>Christine Whitehead</a:t>
            </a:r>
            <a:br>
              <a:rPr lang="en-GB" sz="3600" dirty="0" smtClean="0"/>
            </a:br>
            <a:r>
              <a:rPr lang="en-GB" sz="3600" dirty="0" smtClean="0"/>
              <a:t>LSE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400800" cy="172819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New Ideas for Housing: Tools for accelerating delivery </a:t>
            </a:r>
          </a:p>
          <a:p>
            <a:endParaRPr lang="en-GB" dirty="0" smtClean="0"/>
          </a:p>
          <a:p>
            <a:r>
              <a:rPr lang="en-GB" sz="2600" dirty="0" smtClean="0"/>
              <a:t>New London Architecture</a:t>
            </a:r>
          </a:p>
          <a:p>
            <a:r>
              <a:rPr lang="en-GB" sz="2600" dirty="0" smtClean="0"/>
              <a:t>London</a:t>
            </a:r>
          </a:p>
          <a:p>
            <a:r>
              <a:rPr lang="en-GB" sz="2600" dirty="0" smtClean="0"/>
              <a:t>Wednesday November 11</a:t>
            </a:r>
            <a:r>
              <a:rPr lang="en-GB" sz="2600" baseline="30000" dirty="0" smtClean="0"/>
              <a:t>th</a:t>
            </a:r>
            <a:endParaRPr lang="en-GB" sz="2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566" y="558924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0366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the Barriers (v)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Back to land into the longer term</a:t>
            </a:r>
          </a:p>
          <a:p>
            <a:r>
              <a:rPr lang="en-GB" dirty="0" smtClean="0"/>
              <a:t>Emphasis on brownfield;</a:t>
            </a:r>
          </a:p>
          <a:p>
            <a:r>
              <a:rPr lang="en-GB" dirty="0" smtClean="0"/>
              <a:t>Emphasis on London; </a:t>
            </a:r>
          </a:p>
          <a:p>
            <a:r>
              <a:rPr lang="en-GB" dirty="0" smtClean="0"/>
              <a:t>When we build infrastructure do not then effectively enable more effective use of surrounding land;</a:t>
            </a:r>
          </a:p>
          <a:p>
            <a:r>
              <a:rPr lang="en-GB" dirty="0" smtClean="0"/>
              <a:t>The Green Belt? 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566" y="558924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6409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London Green Belt</a:t>
            </a:r>
            <a:endParaRPr lang="en-GB" dirty="0"/>
          </a:p>
        </p:txBody>
      </p:sp>
      <p:pic>
        <p:nvPicPr>
          <p:cNvPr id="2050" name="Picture 2" descr="http://welwynhatfield.co.uk/wp-content/uploads/2012/04/Green-belt-ma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92195"/>
            <a:ext cx="554461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566" y="566162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8829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Findings from our last project: topics to address before the Mayoral election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pPr lvl="0"/>
            <a:r>
              <a:rPr lang="en-US" sz="5100" dirty="0"/>
              <a:t>The uncertainties introduced by the planning negotiation process—especially viability and s106;</a:t>
            </a:r>
            <a:endParaRPr lang="en-GB" sz="5100" dirty="0"/>
          </a:p>
          <a:p>
            <a:pPr lvl="0"/>
            <a:r>
              <a:rPr lang="en-US" sz="5100" dirty="0"/>
              <a:t>The near disappearance of small and medium-sized builders from the London market;</a:t>
            </a:r>
            <a:endParaRPr lang="en-GB" sz="5100" dirty="0"/>
          </a:p>
          <a:p>
            <a:pPr lvl="0"/>
            <a:r>
              <a:rPr lang="en-US" sz="5100" dirty="0"/>
              <a:t>The potential role of Housing Zones;</a:t>
            </a:r>
            <a:endParaRPr lang="en-GB" sz="5100" dirty="0"/>
          </a:p>
          <a:p>
            <a:pPr lvl="0"/>
            <a:r>
              <a:rPr lang="en-US" sz="5100" dirty="0"/>
              <a:t>Whether the Mayor has the right powers in connection with new development;</a:t>
            </a:r>
            <a:endParaRPr lang="en-GB" sz="5100" dirty="0"/>
          </a:p>
          <a:p>
            <a:pPr lvl="0"/>
            <a:r>
              <a:rPr lang="en-US" sz="5100" dirty="0"/>
              <a:t>How the GLA and local authorities could contribute to funding;</a:t>
            </a:r>
            <a:endParaRPr lang="en-GB" sz="5100" dirty="0"/>
          </a:p>
          <a:p>
            <a:pPr lvl="0"/>
            <a:r>
              <a:rPr lang="en-US" sz="5100" dirty="0"/>
              <a:t>The case for a crisis package</a:t>
            </a:r>
            <a:r>
              <a:rPr lang="en-US" sz="5100" dirty="0" smtClean="0"/>
              <a:t>.</a:t>
            </a:r>
            <a:endParaRPr lang="en-GB" sz="51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566" y="566162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4559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new report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dirty="0" smtClean="0"/>
              <a:t>Housing in London: Addressing the Supply Crisis</a:t>
            </a:r>
          </a:p>
          <a:p>
            <a:pPr marL="0" indent="0" algn="ctr">
              <a:buNone/>
            </a:pPr>
            <a:r>
              <a:rPr lang="en-GB" dirty="0" smtClean="0"/>
              <a:t>http</a:t>
            </a:r>
            <a:r>
              <a:rPr lang="en-GB" dirty="0"/>
              <a:t>://www.lse.ac.uk/geographyAndEnvironment/research/london/docs/LSE-Report-Final-Version-Web-Authored.pdf</a:t>
            </a:r>
          </a:p>
          <a:p>
            <a:pPr marL="0" indent="0" algn="ctr">
              <a:buNone/>
            </a:pPr>
            <a:r>
              <a:rPr lang="en-GB" dirty="0" smtClean="0"/>
              <a:t>Many Thanks to GLA for data</a:t>
            </a:r>
          </a:p>
          <a:p>
            <a:pPr marL="0" indent="0" algn="ctr">
              <a:buNone/>
            </a:pPr>
            <a:r>
              <a:rPr lang="en-GB" dirty="0" smtClean="0"/>
              <a:t> </a:t>
            </a:r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c.m.e.whitehead@lse.ac.uk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566" y="558924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4990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91143"/>
            <a:ext cx="7656859" cy="661765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Housing Requirements in London 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4725144"/>
            <a:ext cx="7914084" cy="2034547"/>
          </a:xfrm>
        </p:spPr>
        <p:txBody>
          <a:bodyPr>
            <a:normAutofit fontScale="85000" lnSpcReduction="20000"/>
          </a:bodyPr>
          <a:lstStyle/>
          <a:p>
            <a:r>
              <a:rPr lang="en-GB" sz="2400" dirty="0" smtClean="0"/>
              <a:t>Latest projections suggest 222,000 per annum required in England starting in 2011 through to 2031;</a:t>
            </a:r>
          </a:p>
          <a:p>
            <a:r>
              <a:rPr lang="en-GB" sz="2400" dirty="0" smtClean="0"/>
              <a:t>The number of households in London is projected to increase by one third;  </a:t>
            </a:r>
          </a:p>
          <a:p>
            <a:r>
              <a:rPr lang="en-GB" sz="2400" dirty="0" smtClean="0"/>
              <a:t>This implies that 25% of required homes need to be in London – i.e. 55,000 units a year</a:t>
            </a:r>
          </a:p>
          <a:p>
            <a:r>
              <a:rPr lang="en-GB" sz="2400" dirty="0" smtClean="0"/>
              <a:t>Currently building under 20,000 in 2014/15, although starts rising.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653" y="1152907"/>
            <a:ext cx="5811516" cy="34506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591309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1803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10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Housing supply</a:t>
            </a:r>
            <a:br>
              <a:rPr lang="en-GB" dirty="0" smtClean="0"/>
            </a:br>
            <a:r>
              <a:rPr lang="en-GB" sz="1600" dirty="0" smtClean="0"/>
              <a:t>(Source: GLA)</a:t>
            </a:r>
            <a:endParaRPr lang="en-GB" sz="1600" dirty="0"/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76325"/>
            <a:ext cx="7486650" cy="49768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Connector 3"/>
          <p:cNvCxnSpPr/>
          <p:nvPr/>
        </p:nvCxnSpPr>
        <p:spPr>
          <a:xfrm>
            <a:off x="1390650" y="3324225"/>
            <a:ext cx="5200650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566" y="558924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7042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Christine\AppData\Local\Microsoft\Windows\Temporary Internet Files\Content.Outlook\2U42RDBE\New house building completions in Lond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735" y="984124"/>
            <a:ext cx="6426530" cy="488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566" y="558924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7579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the Barriers (</a:t>
            </a:r>
            <a:r>
              <a:rPr lang="en-GB" dirty="0" err="1" smtClean="0"/>
              <a:t>i</a:t>
            </a:r>
            <a:r>
              <a:rPr lang="en-GB" dirty="0" smtClean="0"/>
              <a:t>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en-GB" dirty="0" smtClean="0"/>
              <a:t>Everyone says land with planning permission;</a:t>
            </a:r>
          </a:p>
          <a:p>
            <a:r>
              <a:rPr lang="en-GB" dirty="0" smtClean="0"/>
              <a:t>However, there are large numbers of outstanding planning permissions – so story not so straightforward;</a:t>
            </a:r>
          </a:p>
          <a:p>
            <a:r>
              <a:rPr lang="en-GB" dirty="0" smtClean="0"/>
              <a:t>Other reasons include </a:t>
            </a:r>
          </a:p>
          <a:p>
            <a:pPr marL="1257300" lvl="2" indent="-457200"/>
            <a:r>
              <a:rPr lang="en-GB" dirty="0" smtClean="0"/>
              <a:t>Land ownership – developers v rest?</a:t>
            </a:r>
          </a:p>
          <a:p>
            <a:pPr marL="1257300" lvl="2" indent="-457200"/>
            <a:r>
              <a:rPr lang="en-GB" dirty="0" smtClean="0"/>
              <a:t>Size of sites – large sites delivering much less;</a:t>
            </a:r>
          </a:p>
          <a:p>
            <a:pPr marL="1257300" lvl="2" indent="-457200"/>
            <a:r>
              <a:rPr lang="en-GB" dirty="0" smtClean="0"/>
              <a:t>Viability;</a:t>
            </a:r>
          </a:p>
          <a:p>
            <a:pPr marL="1257300" lvl="2" indent="-457200"/>
            <a:r>
              <a:rPr lang="en-GB" dirty="0" smtClean="0"/>
              <a:t>Managed output rates to maximise profits.     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566" y="558924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8388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10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Housing pipeline, approvals and completions in London 2004-2013</a:t>
            </a:r>
            <a:endParaRPr lang="en-GB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9939" name="Picture 2" descr="LONDON skyline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" t="2130" r="1256" b="2049"/>
          <a:stretch>
            <a:fillRect/>
          </a:stretch>
        </p:blipFill>
        <p:spPr bwMode="auto">
          <a:xfrm>
            <a:off x="895350" y="1914525"/>
            <a:ext cx="7791450" cy="40719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566" y="558924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917258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the Barriers (ii)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Structure of the construction industry;</a:t>
            </a:r>
          </a:p>
          <a:p>
            <a:r>
              <a:rPr lang="en-GB" dirty="0" smtClean="0"/>
              <a:t>Traditionally three types of construction firm: Large developers, SME builders; and contractors; </a:t>
            </a:r>
          </a:p>
          <a:p>
            <a:r>
              <a:rPr lang="en-GB" dirty="0" smtClean="0"/>
              <a:t>Now dominated by large developers whose appetite is probably little more than 150,000 nationally;</a:t>
            </a:r>
          </a:p>
          <a:p>
            <a:r>
              <a:rPr lang="en-GB" dirty="0" smtClean="0"/>
              <a:t>Need new entry/ different approaches.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566" y="558924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3687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the Barriers (iii)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Shorter term: materials and skills shortages because of financial crisis;</a:t>
            </a:r>
          </a:p>
          <a:p>
            <a:r>
              <a:rPr lang="en-GB" dirty="0" smtClean="0"/>
              <a:t>Longer term: inadequate training, few innovations; poor productivity; inflexibility on planning and building regulations;</a:t>
            </a:r>
          </a:p>
          <a:p>
            <a:r>
              <a:rPr lang="en-GB" dirty="0" smtClean="0"/>
              <a:t>Most fundamental: macro economic volatility which generates asymmetric response and loss of output.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566" y="558924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9451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the Barriers (iv)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Consumer finance: higher deposits; tougher financial regulations; lack of institutional finance;</a:t>
            </a:r>
          </a:p>
          <a:p>
            <a:r>
              <a:rPr lang="en-GB" dirty="0" smtClean="0"/>
              <a:t>Affordability  - is there effective demand?</a:t>
            </a:r>
            <a:r>
              <a:rPr lang="en-GB" dirty="0"/>
              <a:t>	</a:t>
            </a:r>
            <a:endParaRPr lang="en-GB" dirty="0" smtClean="0"/>
          </a:p>
          <a:p>
            <a:r>
              <a:rPr lang="en-GB" dirty="0" smtClean="0"/>
              <a:t>Development finance:</a:t>
            </a:r>
          </a:p>
          <a:p>
            <a:pPr lvl="1"/>
            <a:r>
              <a:rPr lang="en-GB" dirty="0" smtClean="0"/>
              <a:t>Short(</a:t>
            </a:r>
            <a:r>
              <a:rPr lang="en-GB" dirty="0" err="1" smtClean="0"/>
              <a:t>er</a:t>
            </a:r>
            <a:r>
              <a:rPr lang="en-GB" dirty="0" smtClean="0"/>
              <a:t>) term  - post crisis closure of bank  lending and need to offset by pre-sales;</a:t>
            </a:r>
          </a:p>
          <a:p>
            <a:pPr lvl="1"/>
            <a:r>
              <a:rPr lang="en-GB" dirty="0" smtClean="0"/>
              <a:t>Longer term – risks associated with gaining planning permission and infrastructure which generate very high borrowing costs in early stages of development.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558924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7732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493</Words>
  <Application>Microsoft Macintosh PowerPoint</Application>
  <PresentationFormat>On-screen Show (4:3)</PresentationFormat>
  <Paragraphs>64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Barriers to Accelerating Delivery   Christine Whitehead LSE</vt:lpstr>
      <vt:lpstr>Housing Requirements in London </vt:lpstr>
      <vt:lpstr>Housing supply (Source: GLA)</vt:lpstr>
      <vt:lpstr>PowerPoint Presentation</vt:lpstr>
      <vt:lpstr>What are the Barriers (i) </vt:lpstr>
      <vt:lpstr>Housing pipeline, approvals and completions in London 2004-2013</vt:lpstr>
      <vt:lpstr>What are the Barriers (ii)  </vt:lpstr>
      <vt:lpstr>What are the Barriers (iii)</vt:lpstr>
      <vt:lpstr>What are the Barriers (iv)</vt:lpstr>
      <vt:lpstr>What are the Barriers (v)</vt:lpstr>
      <vt:lpstr>London Green Belt</vt:lpstr>
      <vt:lpstr>Findings from our last project: topics to address before the Mayoral election </vt:lpstr>
      <vt:lpstr>Our new report</vt:lpstr>
    </vt:vector>
  </TitlesOfParts>
  <Company>London School of Economics and Political Science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Barriers to Accelerating Delivery   Christine Whitehead LSE</dc:title>
  <dc:creator>Administrator</dc:creator>
  <cp:lastModifiedBy>Ulises Moreno</cp:lastModifiedBy>
  <cp:revision>8</cp:revision>
  <cp:lastPrinted>2015-11-10T16:15:32Z</cp:lastPrinted>
  <dcterms:created xsi:type="dcterms:W3CDTF">2015-11-10T14:34:53Z</dcterms:created>
  <dcterms:modified xsi:type="dcterms:W3CDTF">2015-11-15T12:05:43Z</dcterms:modified>
</cp:coreProperties>
</file>